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1" r:id="rId4"/>
    <p:sldId id="281" r:id="rId5"/>
    <p:sldId id="282" r:id="rId6"/>
    <p:sldId id="257" r:id="rId7"/>
    <p:sldId id="262" r:id="rId8"/>
    <p:sldId id="263" r:id="rId9"/>
    <p:sldId id="265" r:id="rId10"/>
    <p:sldId id="266" r:id="rId11"/>
    <p:sldId id="267" r:id="rId12"/>
    <p:sldId id="291" r:id="rId13"/>
    <p:sldId id="268" r:id="rId14"/>
    <p:sldId id="269" r:id="rId15"/>
    <p:sldId id="294" r:id="rId16"/>
    <p:sldId id="270" r:id="rId17"/>
    <p:sldId id="271" r:id="rId18"/>
    <p:sldId id="272" r:id="rId19"/>
    <p:sldId id="273" r:id="rId20"/>
    <p:sldId id="274" r:id="rId21"/>
    <p:sldId id="284" r:id="rId22"/>
    <p:sldId id="275" r:id="rId23"/>
    <p:sldId id="276" r:id="rId24"/>
    <p:sldId id="280" r:id="rId25"/>
    <p:sldId id="286" r:id="rId26"/>
    <p:sldId id="260" r:id="rId27"/>
    <p:sldId id="287" r:id="rId28"/>
    <p:sldId id="288" r:id="rId29"/>
    <p:sldId id="289" r:id="rId30"/>
    <p:sldId id="293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18B"/>
    <a:srgbClr val="0C7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>
      <p:cViewPr varScale="1">
        <p:scale>
          <a:sx n="91" d="100"/>
          <a:sy n="91" d="100"/>
        </p:scale>
        <p:origin x="91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DCBD18BF-30AB-433F-8AB4-9E81DFFAB0A0}" type="datetimeFigureOut">
              <a:rPr lang="pt-BR" smtClean="0"/>
              <a:pPr/>
              <a:t>15/08/2017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8894C5E-F627-465E-B777-81B69F8D597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tângulo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tângulo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18BF-30AB-433F-8AB4-9E81DFFAB0A0}" type="datetimeFigureOut">
              <a:rPr lang="pt-BR" smtClean="0"/>
              <a:pPr/>
              <a:t>15/08/2017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94C5E-F627-465E-B777-81B69F8D597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18BF-30AB-433F-8AB4-9E81DFFAB0A0}" type="datetimeFigureOut">
              <a:rPr lang="pt-BR" smtClean="0"/>
              <a:pPr/>
              <a:t>15/08/2017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94C5E-F627-465E-B777-81B69F8D597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iângulo isósceles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18BF-30AB-433F-8AB4-9E81DFFAB0A0}" type="datetimeFigureOut">
              <a:rPr lang="pt-BR" smtClean="0"/>
              <a:pPr/>
              <a:t>15/08/2017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94C5E-F627-465E-B777-81B69F8D597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DCBD18BF-30AB-433F-8AB4-9E81DFFAB0A0}" type="datetimeFigureOut">
              <a:rPr lang="pt-BR" smtClean="0"/>
              <a:pPr/>
              <a:t>15/08/2017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8894C5E-F627-465E-B777-81B69F8D597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18BF-30AB-433F-8AB4-9E81DFFAB0A0}" type="datetimeFigureOut">
              <a:rPr lang="pt-BR" smtClean="0"/>
              <a:pPr/>
              <a:t>15/08/2017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94C5E-F627-465E-B777-81B69F8D597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18BF-30AB-433F-8AB4-9E81DFFAB0A0}" type="datetimeFigureOut">
              <a:rPr lang="pt-BR" smtClean="0"/>
              <a:pPr/>
              <a:t>15/08/2017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94C5E-F627-465E-B777-81B69F8D597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18BF-30AB-433F-8AB4-9E81DFFAB0A0}" type="datetimeFigureOut">
              <a:rPr lang="pt-BR" smtClean="0"/>
              <a:pPr/>
              <a:t>15/08/2017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94C5E-F627-465E-B777-81B69F8D597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18BF-30AB-433F-8AB4-9E81DFFAB0A0}" type="datetimeFigureOut">
              <a:rPr lang="pt-BR" smtClean="0"/>
              <a:pPr/>
              <a:t>15/08/2017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94C5E-F627-465E-B777-81B69F8D597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5" name="Conector reto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18BF-30AB-433F-8AB4-9E81DFFAB0A0}" type="datetimeFigureOut">
              <a:rPr lang="pt-BR" smtClean="0"/>
              <a:pPr/>
              <a:t>15/08/2017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94C5E-F627-465E-B777-81B69F8D597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18BF-30AB-433F-8AB4-9E81DFFAB0A0}" type="datetimeFigureOut">
              <a:rPr lang="pt-BR" smtClean="0"/>
              <a:pPr/>
              <a:t>15/08/2017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94C5E-F627-465E-B777-81B69F8D597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CBD18BF-30AB-433F-8AB4-9E81DFFAB0A0}" type="datetimeFigureOut">
              <a:rPr lang="pt-BR" smtClean="0"/>
              <a:pPr/>
              <a:t>15/08/2017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8894C5E-F627-465E-B777-81B69F8D597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8" name="Conector reto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onector reto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ângulo isósceles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uardamirimfoz.org.br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Funcionamento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Setores e Colaboradores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296617"/>
            <a:ext cx="3121494" cy="312149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143240" y="357166"/>
            <a:ext cx="5572164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A18B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Guarda Mirim de</a:t>
            </a:r>
          </a:p>
          <a:p>
            <a:pPr algn="ctr"/>
            <a:r>
              <a:rPr lang="pt-BR" sz="6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A18B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Foz do Iguaçu</a:t>
            </a:r>
            <a:endParaRPr lang="pt-BR" sz="6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A18B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A18B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Dp</a:t>
            </a:r>
            <a:r>
              <a:rPr lang="pt-BR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A18B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 Jurídico</a:t>
            </a:r>
            <a:endParaRPr lang="pt-BR" sz="4400" dirty="0">
              <a:solidFill>
                <a:srgbClr val="00A18B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 numCol="2"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800" b="1" dirty="0" smtClean="0"/>
              <a:t>Responsável: </a:t>
            </a:r>
          </a:p>
          <a:p>
            <a:pPr lvl="1">
              <a:buFont typeface="Wingdings" pitchFamily="2" charset="2"/>
              <a:buChar char="ü"/>
            </a:pPr>
            <a:r>
              <a:rPr lang="pt-BR" sz="2800" dirty="0" err="1" smtClean="0"/>
              <a:t>Renann</a:t>
            </a:r>
            <a:r>
              <a:rPr lang="pt-BR" sz="2800" dirty="0" smtClean="0"/>
              <a:t> Ferreira</a:t>
            </a:r>
          </a:p>
          <a:p>
            <a:pPr>
              <a:buFont typeface="Wingdings" pitchFamily="2" charset="2"/>
              <a:buChar char="ü"/>
            </a:pPr>
            <a:r>
              <a:rPr lang="pt-BR" sz="2400" b="1" dirty="0" smtClean="0"/>
              <a:t>Atribuições:</a:t>
            </a:r>
          </a:p>
          <a:p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</a:rPr>
              <a:t>Acompanhamentos judiciais, extrajudiciais e a órgãos públicos diversos;</a:t>
            </a:r>
          </a:p>
          <a:p>
            <a:r>
              <a:rPr lang="pt-BR" sz="2000" dirty="0" err="1" smtClean="0">
                <a:solidFill>
                  <a:schemeClr val="tx2">
                    <a:lumMod val="75000"/>
                  </a:schemeClr>
                </a:solidFill>
              </a:rPr>
              <a:t>Advocacy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</a:rPr>
              <a:t> (participação e articulação nas instâncias de discussão de políticas públicas como fóruns, conselhos e grupos de trabalhos);</a:t>
            </a:r>
          </a:p>
          <a:p>
            <a:r>
              <a:rPr lang="pt-BR" sz="2000" dirty="0" err="1" smtClean="0">
                <a:solidFill>
                  <a:schemeClr val="tx2">
                    <a:lumMod val="75000"/>
                  </a:schemeClr>
                </a:solidFill>
              </a:rPr>
              <a:t>Accountability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</a:rPr>
              <a:t> (prestação de contas);</a:t>
            </a:r>
          </a:p>
          <a:p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</a:rPr>
              <a:t>Desenvolvimento de relatórios e plano de ações;</a:t>
            </a:r>
          </a:p>
          <a:p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</a:rPr>
              <a:t>Elaboração e análise de contratos, convênios e pareceres;</a:t>
            </a:r>
          </a:p>
          <a:p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</a:rPr>
              <a:t>Elaboração de projetos e captação de recursos; e</a:t>
            </a:r>
          </a:p>
          <a:p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</a:rPr>
              <a:t>Gestão de certificações.</a:t>
            </a:r>
            <a:endParaRPr lang="pt-BR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149080"/>
            <a:ext cx="2942946" cy="22072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369" y="155657"/>
            <a:ext cx="969087" cy="969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A18B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Dp</a:t>
            </a:r>
            <a:r>
              <a:rPr lang="pt-BR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A18B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 Pessoal</a:t>
            </a:r>
            <a:endParaRPr lang="pt-BR" sz="4400" dirty="0">
              <a:solidFill>
                <a:srgbClr val="00A18B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 numCol="2"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800" dirty="0" smtClean="0"/>
              <a:t>Responsáveis: </a:t>
            </a:r>
          </a:p>
          <a:p>
            <a:pPr lvl="1">
              <a:buFont typeface="Wingdings" pitchFamily="2" charset="2"/>
              <a:buChar char="ü"/>
            </a:pPr>
            <a:r>
              <a:rPr lang="pt-BR" sz="2400" dirty="0" smtClean="0"/>
              <a:t>Marlon Carneiro  </a:t>
            </a:r>
          </a:p>
          <a:p>
            <a:pPr lvl="1">
              <a:buFont typeface="Wingdings" pitchFamily="2" charset="2"/>
              <a:buChar char="ü"/>
            </a:pPr>
            <a:r>
              <a:rPr lang="pt-BR" sz="2400" dirty="0" smtClean="0"/>
              <a:t>Ana Paula P. Lopes</a:t>
            </a:r>
          </a:p>
          <a:p>
            <a:pPr lvl="1">
              <a:buFont typeface="Wingdings" pitchFamily="2" charset="2"/>
              <a:buChar char="ü"/>
            </a:pPr>
            <a:endParaRPr lang="pt-BR" sz="2400" dirty="0" smtClean="0"/>
          </a:p>
          <a:p>
            <a:pPr lvl="1">
              <a:buFont typeface="Wingdings" pitchFamily="2" charset="2"/>
              <a:buChar char="ü"/>
            </a:pPr>
            <a:endParaRPr lang="pt-BR" sz="2400" dirty="0" smtClean="0"/>
          </a:p>
          <a:p>
            <a:pPr lvl="1">
              <a:buFont typeface="Wingdings" pitchFamily="2" charset="2"/>
              <a:buChar char="ü"/>
            </a:pPr>
            <a:endParaRPr lang="pt-BR" sz="2400" dirty="0" smtClean="0"/>
          </a:p>
          <a:p>
            <a:pPr lvl="1">
              <a:buFont typeface="Wingdings" pitchFamily="2" charset="2"/>
              <a:buChar char="ü"/>
            </a:pPr>
            <a:endParaRPr lang="pt-BR" sz="2400" dirty="0" smtClean="0"/>
          </a:p>
          <a:p>
            <a:pPr lvl="1">
              <a:buFont typeface="Wingdings" pitchFamily="2" charset="2"/>
              <a:buChar char="ü"/>
            </a:pPr>
            <a:endParaRPr lang="pt-BR" sz="2400" dirty="0" smtClean="0"/>
          </a:p>
          <a:p>
            <a:pPr lvl="1">
              <a:buFont typeface="Wingdings" pitchFamily="2" charset="2"/>
              <a:buChar char="ü"/>
            </a:pPr>
            <a:endParaRPr lang="pt-BR" sz="2400" dirty="0" smtClean="0"/>
          </a:p>
          <a:p>
            <a:pPr lvl="1">
              <a:buFont typeface="Wingdings" pitchFamily="2" charset="2"/>
              <a:buChar char="ü"/>
            </a:pPr>
            <a:endParaRPr lang="pt-BR" sz="2400" dirty="0" smtClean="0"/>
          </a:p>
          <a:p>
            <a:pPr lvl="1">
              <a:buFont typeface="Wingdings" pitchFamily="2" charset="2"/>
              <a:buChar char="ü"/>
            </a:pPr>
            <a:endParaRPr lang="pt-BR" sz="2400" dirty="0" smtClean="0"/>
          </a:p>
          <a:p>
            <a:pPr lvl="1">
              <a:buNone/>
            </a:pPr>
            <a:endParaRPr lang="pt-BR" sz="2400" dirty="0" smtClean="0"/>
          </a:p>
          <a:p>
            <a:pPr lvl="1">
              <a:buFont typeface="Wingdings" pitchFamily="2" charset="2"/>
              <a:buChar char="ü"/>
            </a:pPr>
            <a:r>
              <a:rPr lang="pt-BR" sz="2400" dirty="0" smtClean="0"/>
              <a:t>Rogério M. Alencar 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3068960"/>
            <a:ext cx="3648405" cy="2736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369" y="155657"/>
            <a:ext cx="969087" cy="969087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183" y="3068960"/>
            <a:ext cx="3648405" cy="2736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A18B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Dp</a:t>
            </a:r>
            <a:r>
              <a:rPr lang="pt-BR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A18B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 Pessoal</a:t>
            </a:r>
            <a:endParaRPr lang="pt-BR" sz="4400" dirty="0">
              <a:solidFill>
                <a:srgbClr val="00A18B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 numCol="2"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800" dirty="0" smtClean="0"/>
              <a:t>Atribuições:</a:t>
            </a:r>
          </a:p>
          <a:p>
            <a:pPr>
              <a:buFont typeface="Wingdings" pitchFamily="2" charset="2"/>
              <a:buChar char="ü"/>
            </a:pPr>
            <a:r>
              <a:rPr lang="pt-BR" sz="2000" dirty="0" smtClean="0"/>
              <a:t>Recursos Humanos:</a:t>
            </a:r>
          </a:p>
          <a:p>
            <a:pPr lvl="1">
              <a:buFont typeface="Wingdings" pitchFamily="2" charset="2"/>
              <a:buChar char="ü"/>
            </a:pPr>
            <a:r>
              <a:rPr lang="pt-BR" sz="1600" dirty="0" smtClean="0"/>
              <a:t>Elaboração da Folha de Pagamento da ADM e Empresa;</a:t>
            </a:r>
          </a:p>
          <a:p>
            <a:pPr lvl="1">
              <a:buFont typeface="Wingdings" pitchFamily="2" charset="2"/>
              <a:buChar char="ü"/>
            </a:pPr>
            <a:r>
              <a:rPr lang="pt-BR" sz="1600" dirty="0" smtClean="0"/>
              <a:t>Emissão de recibo de cobrança de salário dos adolescentes junto as empresas;</a:t>
            </a:r>
          </a:p>
          <a:p>
            <a:pPr lvl="1">
              <a:buFont typeface="Wingdings" pitchFamily="2" charset="2"/>
              <a:buChar char="ü"/>
            </a:pPr>
            <a:r>
              <a:rPr lang="pt-BR" sz="1600" dirty="0" smtClean="0"/>
              <a:t>Prestação de contas para empresas;</a:t>
            </a:r>
          </a:p>
          <a:p>
            <a:pPr lvl="1">
              <a:buFont typeface="Wingdings" pitchFamily="2" charset="2"/>
              <a:buChar char="ü"/>
            </a:pPr>
            <a:r>
              <a:rPr lang="pt-BR" sz="1600" dirty="0" smtClean="0"/>
              <a:t>Confecção das contas salários;</a:t>
            </a:r>
          </a:p>
          <a:p>
            <a:pPr lvl="1">
              <a:buFont typeface="Wingdings" pitchFamily="2" charset="2"/>
              <a:buChar char="ü"/>
            </a:pPr>
            <a:r>
              <a:rPr lang="pt-BR" sz="1600" dirty="0" smtClean="0"/>
              <a:t>Pagamento dos salários;</a:t>
            </a:r>
          </a:p>
          <a:p>
            <a:pPr lvl="1">
              <a:buFont typeface="Wingdings" pitchFamily="2" charset="2"/>
              <a:buChar char="ü"/>
            </a:pPr>
            <a:r>
              <a:rPr lang="pt-BR" sz="1600" dirty="0" smtClean="0"/>
              <a:t>Confecção dos contratos de Aprendizagem;</a:t>
            </a:r>
          </a:p>
          <a:p>
            <a:pPr lvl="1">
              <a:buFont typeface="Wingdings" pitchFamily="2" charset="2"/>
              <a:buChar char="ü"/>
            </a:pPr>
            <a:r>
              <a:rPr lang="pt-BR" sz="1600" dirty="0" smtClean="0"/>
              <a:t>Recisões do Contrato de Trabalho junto ao Ministério do Trabalho e Emprego (MTE);</a:t>
            </a:r>
          </a:p>
          <a:p>
            <a:pPr lvl="1">
              <a:buFont typeface="Wingdings" pitchFamily="2" charset="2"/>
              <a:buChar char="ü"/>
            </a:pPr>
            <a:r>
              <a:rPr lang="pt-BR" sz="1600" dirty="0" smtClean="0"/>
              <a:t>Contratação de colaboradores da GM.</a:t>
            </a:r>
          </a:p>
          <a:p>
            <a:pPr>
              <a:buFont typeface="Wingdings" pitchFamily="2" charset="2"/>
              <a:buChar char="ü"/>
            </a:pPr>
            <a:r>
              <a:rPr lang="pt-BR" sz="2400" dirty="0" smtClean="0"/>
              <a:t>Financeiro:</a:t>
            </a:r>
          </a:p>
          <a:p>
            <a:pPr lvl="1">
              <a:buFont typeface="Wingdings" pitchFamily="2" charset="2"/>
              <a:buChar char="ü"/>
            </a:pPr>
            <a:r>
              <a:rPr lang="pt-BR" sz="1800" dirty="0" smtClean="0"/>
              <a:t>Pagamento dos encargos sociais;</a:t>
            </a:r>
          </a:p>
          <a:p>
            <a:pPr lvl="1">
              <a:buFont typeface="Wingdings" pitchFamily="2" charset="2"/>
              <a:buChar char="ü"/>
            </a:pPr>
            <a:r>
              <a:rPr lang="pt-BR" sz="1800" dirty="0" smtClean="0"/>
              <a:t>Pagamentos dos credores da instituição;</a:t>
            </a:r>
          </a:p>
          <a:p>
            <a:pPr lvl="1">
              <a:buFont typeface="Wingdings" pitchFamily="2" charset="2"/>
              <a:buChar char="ü"/>
            </a:pPr>
            <a:r>
              <a:rPr lang="pt-BR" sz="1800" dirty="0" smtClean="0"/>
              <a:t>Conferencia dos pagamentos dos adolescentes;</a:t>
            </a:r>
          </a:p>
          <a:p>
            <a:pPr lvl="1">
              <a:buFont typeface="Wingdings" pitchFamily="2" charset="2"/>
              <a:buChar char="ü"/>
            </a:pPr>
            <a:r>
              <a:rPr lang="pt-BR" sz="1800" dirty="0" smtClean="0"/>
              <a:t>Movimentos contábeis da GM;</a:t>
            </a:r>
          </a:p>
          <a:p>
            <a:pPr lvl="1">
              <a:buFont typeface="Wingdings" pitchFamily="2" charset="2"/>
              <a:buChar char="ü"/>
            </a:pPr>
            <a:r>
              <a:rPr lang="pt-BR" sz="1800" dirty="0" smtClean="0"/>
              <a:t>Encaminhar os movimentos contábeis para a Contabilidade;</a:t>
            </a:r>
          </a:p>
          <a:p>
            <a:pPr lvl="1">
              <a:buFont typeface="Wingdings" pitchFamily="2" charset="2"/>
              <a:buChar char="ü"/>
            </a:pPr>
            <a:r>
              <a:rPr lang="pt-BR" sz="1800" dirty="0" smtClean="0"/>
              <a:t>Conferência diária das Contas Bancárias da GM;</a:t>
            </a:r>
          </a:p>
          <a:p>
            <a:pPr lvl="1">
              <a:buFont typeface="Wingdings" pitchFamily="2" charset="2"/>
              <a:buChar char="ü"/>
            </a:pPr>
            <a:r>
              <a:rPr lang="pt-BR" sz="1800" dirty="0" smtClean="0"/>
              <a:t>Emissão do pagamentos das Recisões de Contrato de Trabalho.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369" y="155657"/>
            <a:ext cx="969087" cy="969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A18B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Dp</a:t>
            </a:r>
            <a:r>
              <a:rPr lang="pt-BR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A18B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 Psicologia</a:t>
            </a:r>
            <a:endParaRPr lang="pt-BR" sz="4400" dirty="0">
              <a:solidFill>
                <a:srgbClr val="00A18B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 numCol="2"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800" dirty="0" smtClean="0"/>
              <a:t>Responsável: </a:t>
            </a:r>
          </a:p>
          <a:p>
            <a:pPr lvl="1">
              <a:buFont typeface="Wingdings" pitchFamily="2" charset="2"/>
              <a:buChar char="ü"/>
            </a:pPr>
            <a:r>
              <a:rPr lang="pt-BR" sz="3200" dirty="0" smtClean="0"/>
              <a:t>Alessandra </a:t>
            </a:r>
            <a:r>
              <a:rPr lang="pt-BR" sz="3200" dirty="0" err="1" smtClean="0"/>
              <a:t>Schweig</a:t>
            </a:r>
            <a:endParaRPr lang="pt-BR" sz="3200" dirty="0" smtClean="0"/>
          </a:p>
          <a:p>
            <a:pPr lvl="1">
              <a:buFont typeface="Wingdings" pitchFamily="2" charset="2"/>
              <a:buChar char="ü"/>
            </a:pPr>
            <a:endParaRPr lang="pt-BR" sz="2400" dirty="0" smtClean="0"/>
          </a:p>
          <a:p>
            <a:pPr lvl="1">
              <a:buFont typeface="Wingdings" pitchFamily="2" charset="2"/>
              <a:buChar char="ü"/>
            </a:pPr>
            <a:endParaRPr lang="pt-BR" sz="2400" dirty="0" smtClean="0"/>
          </a:p>
          <a:p>
            <a:pPr>
              <a:buFont typeface="Wingdings" pitchFamily="2" charset="2"/>
              <a:buChar char="ü"/>
            </a:pPr>
            <a:endParaRPr lang="pt-BR" sz="2800" dirty="0" smtClean="0"/>
          </a:p>
          <a:p>
            <a:pPr>
              <a:buFont typeface="Wingdings" pitchFamily="2" charset="2"/>
              <a:buChar char="ü"/>
            </a:pPr>
            <a:endParaRPr lang="pt-BR" sz="2800" dirty="0" smtClean="0"/>
          </a:p>
          <a:p>
            <a:pPr>
              <a:buFont typeface="Wingdings" pitchFamily="2" charset="2"/>
              <a:buChar char="ü"/>
            </a:pPr>
            <a:endParaRPr lang="pt-BR" sz="2800" dirty="0" smtClean="0"/>
          </a:p>
          <a:p>
            <a:pPr>
              <a:buFont typeface="Wingdings" pitchFamily="2" charset="2"/>
              <a:buChar char="ü"/>
            </a:pPr>
            <a:endParaRPr lang="pt-BR" sz="2800" dirty="0" smtClean="0"/>
          </a:p>
          <a:p>
            <a:pPr>
              <a:buFont typeface="Wingdings" pitchFamily="2" charset="2"/>
              <a:buChar char="ü"/>
            </a:pPr>
            <a:endParaRPr lang="pt-BR" sz="2800" dirty="0" smtClean="0"/>
          </a:p>
          <a:p>
            <a:pPr>
              <a:buFont typeface="Wingdings" pitchFamily="2" charset="2"/>
              <a:buChar char="ü"/>
            </a:pPr>
            <a:r>
              <a:rPr lang="pt-BR" sz="2800" dirty="0" smtClean="0"/>
              <a:t>Atribuições:</a:t>
            </a:r>
          </a:p>
          <a:p>
            <a:pPr lvl="1">
              <a:buFont typeface="Wingdings" pitchFamily="2" charset="2"/>
              <a:buChar char="ü"/>
            </a:pPr>
            <a:r>
              <a:rPr lang="pt-BR" sz="2200" dirty="0" smtClean="0"/>
              <a:t>Psicologia Clínica com Ênfase na adolescência e família;</a:t>
            </a:r>
          </a:p>
          <a:p>
            <a:pPr lvl="1">
              <a:buFont typeface="Wingdings" pitchFamily="2" charset="2"/>
              <a:buChar char="ü"/>
            </a:pPr>
            <a:r>
              <a:rPr lang="pt-BR" sz="2200" dirty="0" smtClean="0"/>
              <a:t>Orientações breves;</a:t>
            </a:r>
          </a:p>
          <a:p>
            <a:pPr lvl="1">
              <a:buFont typeface="Wingdings" pitchFamily="2" charset="2"/>
              <a:buChar char="ü"/>
            </a:pPr>
            <a:r>
              <a:rPr lang="pt-BR" sz="2200" dirty="0" smtClean="0"/>
              <a:t>Atividades em grupo;</a:t>
            </a:r>
          </a:p>
          <a:p>
            <a:pPr lvl="1">
              <a:buFont typeface="Wingdings" pitchFamily="2" charset="2"/>
              <a:buChar char="ü"/>
            </a:pPr>
            <a:r>
              <a:rPr lang="pt-BR" sz="2200" dirty="0" smtClean="0"/>
              <a:t>Testes Psicológicos;</a:t>
            </a:r>
          </a:p>
          <a:p>
            <a:pPr lvl="1">
              <a:buFont typeface="Wingdings" pitchFamily="2" charset="2"/>
              <a:buChar char="ü"/>
            </a:pPr>
            <a:r>
              <a:rPr lang="pt-BR" sz="2200" dirty="0" smtClean="0"/>
              <a:t>Análise Psicoterapêutica;</a:t>
            </a:r>
          </a:p>
          <a:p>
            <a:pPr lvl="1">
              <a:buFont typeface="Wingdings" pitchFamily="2" charset="2"/>
              <a:buChar char="ü"/>
            </a:pPr>
            <a:r>
              <a:rPr lang="pt-BR" sz="2200" dirty="0" smtClean="0"/>
              <a:t>Acompanhamento Sistemático Semanalmente;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41" y="3140968"/>
            <a:ext cx="4193055" cy="23585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369" y="155657"/>
            <a:ext cx="969087" cy="969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A18B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Dp</a:t>
            </a:r>
            <a:r>
              <a:rPr lang="pt-BR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A18B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 Serviço Social</a:t>
            </a:r>
            <a:endParaRPr lang="pt-BR" sz="4400" dirty="0">
              <a:solidFill>
                <a:srgbClr val="00A18B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 numCol="2"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pt-BR" sz="2800" dirty="0" smtClean="0"/>
              <a:t>Responsáveis: </a:t>
            </a:r>
          </a:p>
          <a:p>
            <a:pPr lvl="1">
              <a:buFont typeface="Wingdings" pitchFamily="2" charset="2"/>
              <a:buChar char="ü"/>
            </a:pPr>
            <a:r>
              <a:rPr lang="pt-BR" sz="2400" dirty="0" smtClean="0"/>
              <a:t>Carina Beatriz da Silva</a:t>
            </a:r>
          </a:p>
          <a:p>
            <a:pPr lvl="1">
              <a:buFont typeface="Wingdings" pitchFamily="2" charset="2"/>
              <a:buChar char="ü"/>
            </a:pPr>
            <a:endParaRPr lang="pt-BR" sz="2400" dirty="0"/>
          </a:p>
          <a:p>
            <a:pPr lvl="1">
              <a:buFont typeface="Wingdings" pitchFamily="2" charset="2"/>
              <a:buChar char="ü"/>
            </a:pPr>
            <a:endParaRPr lang="pt-BR" sz="2400" dirty="0" smtClean="0"/>
          </a:p>
          <a:p>
            <a:pPr lvl="1">
              <a:buFont typeface="Wingdings" pitchFamily="2" charset="2"/>
              <a:buChar char="ü"/>
            </a:pPr>
            <a:endParaRPr lang="pt-BR" sz="2400" dirty="0" smtClean="0"/>
          </a:p>
          <a:p>
            <a:pPr lvl="1">
              <a:buFont typeface="Wingdings" pitchFamily="2" charset="2"/>
              <a:buChar char="ü"/>
            </a:pPr>
            <a:endParaRPr lang="pt-BR" sz="2400" dirty="0" smtClean="0"/>
          </a:p>
          <a:p>
            <a:pPr lvl="1">
              <a:buFont typeface="Wingdings" pitchFamily="2" charset="2"/>
              <a:buChar char="ü"/>
            </a:pPr>
            <a:endParaRPr lang="pt-BR" sz="2400" dirty="0" smtClean="0"/>
          </a:p>
          <a:p>
            <a:pPr lvl="1">
              <a:buFont typeface="Wingdings" pitchFamily="2" charset="2"/>
              <a:buChar char="ü"/>
            </a:pPr>
            <a:endParaRPr lang="pt-BR" sz="2400" dirty="0" smtClean="0"/>
          </a:p>
          <a:p>
            <a:pPr lvl="1">
              <a:buFont typeface="Wingdings" pitchFamily="2" charset="2"/>
              <a:buChar char="ü"/>
            </a:pPr>
            <a:endParaRPr lang="pt-BR" sz="2400" dirty="0" smtClean="0"/>
          </a:p>
          <a:p>
            <a:pPr lvl="1">
              <a:buFont typeface="Wingdings" pitchFamily="2" charset="2"/>
              <a:buChar char="ü"/>
            </a:pPr>
            <a:endParaRPr lang="pt-BR" sz="2400" dirty="0" smtClean="0"/>
          </a:p>
          <a:p>
            <a:pPr lvl="1">
              <a:buFont typeface="Wingdings" pitchFamily="2" charset="2"/>
              <a:buChar char="ü"/>
            </a:pPr>
            <a:endParaRPr lang="pt-BR" sz="2400" dirty="0" smtClean="0"/>
          </a:p>
          <a:p>
            <a:pPr lvl="1">
              <a:buFont typeface="Wingdings" pitchFamily="2" charset="2"/>
              <a:buChar char="ü"/>
            </a:pPr>
            <a:endParaRPr lang="pt-BR" sz="2400" dirty="0" smtClean="0"/>
          </a:p>
          <a:p>
            <a:pPr lvl="1">
              <a:buFont typeface="Wingdings" pitchFamily="2" charset="2"/>
              <a:buChar char="ü"/>
            </a:pPr>
            <a:endParaRPr lang="pt-BR" sz="2400" dirty="0" smtClean="0"/>
          </a:p>
          <a:p>
            <a:pPr>
              <a:buFont typeface="Wingdings" pitchFamily="2" charset="2"/>
              <a:buChar char="ü"/>
            </a:pPr>
            <a:r>
              <a:rPr lang="pt-BR" sz="2800" dirty="0" smtClean="0"/>
              <a:t>Atribuições:</a:t>
            </a:r>
          </a:p>
          <a:p>
            <a:pPr>
              <a:buFont typeface="Wingdings" pitchFamily="2" charset="2"/>
              <a:buChar char="ü"/>
            </a:pPr>
            <a:endParaRPr lang="pt-BR" sz="2800" dirty="0" smtClean="0"/>
          </a:p>
          <a:p>
            <a:pPr lvl="1">
              <a:buFont typeface="Wingdings" pitchFamily="2" charset="2"/>
              <a:buChar char="ü"/>
            </a:pPr>
            <a:r>
              <a:rPr lang="pt-BR" sz="2400" dirty="0" smtClean="0"/>
              <a:t>Atendimento;</a:t>
            </a:r>
          </a:p>
          <a:p>
            <a:pPr lvl="1">
              <a:buFont typeface="Wingdings" pitchFamily="2" charset="2"/>
              <a:buChar char="ü"/>
            </a:pPr>
            <a:r>
              <a:rPr lang="pt-BR" sz="2400" dirty="0" smtClean="0"/>
              <a:t>Visita Domiciliar;</a:t>
            </a:r>
          </a:p>
          <a:p>
            <a:pPr lvl="1">
              <a:buFont typeface="Wingdings" pitchFamily="2" charset="2"/>
              <a:buChar char="ü"/>
            </a:pPr>
            <a:r>
              <a:rPr lang="pt-BR" sz="2400" dirty="0" smtClean="0"/>
              <a:t>Acompanhamento Familiar;</a:t>
            </a:r>
          </a:p>
          <a:p>
            <a:pPr lvl="1">
              <a:buFont typeface="Wingdings" pitchFamily="2" charset="2"/>
              <a:buChar char="ü"/>
            </a:pPr>
            <a:r>
              <a:rPr lang="pt-BR" sz="2400" dirty="0" smtClean="0"/>
              <a:t>Orientações Individuais e/ou familiar;</a:t>
            </a:r>
          </a:p>
          <a:p>
            <a:pPr lvl="1">
              <a:buFont typeface="Wingdings" pitchFamily="2" charset="2"/>
              <a:buChar char="ü"/>
            </a:pPr>
            <a:r>
              <a:rPr lang="pt-BR" sz="2400" dirty="0" smtClean="0"/>
              <a:t>Reuniões em grupo;</a:t>
            </a:r>
          </a:p>
          <a:p>
            <a:pPr lvl="1">
              <a:buFont typeface="Wingdings" pitchFamily="2" charset="2"/>
              <a:buChar char="ü"/>
            </a:pPr>
            <a:r>
              <a:rPr lang="pt-BR" sz="2400" dirty="0" smtClean="0"/>
              <a:t>Escuta qualificada;</a:t>
            </a:r>
          </a:p>
          <a:p>
            <a:pPr lvl="1">
              <a:buFont typeface="Wingdings" pitchFamily="2" charset="2"/>
              <a:buChar char="ü"/>
            </a:pPr>
            <a:r>
              <a:rPr lang="pt-BR" sz="2400" dirty="0" smtClean="0"/>
              <a:t>Encaminhamento para a rede de Atendimento.</a:t>
            </a:r>
          </a:p>
          <a:p>
            <a:pPr>
              <a:buFont typeface="Wingdings" pitchFamily="2" charset="2"/>
              <a:buChar char="ü"/>
            </a:pPr>
            <a:endParaRPr lang="pt-BR" sz="2000" dirty="0" smtClean="0"/>
          </a:p>
          <a:p>
            <a:pPr>
              <a:buFont typeface="Wingdings" pitchFamily="2" charset="2"/>
              <a:buChar char="ü"/>
            </a:pPr>
            <a:endParaRPr lang="pt-BR" sz="2000" dirty="0" smtClean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369" y="155657"/>
            <a:ext cx="969087" cy="969087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68" y="4124108"/>
            <a:ext cx="4193055" cy="23585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32856"/>
            <a:ext cx="3112935" cy="23347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A18B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Dp</a:t>
            </a:r>
            <a:r>
              <a:rPr lang="pt-BR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A18B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 Socioeducativo</a:t>
            </a:r>
            <a:endParaRPr lang="pt-BR" sz="4400" dirty="0">
              <a:solidFill>
                <a:srgbClr val="00A18B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 numCol="2">
            <a:normAutofit fontScale="77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pt-BR" sz="2800" dirty="0" smtClean="0"/>
              <a:t>Responsável: </a:t>
            </a:r>
          </a:p>
          <a:p>
            <a:pPr lvl="1">
              <a:buFont typeface="Wingdings" pitchFamily="2" charset="2"/>
              <a:buChar char="ü"/>
            </a:pPr>
            <a:r>
              <a:rPr lang="pt-BR" sz="2400" dirty="0" smtClean="0"/>
              <a:t>Rafael </a:t>
            </a:r>
            <a:r>
              <a:rPr lang="pt-BR" sz="2400" dirty="0" err="1" smtClean="0"/>
              <a:t>Turcatto</a:t>
            </a:r>
            <a:endParaRPr lang="pt-BR" sz="2400" dirty="0" smtClean="0"/>
          </a:p>
          <a:p>
            <a:pPr lvl="1">
              <a:buFont typeface="Wingdings" pitchFamily="2" charset="2"/>
              <a:buChar char="ü"/>
            </a:pPr>
            <a:endParaRPr lang="pt-BR" sz="2400" dirty="0"/>
          </a:p>
          <a:p>
            <a:pPr lvl="1">
              <a:buFont typeface="Wingdings" pitchFamily="2" charset="2"/>
              <a:buChar char="ü"/>
            </a:pPr>
            <a:endParaRPr lang="pt-BR" sz="2400" dirty="0" smtClean="0"/>
          </a:p>
          <a:p>
            <a:pPr lvl="1">
              <a:buFont typeface="Wingdings" pitchFamily="2" charset="2"/>
              <a:buChar char="ü"/>
            </a:pPr>
            <a:endParaRPr lang="pt-BR" sz="2400" dirty="0" smtClean="0"/>
          </a:p>
          <a:p>
            <a:pPr lvl="1">
              <a:buFont typeface="Wingdings" pitchFamily="2" charset="2"/>
              <a:buChar char="ü"/>
            </a:pPr>
            <a:endParaRPr lang="pt-BR" sz="2400" dirty="0" smtClean="0"/>
          </a:p>
          <a:p>
            <a:pPr lvl="1">
              <a:buFont typeface="Wingdings" pitchFamily="2" charset="2"/>
              <a:buChar char="ü"/>
            </a:pPr>
            <a:endParaRPr lang="pt-BR" sz="2400" dirty="0" smtClean="0"/>
          </a:p>
          <a:p>
            <a:pPr lvl="1">
              <a:buFont typeface="Wingdings" pitchFamily="2" charset="2"/>
              <a:buChar char="ü"/>
            </a:pPr>
            <a:endParaRPr lang="pt-BR" sz="2400" dirty="0" smtClean="0"/>
          </a:p>
          <a:p>
            <a:pPr lvl="1">
              <a:buFont typeface="Wingdings" pitchFamily="2" charset="2"/>
              <a:buChar char="ü"/>
            </a:pPr>
            <a:endParaRPr lang="pt-BR" sz="2400" dirty="0" smtClean="0"/>
          </a:p>
          <a:p>
            <a:pPr lvl="1">
              <a:buFont typeface="Wingdings" pitchFamily="2" charset="2"/>
              <a:buChar char="ü"/>
            </a:pPr>
            <a:endParaRPr lang="pt-BR" sz="2400" dirty="0" smtClean="0"/>
          </a:p>
          <a:p>
            <a:pPr lvl="1">
              <a:buFont typeface="Wingdings" pitchFamily="2" charset="2"/>
              <a:buChar char="ü"/>
            </a:pPr>
            <a:endParaRPr lang="pt-BR" sz="2400" dirty="0" smtClean="0"/>
          </a:p>
          <a:p>
            <a:pPr lvl="1">
              <a:buFont typeface="Wingdings" pitchFamily="2" charset="2"/>
              <a:buChar char="ü"/>
            </a:pPr>
            <a:endParaRPr lang="pt-BR" sz="2400" dirty="0" smtClean="0"/>
          </a:p>
          <a:p>
            <a:pPr lvl="1">
              <a:buFont typeface="Wingdings" pitchFamily="2" charset="2"/>
              <a:buChar char="ü"/>
            </a:pPr>
            <a:endParaRPr lang="pt-BR" sz="2400" dirty="0" smtClean="0"/>
          </a:p>
          <a:p>
            <a:pPr>
              <a:buFont typeface="Wingdings" pitchFamily="2" charset="2"/>
              <a:buChar char="ü"/>
            </a:pPr>
            <a:endParaRPr lang="pt-BR" sz="2800" dirty="0" smtClean="0"/>
          </a:p>
          <a:p>
            <a:pPr>
              <a:buFont typeface="Wingdings" pitchFamily="2" charset="2"/>
              <a:buChar char="ü"/>
            </a:pPr>
            <a:endParaRPr lang="pt-BR" sz="2800" dirty="0"/>
          </a:p>
          <a:p>
            <a:pPr>
              <a:buFont typeface="Wingdings" pitchFamily="2" charset="2"/>
              <a:buChar char="ü"/>
            </a:pPr>
            <a:endParaRPr lang="pt-BR" sz="2800" dirty="0" smtClean="0"/>
          </a:p>
          <a:p>
            <a:pPr>
              <a:buFont typeface="Wingdings" pitchFamily="2" charset="2"/>
              <a:buChar char="ü"/>
            </a:pPr>
            <a:r>
              <a:rPr lang="pt-BR" sz="2800" dirty="0" smtClean="0"/>
              <a:t>Atribuições:</a:t>
            </a:r>
          </a:p>
          <a:p>
            <a:pPr>
              <a:buFont typeface="Wingdings" pitchFamily="2" charset="2"/>
              <a:buChar char="ü"/>
            </a:pPr>
            <a:endParaRPr lang="pt-BR" sz="2800" dirty="0" smtClean="0"/>
          </a:p>
          <a:p>
            <a:pPr lvl="1">
              <a:buFont typeface="Wingdings" pitchFamily="2" charset="2"/>
              <a:buChar char="ü"/>
            </a:pPr>
            <a:r>
              <a:rPr lang="pt-BR" dirty="0"/>
              <a:t>Zelar pela integridade física e moral dos </a:t>
            </a:r>
            <a:r>
              <a:rPr lang="pt-BR" dirty="0" smtClean="0"/>
              <a:t>adolescentes</a:t>
            </a:r>
            <a:r>
              <a:rPr lang="pt-BR" sz="2400" dirty="0" smtClean="0"/>
              <a:t>;</a:t>
            </a:r>
          </a:p>
          <a:p>
            <a:pPr lvl="1">
              <a:buFont typeface="Wingdings" pitchFamily="2" charset="2"/>
              <a:buChar char="ü"/>
            </a:pPr>
            <a:r>
              <a:rPr lang="pt-BR" dirty="0"/>
              <a:t>Realizar atividades (socioeducativas) assegurando o </a:t>
            </a:r>
            <a:r>
              <a:rPr lang="pt-BR" dirty="0" smtClean="0"/>
              <a:t>desenvolvimento </a:t>
            </a:r>
            <a:r>
              <a:rPr lang="pt-BR" dirty="0"/>
              <a:t>das relações de afetividade, solidariedade e respeito </a:t>
            </a:r>
            <a:r>
              <a:rPr lang="pt-BR" dirty="0" smtClean="0"/>
              <a:t>mútuo;</a:t>
            </a:r>
          </a:p>
          <a:p>
            <a:pPr lvl="1">
              <a:buFont typeface="Wingdings" pitchFamily="2" charset="2"/>
              <a:buChar char="ü"/>
            </a:pPr>
            <a:r>
              <a:rPr lang="pt-BR" sz="2400" dirty="0"/>
              <a:t>Zelar pela ordem e disciplina nas dependências e adjacência da instituição;</a:t>
            </a:r>
          </a:p>
          <a:p>
            <a:pPr lvl="1">
              <a:buFont typeface="Wingdings" pitchFamily="2" charset="2"/>
              <a:buChar char="ü"/>
            </a:pPr>
            <a:r>
              <a:rPr lang="pt-BR" sz="2400" dirty="0"/>
              <a:t>Manter sob sigilo, as informações dos adolescentes atendidos</a:t>
            </a:r>
            <a:r>
              <a:rPr lang="pt-BR" sz="2400" dirty="0" smtClean="0"/>
              <a:t>;</a:t>
            </a:r>
          </a:p>
          <a:p>
            <a:pPr lvl="1">
              <a:buFont typeface="Wingdings" pitchFamily="2" charset="2"/>
              <a:buChar char="ü"/>
            </a:pPr>
            <a:r>
              <a:rPr lang="pt-BR" sz="2400" dirty="0"/>
              <a:t>Controlar a </a:t>
            </a:r>
            <a:r>
              <a:rPr lang="pt-BR" sz="2400" dirty="0" smtClean="0"/>
              <a:t>frequência </a:t>
            </a:r>
            <a:r>
              <a:rPr lang="pt-BR" sz="2400" dirty="0"/>
              <a:t>e empenhar-se na busca ativa dos </a:t>
            </a:r>
            <a:r>
              <a:rPr lang="pt-BR" sz="2400" dirty="0" smtClean="0"/>
              <a:t>faltosos.</a:t>
            </a:r>
            <a:endParaRPr lang="pt-BR" sz="2000" dirty="0" smtClean="0"/>
          </a:p>
          <a:p>
            <a:pPr>
              <a:buFont typeface="Wingdings" pitchFamily="2" charset="2"/>
              <a:buChar char="ü"/>
            </a:pPr>
            <a:endParaRPr lang="pt-BR" sz="2000" dirty="0" smtClean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76872"/>
            <a:ext cx="4018531" cy="32946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369" y="155657"/>
            <a:ext cx="969087" cy="96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56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990600"/>
          </a:xfrm>
        </p:spPr>
        <p:txBody>
          <a:bodyPr>
            <a:noAutofit/>
          </a:bodyPr>
          <a:lstStyle/>
          <a:p>
            <a:r>
              <a:rPr lang="pt-BR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A18B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Dp</a:t>
            </a:r>
            <a:r>
              <a:rPr lang="pt-BR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A18B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 Tecnologia da Informação</a:t>
            </a:r>
            <a:endParaRPr lang="pt-BR" sz="3600" dirty="0">
              <a:solidFill>
                <a:srgbClr val="00A18B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 numCol="2"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800" dirty="0" smtClean="0"/>
              <a:t>Responsável: </a:t>
            </a:r>
          </a:p>
          <a:p>
            <a:pPr lvl="1">
              <a:buFont typeface="Wingdings" pitchFamily="2" charset="2"/>
              <a:buChar char="ü"/>
            </a:pPr>
            <a:r>
              <a:rPr lang="pt-BR" sz="2800" dirty="0" smtClean="0"/>
              <a:t>Gabriel </a:t>
            </a:r>
            <a:r>
              <a:rPr lang="pt-BR" sz="2800" dirty="0" err="1" smtClean="0"/>
              <a:t>Sturmer</a:t>
            </a:r>
            <a:endParaRPr lang="pt-BR" sz="2800" dirty="0" smtClean="0"/>
          </a:p>
          <a:p>
            <a:pPr>
              <a:buFont typeface="Wingdings" pitchFamily="2" charset="2"/>
              <a:buChar char="ü"/>
            </a:pPr>
            <a:endParaRPr lang="pt-BR" sz="2000" dirty="0" smtClean="0"/>
          </a:p>
          <a:p>
            <a:pPr>
              <a:buFont typeface="Wingdings" pitchFamily="2" charset="2"/>
              <a:buChar char="ü"/>
            </a:pPr>
            <a:endParaRPr lang="pt-BR" sz="2000" dirty="0" smtClean="0"/>
          </a:p>
          <a:p>
            <a:pPr>
              <a:buFont typeface="Wingdings" pitchFamily="2" charset="2"/>
              <a:buChar char="ü"/>
            </a:pPr>
            <a:endParaRPr lang="pt-BR" sz="2000" dirty="0" smtClean="0"/>
          </a:p>
          <a:p>
            <a:pPr>
              <a:buFont typeface="Wingdings" pitchFamily="2" charset="2"/>
              <a:buChar char="ü"/>
            </a:pPr>
            <a:endParaRPr lang="pt-BR" sz="2000" dirty="0" smtClean="0"/>
          </a:p>
          <a:p>
            <a:pPr>
              <a:buFont typeface="Wingdings" pitchFamily="2" charset="2"/>
              <a:buChar char="ü"/>
            </a:pPr>
            <a:endParaRPr lang="pt-BR" sz="2000" dirty="0" smtClean="0"/>
          </a:p>
          <a:p>
            <a:pPr>
              <a:buFont typeface="Wingdings" pitchFamily="2" charset="2"/>
              <a:buChar char="ü"/>
            </a:pPr>
            <a:endParaRPr lang="pt-BR" sz="2000" dirty="0" smtClean="0"/>
          </a:p>
          <a:p>
            <a:pPr>
              <a:buFont typeface="Wingdings" pitchFamily="2" charset="2"/>
              <a:buChar char="ü"/>
            </a:pPr>
            <a:endParaRPr lang="pt-BR" sz="2000" dirty="0" smtClean="0"/>
          </a:p>
          <a:p>
            <a:pPr>
              <a:buFont typeface="Wingdings" pitchFamily="2" charset="2"/>
              <a:buChar char="ü"/>
            </a:pPr>
            <a:endParaRPr lang="pt-BR" sz="2000" dirty="0" smtClean="0"/>
          </a:p>
          <a:p>
            <a:pPr>
              <a:buFont typeface="Wingdings" pitchFamily="2" charset="2"/>
              <a:buChar char="ü"/>
            </a:pPr>
            <a:endParaRPr lang="pt-BR" sz="2000" dirty="0" smtClean="0"/>
          </a:p>
          <a:p>
            <a:pPr>
              <a:buFont typeface="Wingdings" pitchFamily="2" charset="2"/>
              <a:buChar char="ü"/>
            </a:pPr>
            <a:endParaRPr lang="pt-BR" sz="2000" dirty="0" smtClean="0"/>
          </a:p>
          <a:p>
            <a:pPr>
              <a:buFont typeface="Wingdings" pitchFamily="2" charset="2"/>
              <a:buChar char="ü"/>
            </a:pPr>
            <a:r>
              <a:rPr lang="pt-BR" sz="2800" dirty="0" smtClean="0"/>
              <a:t>Atribuições:</a:t>
            </a:r>
          </a:p>
          <a:p>
            <a:pPr lvl="1">
              <a:buFont typeface="Wingdings" pitchFamily="2" charset="2"/>
              <a:buChar char="ü"/>
            </a:pPr>
            <a:r>
              <a:rPr lang="pt-BR" sz="2000" dirty="0"/>
              <a:t>Manutenção e conservação dos equipamentos de informática</a:t>
            </a:r>
            <a:r>
              <a:rPr lang="pt-BR" sz="2000" dirty="0" smtClean="0"/>
              <a:t>;</a:t>
            </a:r>
          </a:p>
          <a:p>
            <a:pPr lvl="1">
              <a:buFont typeface="Wingdings" pitchFamily="2" charset="2"/>
              <a:buChar char="ü"/>
            </a:pPr>
            <a:r>
              <a:rPr lang="pt-BR" sz="2000" dirty="0" smtClean="0"/>
              <a:t>Manutenção do site da GM;</a:t>
            </a:r>
          </a:p>
          <a:p>
            <a:pPr lvl="1">
              <a:buFont typeface="Wingdings" pitchFamily="2" charset="2"/>
              <a:buChar char="ü"/>
            </a:pPr>
            <a:r>
              <a:rPr lang="pt-BR" sz="2000" dirty="0" smtClean="0"/>
              <a:t>Manutenção das redes sociais;</a:t>
            </a:r>
          </a:p>
          <a:p>
            <a:pPr lvl="1">
              <a:buFont typeface="Wingdings" pitchFamily="2" charset="2"/>
              <a:buChar char="ü"/>
            </a:pPr>
            <a:r>
              <a:rPr lang="pt-BR" sz="2000" dirty="0" smtClean="0"/>
              <a:t>Assistência à administração de rede de computadores;</a:t>
            </a:r>
          </a:p>
          <a:p>
            <a:pPr lvl="1">
              <a:buFont typeface="Wingdings" pitchFamily="2" charset="2"/>
              <a:buChar char="ü"/>
            </a:pPr>
            <a:r>
              <a:rPr lang="pt-BR" sz="2000" dirty="0" smtClean="0"/>
              <a:t>Suporte aos usuários (hardware e software).</a:t>
            </a:r>
          </a:p>
          <a:p>
            <a:pPr lvl="1">
              <a:buFont typeface="Wingdings" pitchFamily="2" charset="2"/>
              <a:buChar char="ü"/>
            </a:pPr>
            <a:endParaRPr lang="pt-BR" sz="2000" dirty="0" smtClean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64" y="2636912"/>
            <a:ext cx="3981422" cy="26128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369" y="155657"/>
            <a:ext cx="969087" cy="969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563072" cy="990600"/>
          </a:xfrm>
        </p:spPr>
        <p:txBody>
          <a:bodyPr>
            <a:normAutofit/>
          </a:bodyPr>
          <a:lstStyle/>
          <a:p>
            <a:r>
              <a:rPr lang="pt-BR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A18B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Oficina de Música</a:t>
            </a:r>
            <a:endParaRPr lang="pt-BR" sz="4400" dirty="0">
              <a:solidFill>
                <a:srgbClr val="00A18B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 numCol="2">
            <a:normAutofit fontScale="85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pt-BR" sz="2800" b="1" dirty="0" smtClean="0"/>
              <a:t>Responsável: </a:t>
            </a:r>
          </a:p>
          <a:p>
            <a:pPr lvl="1">
              <a:buFont typeface="Wingdings" pitchFamily="2" charset="2"/>
              <a:buChar char="ü"/>
            </a:pPr>
            <a:r>
              <a:rPr lang="pt-BR" sz="3300" dirty="0" smtClean="0"/>
              <a:t>Vanderlei Aparecido</a:t>
            </a:r>
          </a:p>
          <a:p>
            <a:pPr lvl="1">
              <a:buFont typeface="Wingdings" pitchFamily="2" charset="2"/>
              <a:buChar char="ü"/>
            </a:pPr>
            <a:endParaRPr lang="pt-BR" sz="1800" dirty="0" smtClean="0"/>
          </a:p>
          <a:p>
            <a:pPr lvl="1">
              <a:buFont typeface="Wingdings" pitchFamily="2" charset="2"/>
              <a:buChar char="ü"/>
            </a:pPr>
            <a:endParaRPr lang="pt-BR" sz="1800" dirty="0" smtClean="0"/>
          </a:p>
          <a:p>
            <a:pPr lvl="1">
              <a:buFont typeface="Wingdings" pitchFamily="2" charset="2"/>
              <a:buChar char="ü"/>
            </a:pPr>
            <a:endParaRPr lang="pt-BR" sz="1800" dirty="0" smtClean="0"/>
          </a:p>
          <a:p>
            <a:pPr lvl="1">
              <a:buNone/>
            </a:pPr>
            <a:endParaRPr lang="pt-BR" sz="1800" dirty="0" smtClean="0"/>
          </a:p>
          <a:p>
            <a:pPr lvl="1">
              <a:buFont typeface="Wingdings" pitchFamily="2" charset="2"/>
              <a:buChar char="ü"/>
            </a:pPr>
            <a:endParaRPr lang="pt-BR" sz="1800" dirty="0" smtClean="0"/>
          </a:p>
          <a:p>
            <a:pPr lvl="1">
              <a:buFont typeface="Wingdings" pitchFamily="2" charset="2"/>
              <a:buChar char="ü"/>
            </a:pPr>
            <a:endParaRPr lang="pt-BR" sz="1800" dirty="0" smtClean="0"/>
          </a:p>
          <a:p>
            <a:pPr lvl="1">
              <a:buFont typeface="Wingdings" pitchFamily="2" charset="2"/>
              <a:buChar char="ü"/>
            </a:pPr>
            <a:endParaRPr lang="pt-BR" sz="1800" dirty="0" smtClean="0"/>
          </a:p>
          <a:p>
            <a:pPr lvl="1">
              <a:buFont typeface="Wingdings" pitchFamily="2" charset="2"/>
              <a:buChar char="ü"/>
            </a:pPr>
            <a:endParaRPr lang="pt-BR" sz="1800" dirty="0" smtClean="0"/>
          </a:p>
          <a:p>
            <a:pPr lvl="1">
              <a:buFont typeface="Wingdings" pitchFamily="2" charset="2"/>
              <a:buChar char="ü"/>
            </a:pPr>
            <a:endParaRPr lang="pt-BR" sz="1800" dirty="0" smtClean="0"/>
          </a:p>
          <a:p>
            <a:pPr lvl="1">
              <a:buFont typeface="Wingdings" pitchFamily="2" charset="2"/>
              <a:buChar char="ü"/>
            </a:pPr>
            <a:endParaRPr lang="pt-BR" sz="1800" dirty="0" smtClean="0"/>
          </a:p>
          <a:p>
            <a:pPr lvl="1">
              <a:buFont typeface="Wingdings" pitchFamily="2" charset="2"/>
              <a:buChar char="ü"/>
            </a:pPr>
            <a:endParaRPr lang="pt-BR" sz="1800" dirty="0" smtClean="0"/>
          </a:p>
          <a:p>
            <a:pPr lvl="1">
              <a:buFont typeface="Wingdings" pitchFamily="2" charset="2"/>
              <a:buChar char="ü"/>
            </a:pPr>
            <a:endParaRPr lang="pt-BR" sz="1800" dirty="0" smtClean="0"/>
          </a:p>
          <a:p>
            <a:pPr lvl="1">
              <a:buFont typeface="Wingdings" pitchFamily="2" charset="2"/>
              <a:buChar char="ü"/>
            </a:pPr>
            <a:endParaRPr lang="pt-BR" sz="1800" dirty="0" smtClean="0"/>
          </a:p>
          <a:p>
            <a:pPr lvl="1">
              <a:buNone/>
            </a:pPr>
            <a:endParaRPr lang="pt-BR" sz="1800" dirty="0" smtClean="0"/>
          </a:p>
          <a:p>
            <a:pPr>
              <a:buFont typeface="Wingdings" pitchFamily="2" charset="2"/>
              <a:buChar char="ü"/>
            </a:pPr>
            <a:endParaRPr lang="pt-BR" b="1" dirty="0" smtClean="0"/>
          </a:p>
          <a:p>
            <a:pPr>
              <a:buFont typeface="Wingdings" pitchFamily="2" charset="2"/>
              <a:buChar char="ü"/>
            </a:pPr>
            <a:endParaRPr lang="pt-BR" b="1" dirty="0" smtClean="0"/>
          </a:p>
          <a:p>
            <a:pPr>
              <a:buFont typeface="Wingdings" pitchFamily="2" charset="2"/>
              <a:buChar char="ü"/>
            </a:pPr>
            <a:r>
              <a:rPr lang="pt-BR" b="1" dirty="0" smtClean="0"/>
              <a:t>Atribuições:</a:t>
            </a:r>
          </a:p>
          <a:p>
            <a:pPr lvl="1">
              <a:buFont typeface="Wingdings" pitchFamily="2" charset="2"/>
              <a:buChar char="ü"/>
            </a:pPr>
            <a:r>
              <a:rPr lang="pt-BR" sz="2400" dirty="0" smtClean="0"/>
              <a:t>Iniciação e teoria musical:</a:t>
            </a:r>
          </a:p>
          <a:p>
            <a:pPr lvl="2">
              <a:buFont typeface="Wingdings" pitchFamily="2" charset="2"/>
              <a:buChar char="ü"/>
            </a:pPr>
            <a:r>
              <a:rPr lang="pt-BR" sz="2400" dirty="0" smtClean="0"/>
              <a:t>Notas;</a:t>
            </a:r>
          </a:p>
          <a:p>
            <a:pPr lvl="2">
              <a:buFont typeface="Wingdings" pitchFamily="2" charset="2"/>
              <a:buChar char="ü"/>
            </a:pPr>
            <a:r>
              <a:rPr lang="pt-BR" sz="2400" dirty="0" smtClean="0"/>
              <a:t>Figuras;</a:t>
            </a:r>
          </a:p>
          <a:p>
            <a:pPr lvl="2">
              <a:buFont typeface="Wingdings" pitchFamily="2" charset="2"/>
              <a:buChar char="ü"/>
            </a:pPr>
            <a:r>
              <a:rPr lang="pt-BR" sz="2400" dirty="0" err="1" smtClean="0"/>
              <a:t>Solfetos</a:t>
            </a:r>
            <a:r>
              <a:rPr lang="pt-BR" sz="2400" dirty="0" smtClean="0"/>
              <a:t>;</a:t>
            </a:r>
          </a:p>
          <a:p>
            <a:pPr lvl="2">
              <a:buFont typeface="Wingdings" pitchFamily="2" charset="2"/>
              <a:buChar char="ü"/>
            </a:pPr>
            <a:r>
              <a:rPr lang="pt-BR" sz="2400" dirty="0" smtClean="0"/>
              <a:t>Divisão Rítmica Musical</a:t>
            </a:r>
          </a:p>
          <a:p>
            <a:pPr lvl="1">
              <a:buFont typeface="Wingdings" pitchFamily="2" charset="2"/>
              <a:buChar char="ü"/>
            </a:pPr>
            <a:r>
              <a:rPr lang="pt-BR" sz="2400" dirty="0" smtClean="0"/>
              <a:t>Iniciação ao instrumento:</a:t>
            </a:r>
          </a:p>
          <a:p>
            <a:pPr lvl="2">
              <a:buFont typeface="Wingdings" pitchFamily="2" charset="2"/>
              <a:buChar char="ü"/>
            </a:pPr>
            <a:r>
              <a:rPr lang="pt-BR" sz="2400" dirty="0" smtClean="0"/>
              <a:t>Prática de escalas;</a:t>
            </a:r>
          </a:p>
          <a:p>
            <a:pPr lvl="2">
              <a:buFont typeface="Wingdings" pitchFamily="2" charset="2"/>
              <a:buChar char="ü"/>
            </a:pPr>
            <a:r>
              <a:rPr lang="pt-BR" sz="2400" dirty="0" smtClean="0"/>
              <a:t>Formação de embocadura;</a:t>
            </a:r>
          </a:p>
          <a:p>
            <a:pPr lvl="2">
              <a:buFont typeface="Wingdings" pitchFamily="2" charset="2"/>
              <a:buChar char="ü"/>
            </a:pPr>
            <a:r>
              <a:rPr lang="pt-BR" sz="2400" dirty="0" smtClean="0"/>
              <a:t>Leitura de partituras;</a:t>
            </a:r>
          </a:p>
          <a:p>
            <a:pPr lvl="2">
              <a:buFont typeface="Wingdings" pitchFamily="2" charset="2"/>
              <a:buChar char="ü"/>
            </a:pPr>
            <a:r>
              <a:rPr lang="pt-BR" sz="2400" dirty="0" smtClean="0"/>
              <a:t>Repertório;</a:t>
            </a:r>
          </a:p>
          <a:p>
            <a:pPr lvl="2">
              <a:buFont typeface="Wingdings" pitchFamily="2" charset="2"/>
              <a:buChar char="ü"/>
            </a:pPr>
            <a:r>
              <a:rPr lang="pt-BR" sz="2400" dirty="0" smtClean="0"/>
              <a:t>Afinação;</a:t>
            </a:r>
          </a:p>
          <a:p>
            <a:pPr lvl="1">
              <a:buFont typeface="Wingdings" pitchFamily="2" charset="2"/>
              <a:buChar char="ü"/>
            </a:pPr>
            <a:r>
              <a:rPr lang="pt-BR" sz="2400" dirty="0" smtClean="0"/>
              <a:t>Métodos avançados:</a:t>
            </a:r>
          </a:p>
          <a:p>
            <a:pPr lvl="2">
              <a:buFont typeface="Wingdings" pitchFamily="2" charset="2"/>
              <a:buChar char="ü"/>
            </a:pPr>
            <a:r>
              <a:rPr lang="pt-BR" sz="2400" dirty="0" smtClean="0"/>
              <a:t>Apresentações;</a:t>
            </a:r>
          </a:p>
          <a:p>
            <a:pPr lvl="2">
              <a:buFont typeface="Wingdings" pitchFamily="2" charset="2"/>
              <a:buChar char="ü"/>
            </a:pPr>
            <a:r>
              <a:rPr lang="pt-BR" sz="2400" dirty="0" smtClean="0"/>
              <a:t>Oficinas de Músicas.</a:t>
            </a:r>
          </a:p>
          <a:p>
            <a:pPr lvl="1">
              <a:buFont typeface="Wingdings" pitchFamily="2" charset="2"/>
              <a:buChar char="ü"/>
            </a:pPr>
            <a:endParaRPr lang="pt-BR" sz="2400" dirty="0" smtClean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43" y="2564904"/>
            <a:ext cx="3981586" cy="25942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369" y="155657"/>
            <a:ext cx="969087" cy="969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A18B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Sala de Leitura</a:t>
            </a:r>
            <a:endParaRPr lang="pt-BR" sz="4400" dirty="0">
              <a:solidFill>
                <a:srgbClr val="00A18B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 numCol="2">
            <a:normAutofit fontScale="85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pt-BR" sz="2800" dirty="0" smtClean="0"/>
              <a:t>Responsável: </a:t>
            </a:r>
          </a:p>
          <a:p>
            <a:pPr lvl="1">
              <a:buFont typeface="Wingdings" pitchFamily="2" charset="2"/>
              <a:buChar char="ü"/>
            </a:pPr>
            <a:r>
              <a:rPr lang="pt-BR" sz="2800" dirty="0" smtClean="0"/>
              <a:t>Rosa Maria Casco</a:t>
            </a:r>
          </a:p>
          <a:p>
            <a:pPr>
              <a:buFont typeface="Wingdings" pitchFamily="2" charset="2"/>
              <a:buChar char="ü"/>
            </a:pPr>
            <a:endParaRPr lang="pt-BR" sz="2800" dirty="0" smtClean="0"/>
          </a:p>
          <a:p>
            <a:pPr>
              <a:buFont typeface="Wingdings" pitchFamily="2" charset="2"/>
              <a:buChar char="ü"/>
            </a:pPr>
            <a:endParaRPr lang="pt-BR" sz="2800" dirty="0" smtClean="0"/>
          </a:p>
          <a:p>
            <a:pPr>
              <a:buFont typeface="Wingdings" pitchFamily="2" charset="2"/>
              <a:buChar char="ü"/>
            </a:pPr>
            <a:endParaRPr lang="pt-BR" sz="2800" dirty="0" smtClean="0"/>
          </a:p>
          <a:p>
            <a:pPr>
              <a:buFont typeface="Wingdings" pitchFamily="2" charset="2"/>
              <a:buChar char="ü"/>
            </a:pPr>
            <a:endParaRPr lang="pt-BR" sz="2800" dirty="0" smtClean="0"/>
          </a:p>
          <a:p>
            <a:pPr>
              <a:buFont typeface="Wingdings" pitchFamily="2" charset="2"/>
              <a:buChar char="ü"/>
            </a:pPr>
            <a:endParaRPr lang="pt-BR" sz="2800" dirty="0" smtClean="0"/>
          </a:p>
          <a:p>
            <a:pPr>
              <a:buFont typeface="Wingdings" pitchFamily="2" charset="2"/>
              <a:buChar char="ü"/>
            </a:pPr>
            <a:endParaRPr lang="pt-BR" sz="2800" dirty="0" smtClean="0"/>
          </a:p>
          <a:p>
            <a:pPr>
              <a:buFont typeface="Wingdings" pitchFamily="2" charset="2"/>
              <a:buChar char="ü"/>
            </a:pPr>
            <a:endParaRPr lang="pt-BR" sz="2800" dirty="0" smtClean="0"/>
          </a:p>
          <a:p>
            <a:pPr>
              <a:buFont typeface="Wingdings" pitchFamily="2" charset="2"/>
              <a:buChar char="ü"/>
            </a:pPr>
            <a:endParaRPr lang="pt-BR" sz="2800" dirty="0" smtClean="0"/>
          </a:p>
          <a:p>
            <a:pPr>
              <a:buFont typeface="Wingdings" pitchFamily="2" charset="2"/>
              <a:buChar char="ü"/>
            </a:pPr>
            <a:endParaRPr lang="pt-BR" sz="2800" dirty="0" smtClean="0"/>
          </a:p>
          <a:p>
            <a:pPr>
              <a:buFont typeface="Wingdings" pitchFamily="2" charset="2"/>
              <a:buChar char="ü"/>
            </a:pPr>
            <a:endParaRPr lang="pt-BR" sz="2800" dirty="0" smtClean="0"/>
          </a:p>
          <a:p>
            <a:pPr>
              <a:buFont typeface="Wingdings" pitchFamily="2" charset="2"/>
              <a:buChar char="ü"/>
            </a:pPr>
            <a:endParaRPr lang="pt-BR" sz="2800" dirty="0" smtClean="0"/>
          </a:p>
          <a:p>
            <a:pPr>
              <a:buFont typeface="Wingdings" pitchFamily="2" charset="2"/>
              <a:buChar char="ü"/>
            </a:pPr>
            <a:r>
              <a:rPr lang="pt-BR" sz="2800" dirty="0" smtClean="0"/>
              <a:t>Atribuições:</a:t>
            </a:r>
          </a:p>
          <a:p>
            <a:pPr>
              <a:buFont typeface="Wingdings" pitchFamily="2" charset="2"/>
              <a:buChar char="ü"/>
            </a:pPr>
            <a:endParaRPr lang="pt-BR" sz="2800" dirty="0" smtClean="0"/>
          </a:p>
          <a:p>
            <a:pPr lvl="1">
              <a:buFont typeface="Wingdings" pitchFamily="2" charset="2"/>
              <a:buChar char="ü"/>
            </a:pPr>
            <a:r>
              <a:rPr lang="pt-BR" sz="2600" dirty="0" smtClean="0"/>
              <a:t>Acolhimento dos adolescentes;</a:t>
            </a:r>
          </a:p>
          <a:p>
            <a:pPr lvl="1">
              <a:buFont typeface="Wingdings" pitchFamily="2" charset="2"/>
              <a:buChar char="ü"/>
            </a:pPr>
            <a:r>
              <a:rPr lang="pt-BR" sz="2600" dirty="0" smtClean="0"/>
              <a:t>Tirar foto para pasta eletrônica;</a:t>
            </a:r>
          </a:p>
          <a:p>
            <a:pPr lvl="1">
              <a:buFont typeface="Wingdings" pitchFamily="2" charset="2"/>
              <a:buChar char="ü"/>
            </a:pPr>
            <a:r>
              <a:rPr lang="pt-BR" sz="2600" dirty="0" smtClean="0"/>
              <a:t>Empréstimo de livros;</a:t>
            </a:r>
          </a:p>
          <a:p>
            <a:pPr lvl="1">
              <a:buFont typeface="Wingdings" pitchFamily="2" charset="2"/>
              <a:buChar char="ü"/>
            </a:pPr>
            <a:r>
              <a:rPr lang="pt-BR" sz="2600" dirty="0" smtClean="0"/>
              <a:t>Cobranças de atrasos;</a:t>
            </a:r>
          </a:p>
          <a:p>
            <a:pPr lvl="1">
              <a:buFont typeface="Wingdings" pitchFamily="2" charset="2"/>
              <a:buChar char="ü"/>
            </a:pPr>
            <a:r>
              <a:rPr lang="pt-BR" sz="2600" dirty="0" smtClean="0"/>
              <a:t>Interação com equipes de professores;</a:t>
            </a:r>
          </a:p>
          <a:p>
            <a:pPr lvl="1">
              <a:buFont typeface="Wingdings" pitchFamily="2" charset="2"/>
              <a:buChar char="ü"/>
            </a:pPr>
            <a:r>
              <a:rPr lang="pt-BR" sz="2600" dirty="0" smtClean="0"/>
              <a:t>Incentivar a leitura;</a:t>
            </a:r>
          </a:p>
          <a:p>
            <a:pPr lvl="1">
              <a:buFont typeface="Wingdings" pitchFamily="2" charset="2"/>
              <a:buChar char="ü"/>
            </a:pPr>
            <a:r>
              <a:rPr lang="pt-BR" sz="2600" dirty="0" smtClean="0"/>
              <a:t>Momentos de lazer de adolescentes.</a:t>
            </a:r>
          </a:p>
          <a:p>
            <a:pPr lvl="1">
              <a:buFont typeface="Wingdings" pitchFamily="2" charset="2"/>
              <a:buChar char="ü"/>
            </a:pPr>
            <a:endParaRPr lang="pt-BR" sz="1700" dirty="0" smtClean="0"/>
          </a:p>
          <a:p>
            <a:pPr>
              <a:buFont typeface="Wingdings" pitchFamily="2" charset="2"/>
              <a:buChar char="ü"/>
            </a:pPr>
            <a:endParaRPr lang="pt-BR" sz="2000" dirty="0" smtClean="0"/>
          </a:p>
          <a:p>
            <a:pPr>
              <a:buFont typeface="Wingdings" pitchFamily="2" charset="2"/>
              <a:buChar char="ü"/>
            </a:pPr>
            <a:endParaRPr lang="pt-BR" sz="2000" dirty="0" smtClean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37" y="2348880"/>
            <a:ext cx="4067944" cy="30509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369" y="155657"/>
            <a:ext cx="969087" cy="969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A18B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Secretaria</a:t>
            </a:r>
            <a:endParaRPr lang="pt-BR" sz="4400" dirty="0">
              <a:solidFill>
                <a:srgbClr val="00A18B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234136"/>
          </a:xfrm>
        </p:spPr>
        <p:txBody>
          <a:bodyPr numCol="2">
            <a:normAutofit fontScale="85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pt-BR" sz="2800" b="1" dirty="0" smtClean="0"/>
              <a:t>Responsável: </a:t>
            </a:r>
            <a:endParaRPr lang="pt-BR" sz="2800" dirty="0" smtClean="0"/>
          </a:p>
          <a:p>
            <a:pPr>
              <a:buFont typeface="Wingdings" pitchFamily="2" charset="2"/>
              <a:buChar char="ü"/>
            </a:pPr>
            <a:r>
              <a:rPr lang="pt-BR" sz="3100" dirty="0"/>
              <a:t>Jacira </a:t>
            </a:r>
            <a:r>
              <a:rPr lang="pt-BR" sz="3100" dirty="0" smtClean="0"/>
              <a:t>Bernardi</a:t>
            </a:r>
          </a:p>
          <a:p>
            <a:pPr>
              <a:buFont typeface="Wingdings" pitchFamily="2" charset="2"/>
              <a:buChar char="ü"/>
            </a:pPr>
            <a:endParaRPr lang="pt-BR" sz="2000" dirty="0" smtClean="0"/>
          </a:p>
          <a:p>
            <a:pPr>
              <a:buFont typeface="Wingdings" pitchFamily="2" charset="2"/>
              <a:buChar char="ü"/>
            </a:pPr>
            <a:endParaRPr lang="pt-BR" sz="2000" dirty="0" smtClean="0"/>
          </a:p>
          <a:p>
            <a:pPr>
              <a:buFont typeface="Wingdings" pitchFamily="2" charset="2"/>
              <a:buChar char="ü"/>
            </a:pPr>
            <a:endParaRPr lang="pt-BR" sz="2000" dirty="0" smtClean="0"/>
          </a:p>
          <a:p>
            <a:pPr>
              <a:buFont typeface="Wingdings" pitchFamily="2" charset="2"/>
              <a:buChar char="ü"/>
            </a:pPr>
            <a:endParaRPr lang="pt-BR" sz="2000" dirty="0" smtClean="0"/>
          </a:p>
          <a:p>
            <a:pPr>
              <a:buFont typeface="Wingdings" pitchFamily="2" charset="2"/>
              <a:buChar char="ü"/>
            </a:pPr>
            <a:endParaRPr lang="pt-BR" sz="2000" dirty="0" smtClean="0"/>
          </a:p>
          <a:p>
            <a:pPr>
              <a:buFont typeface="Wingdings" pitchFamily="2" charset="2"/>
              <a:buChar char="ü"/>
            </a:pPr>
            <a:endParaRPr lang="pt-BR" sz="2000" dirty="0" smtClean="0"/>
          </a:p>
          <a:p>
            <a:pPr>
              <a:buFont typeface="Wingdings" pitchFamily="2" charset="2"/>
              <a:buChar char="ü"/>
            </a:pPr>
            <a:endParaRPr lang="pt-BR" sz="2000" dirty="0" smtClean="0"/>
          </a:p>
          <a:p>
            <a:pPr>
              <a:buFont typeface="Wingdings" pitchFamily="2" charset="2"/>
              <a:buChar char="ü"/>
            </a:pPr>
            <a:endParaRPr lang="pt-BR" sz="2000" dirty="0" smtClean="0"/>
          </a:p>
          <a:p>
            <a:pPr>
              <a:buFont typeface="Wingdings" pitchFamily="2" charset="2"/>
              <a:buChar char="ü"/>
            </a:pPr>
            <a:endParaRPr lang="pt-BR" sz="2000" dirty="0" smtClean="0"/>
          </a:p>
          <a:p>
            <a:pPr>
              <a:buFont typeface="Wingdings" pitchFamily="2" charset="2"/>
              <a:buChar char="ü"/>
            </a:pPr>
            <a:endParaRPr lang="pt-BR" sz="2000" dirty="0" smtClean="0"/>
          </a:p>
          <a:p>
            <a:pPr>
              <a:buFont typeface="Wingdings" pitchFamily="2" charset="2"/>
              <a:buChar char="ü"/>
            </a:pPr>
            <a:endParaRPr lang="pt-BR" sz="2000" dirty="0" smtClean="0"/>
          </a:p>
          <a:p>
            <a:pPr>
              <a:buFont typeface="Wingdings" pitchFamily="2" charset="2"/>
              <a:buChar char="ü"/>
            </a:pPr>
            <a:endParaRPr lang="pt-BR" sz="2000" dirty="0" smtClean="0"/>
          </a:p>
          <a:p>
            <a:pPr>
              <a:buFont typeface="Wingdings" pitchFamily="2" charset="2"/>
              <a:buChar char="ü"/>
            </a:pPr>
            <a:endParaRPr lang="pt-BR" sz="2000" dirty="0" smtClean="0"/>
          </a:p>
          <a:p>
            <a:pPr>
              <a:buFont typeface="Wingdings" pitchFamily="2" charset="2"/>
              <a:buChar char="ü"/>
            </a:pPr>
            <a:endParaRPr lang="pt-BR" sz="3000" dirty="0" smtClean="0"/>
          </a:p>
          <a:p>
            <a:pPr>
              <a:buFont typeface="Wingdings" pitchFamily="2" charset="2"/>
              <a:buChar char="ü"/>
            </a:pPr>
            <a:r>
              <a:rPr lang="pt-BR" sz="3000" b="1" dirty="0" smtClean="0"/>
              <a:t>Atribuições:</a:t>
            </a:r>
          </a:p>
          <a:p>
            <a:r>
              <a:rPr lang="pt-BR" sz="1600" dirty="0" smtClean="0"/>
              <a:t>Todas as documentações:</a:t>
            </a:r>
          </a:p>
          <a:p>
            <a:pPr lvl="1"/>
            <a:r>
              <a:rPr lang="pt-BR" sz="1600" dirty="0" smtClean="0"/>
              <a:t>Documentos pessoais;</a:t>
            </a:r>
          </a:p>
          <a:p>
            <a:pPr lvl="1"/>
            <a:r>
              <a:rPr lang="pt-BR" sz="1600" dirty="0" smtClean="0"/>
              <a:t>Folha ponto;</a:t>
            </a:r>
          </a:p>
          <a:p>
            <a:r>
              <a:rPr lang="pt-BR" sz="1600" dirty="0" smtClean="0"/>
              <a:t>Encaminha as documentações para os demais setores;</a:t>
            </a:r>
          </a:p>
          <a:p>
            <a:r>
              <a:rPr lang="pt-BR" sz="1600" dirty="0" smtClean="0"/>
              <a:t>Contatos com as </a:t>
            </a:r>
            <a:r>
              <a:rPr lang="pt-BR" sz="1600" b="1" dirty="0" smtClean="0"/>
              <a:t>empresa</a:t>
            </a:r>
            <a:r>
              <a:rPr lang="pt-BR" sz="1600" dirty="0" smtClean="0"/>
              <a:t>:</a:t>
            </a:r>
          </a:p>
          <a:p>
            <a:pPr lvl="1"/>
            <a:r>
              <a:rPr lang="pt-BR" sz="1600" dirty="0" smtClean="0"/>
              <a:t>Agendamento de entrevista</a:t>
            </a:r>
          </a:p>
          <a:p>
            <a:r>
              <a:rPr lang="pt-BR" sz="1600" dirty="0" smtClean="0"/>
              <a:t>Reclamações;</a:t>
            </a:r>
          </a:p>
          <a:p>
            <a:r>
              <a:rPr lang="pt-BR" sz="1600" dirty="0" smtClean="0"/>
              <a:t>Faltas;</a:t>
            </a:r>
          </a:p>
          <a:p>
            <a:r>
              <a:rPr lang="pt-BR" sz="1600" dirty="0" smtClean="0"/>
              <a:t>Contatos com os </a:t>
            </a:r>
            <a:r>
              <a:rPr lang="pt-BR" sz="1600" b="1" dirty="0" smtClean="0"/>
              <a:t>aprendizes</a:t>
            </a:r>
            <a:r>
              <a:rPr lang="pt-BR" sz="1600" dirty="0" smtClean="0"/>
              <a:t>:</a:t>
            </a:r>
          </a:p>
          <a:p>
            <a:pPr lvl="1"/>
            <a:r>
              <a:rPr lang="pt-BR" sz="1600" dirty="0" smtClean="0"/>
              <a:t>Duvidas do setor;</a:t>
            </a:r>
          </a:p>
          <a:p>
            <a:pPr lvl="1"/>
            <a:r>
              <a:rPr lang="pt-BR" sz="1600" dirty="0" smtClean="0"/>
              <a:t>Atividades;</a:t>
            </a:r>
          </a:p>
          <a:p>
            <a:pPr lvl="1"/>
            <a:r>
              <a:rPr lang="pt-BR" sz="1600" dirty="0" smtClean="0"/>
              <a:t>Horários;</a:t>
            </a:r>
          </a:p>
          <a:p>
            <a:pPr lvl="1"/>
            <a:r>
              <a:rPr lang="pt-BR" sz="1600" dirty="0" smtClean="0"/>
              <a:t>Reclamações;</a:t>
            </a:r>
          </a:p>
          <a:p>
            <a:pPr lvl="1"/>
            <a:r>
              <a:rPr lang="pt-BR" sz="1600" dirty="0" smtClean="0"/>
              <a:t>Elogios;</a:t>
            </a:r>
          </a:p>
          <a:p>
            <a:pPr lvl="1"/>
            <a:r>
              <a:rPr lang="pt-BR" sz="1600" dirty="0" smtClean="0"/>
              <a:t>Vale transporte;</a:t>
            </a:r>
          </a:p>
          <a:p>
            <a:pPr lvl="1"/>
            <a:r>
              <a:rPr lang="pt-BR" sz="1600" dirty="0" smtClean="0"/>
              <a:t>Pedido de demissão.</a:t>
            </a:r>
          </a:p>
          <a:p>
            <a:r>
              <a:rPr lang="pt-BR" sz="1600" dirty="0" smtClean="0"/>
              <a:t>Manter os números de telefones atualizados, comprovante de endereço</a:t>
            </a:r>
            <a:endParaRPr lang="pt-BR" sz="16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504120"/>
            <a:ext cx="3552394" cy="2664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369" y="155657"/>
            <a:ext cx="969087" cy="969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A18B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Guarda Mirim de Foz do Iguaçu</a:t>
            </a:r>
            <a:endParaRPr lang="pt-BR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A18B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sz="3200" dirty="0" smtClean="0"/>
          </a:p>
          <a:p>
            <a:r>
              <a:rPr lang="pt-BR" sz="3200" dirty="0" smtClean="0"/>
              <a:t>ONG (Organização </a:t>
            </a:r>
            <a:r>
              <a:rPr lang="pt-BR" sz="3200" dirty="0" err="1" smtClean="0"/>
              <a:t>Não-Governamental</a:t>
            </a:r>
            <a:r>
              <a:rPr lang="pt-BR" sz="3200" dirty="0" smtClean="0"/>
              <a:t>)</a:t>
            </a:r>
          </a:p>
          <a:p>
            <a:r>
              <a:rPr lang="pt-BR" sz="3200" dirty="0" smtClean="0"/>
              <a:t>Entidade Beneficente</a:t>
            </a:r>
          </a:p>
          <a:p>
            <a:r>
              <a:rPr lang="pt-BR" sz="3200" dirty="0" smtClean="0"/>
              <a:t>Serviço Social</a:t>
            </a:r>
          </a:p>
          <a:p>
            <a:r>
              <a:rPr lang="pt-BR" sz="3200" dirty="0" smtClean="0"/>
              <a:t>Multidisciplinar</a:t>
            </a:r>
          </a:p>
          <a:p>
            <a:r>
              <a:rPr lang="pt-BR" sz="3200" dirty="0" smtClean="0"/>
              <a:t>Aprendizagem</a:t>
            </a:r>
          </a:p>
          <a:p>
            <a:r>
              <a:rPr lang="pt-BR" sz="3200" dirty="0" smtClean="0"/>
              <a:t>Curso</a:t>
            </a:r>
          </a:p>
          <a:p>
            <a:r>
              <a:rPr lang="pt-BR" sz="3200" dirty="0" smtClean="0"/>
              <a:t>Trabalho</a:t>
            </a:r>
          </a:p>
          <a:p>
            <a:endParaRPr lang="pt-BR" sz="3200" dirty="0" smtClean="0"/>
          </a:p>
          <a:p>
            <a:pPr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924944"/>
            <a:ext cx="2659215" cy="2659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A18B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Serviços de Apoio</a:t>
            </a:r>
            <a:endParaRPr lang="pt-BR" sz="4400" dirty="0">
              <a:solidFill>
                <a:srgbClr val="00A18B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 numCol="2"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800" dirty="0" smtClean="0"/>
              <a:t>Colaboradores:</a:t>
            </a:r>
          </a:p>
          <a:p>
            <a:pPr lvl="1">
              <a:buFont typeface="Wingdings" pitchFamily="2" charset="2"/>
              <a:buChar char="ü"/>
            </a:pPr>
            <a:r>
              <a:rPr lang="pt-BR" sz="2400" dirty="0" smtClean="0"/>
              <a:t>Cláudio Rocha</a:t>
            </a:r>
          </a:p>
          <a:p>
            <a:pPr lvl="1">
              <a:buFont typeface="Wingdings" pitchFamily="2" charset="2"/>
              <a:buChar char="ü"/>
            </a:pPr>
            <a:r>
              <a:rPr lang="pt-BR" sz="2400" dirty="0" err="1" smtClean="0"/>
              <a:t>Oriel</a:t>
            </a:r>
            <a:r>
              <a:rPr lang="pt-BR" sz="2400" dirty="0" smtClean="0"/>
              <a:t> </a:t>
            </a:r>
            <a:r>
              <a:rPr lang="pt-BR" sz="2400" dirty="0" err="1" smtClean="0"/>
              <a:t>Moret</a:t>
            </a:r>
            <a:endParaRPr lang="pt-BR" sz="2400" dirty="0" smtClean="0"/>
          </a:p>
          <a:p>
            <a:pPr lvl="1">
              <a:buFont typeface="Wingdings" pitchFamily="2" charset="2"/>
              <a:buChar char="ü"/>
            </a:pPr>
            <a:r>
              <a:rPr lang="pt-BR" sz="2400" dirty="0" smtClean="0"/>
              <a:t>Roberto Correa</a:t>
            </a:r>
          </a:p>
          <a:p>
            <a:pPr lvl="1">
              <a:buFont typeface="Wingdings" pitchFamily="2" charset="2"/>
              <a:buChar char="ü"/>
            </a:pPr>
            <a:r>
              <a:rPr lang="pt-BR" sz="2400" dirty="0" smtClean="0"/>
              <a:t>José Luiz </a:t>
            </a:r>
            <a:r>
              <a:rPr lang="pt-BR" sz="2400" dirty="0" err="1" smtClean="0"/>
              <a:t>Mariotto</a:t>
            </a:r>
            <a:endParaRPr lang="pt-BR" sz="2400" dirty="0" smtClean="0"/>
          </a:p>
          <a:p>
            <a:pPr>
              <a:buFont typeface="Wingdings" pitchFamily="2" charset="2"/>
              <a:buChar char="ü"/>
            </a:pPr>
            <a:endParaRPr lang="pt-BR" sz="2800" dirty="0" smtClean="0"/>
          </a:p>
          <a:p>
            <a:pPr>
              <a:buFont typeface="Wingdings" pitchFamily="2" charset="2"/>
              <a:buChar char="ü"/>
            </a:pPr>
            <a:endParaRPr lang="pt-BR" sz="2800" dirty="0" smtClean="0"/>
          </a:p>
          <a:p>
            <a:pPr>
              <a:buFont typeface="Wingdings" pitchFamily="2" charset="2"/>
              <a:buChar char="ü"/>
            </a:pPr>
            <a:endParaRPr lang="pt-BR" sz="2800" dirty="0" smtClean="0"/>
          </a:p>
          <a:p>
            <a:pPr>
              <a:buFont typeface="Wingdings" pitchFamily="2" charset="2"/>
              <a:buChar char="ü"/>
            </a:pPr>
            <a:endParaRPr lang="pt-BR" sz="2800" dirty="0" smtClean="0"/>
          </a:p>
          <a:p>
            <a:pPr>
              <a:buFont typeface="Wingdings" pitchFamily="2" charset="2"/>
              <a:buChar char="ü"/>
            </a:pPr>
            <a:endParaRPr lang="pt-BR" sz="2800" dirty="0" smtClean="0"/>
          </a:p>
          <a:p>
            <a:pPr>
              <a:buFont typeface="Wingdings" pitchFamily="2" charset="2"/>
              <a:buChar char="ü"/>
            </a:pPr>
            <a:r>
              <a:rPr lang="pt-BR" sz="2800" dirty="0" smtClean="0"/>
              <a:t>Atribuições:</a:t>
            </a:r>
          </a:p>
          <a:p>
            <a:pPr lvl="1">
              <a:buFont typeface="Wingdings" pitchFamily="2" charset="2"/>
              <a:buChar char="ü"/>
            </a:pPr>
            <a:r>
              <a:rPr lang="pt-BR" sz="2400" dirty="0" smtClean="0"/>
              <a:t>Transporte pessoal;</a:t>
            </a:r>
          </a:p>
          <a:p>
            <a:pPr lvl="1">
              <a:buFont typeface="Wingdings" pitchFamily="2" charset="2"/>
              <a:buChar char="ü"/>
            </a:pPr>
            <a:r>
              <a:rPr lang="pt-BR" sz="2400" dirty="0" smtClean="0"/>
              <a:t>Limpeza da instituição;</a:t>
            </a:r>
          </a:p>
          <a:p>
            <a:pPr lvl="1">
              <a:buFont typeface="Wingdings" pitchFamily="2" charset="2"/>
              <a:buChar char="ü"/>
            </a:pPr>
            <a:r>
              <a:rPr lang="pt-BR" sz="2400" dirty="0" smtClean="0"/>
              <a:t>Manutenção de materiais e mobílias;</a:t>
            </a:r>
          </a:p>
          <a:p>
            <a:pPr lvl="1">
              <a:buFont typeface="Wingdings" pitchFamily="2" charset="2"/>
              <a:buChar char="ü"/>
            </a:pPr>
            <a:r>
              <a:rPr lang="pt-BR" sz="2400" dirty="0" smtClean="0"/>
              <a:t>Ordem de convivência;</a:t>
            </a:r>
          </a:p>
          <a:p>
            <a:pPr lvl="1">
              <a:buFont typeface="Wingdings" pitchFamily="2" charset="2"/>
              <a:buChar char="ü"/>
            </a:pPr>
            <a:r>
              <a:rPr lang="pt-BR" sz="2400" dirty="0" smtClean="0"/>
              <a:t>Segurança;</a:t>
            </a:r>
          </a:p>
          <a:p>
            <a:pPr lvl="1">
              <a:buFont typeface="Wingdings" pitchFamily="2" charset="2"/>
              <a:buChar char="ü"/>
            </a:pPr>
            <a:r>
              <a:rPr lang="pt-BR" sz="2400" dirty="0" smtClean="0"/>
              <a:t>Transporte de documentos externos;</a:t>
            </a:r>
          </a:p>
          <a:p>
            <a:pPr lvl="1">
              <a:buFont typeface="Wingdings" pitchFamily="2" charset="2"/>
              <a:buChar char="ü"/>
            </a:pPr>
            <a:endParaRPr lang="pt-BR" sz="2400" dirty="0" smtClean="0"/>
          </a:p>
          <a:p>
            <a:pPr lvl="1">
              <a:buFont typeface="Wingdings" pitchFamily="2" charset="2"/>
              <a:buChar char="ü"/>
            </a:pPr>
            <a:endParaRPr lang="pt-BR" sz="1700" dirty="0" smtClean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369" y="155657"/>
            <a:ext cx="969087" cy="969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268759"/>
            <a:ext cx="3397433" cy="2548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A18B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Serviços de Apoio</a:t>
            </a:r>
            <a:endParaRPr lang="pt-BR" sz="4400" dirty="0">
              <a:solidFill>
                <a:srgbClr val="00A18B"/>
              </a:solidFill>
            </a:endParaRP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3"/>
            <a:ext cx="3827920" cy="21532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11" y="3789040"/>
            <a:ext cx="3264362" cy="2448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640115"/>
            <a:ext cx="3310816" cy="24831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369" y="155657"/>
            <a:ext cx="969087" cy="969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990600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A18B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Serviço de Orientação Escolar</a:t>
            </a:r>
            <a:endParaRPr lang="pt-BR" sz="3600" dirty="0">
              <a:solidFill>
                <a:srgbClr val="00A18B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 numCol="2"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800" b="1" dirty="0" smtClean="0"/>
              <a:t>Responsável:</a:t>
            </a:r>
          </a:p>
          <a:p>
            <a:pPr lvl="1">
              <a:buFont typeface="Wingdings" pitchFamily="2" charset="2"/>
              <a:buChar char="ü"/>
            </a:pPr>
            <a:r>
              <a:rPr lang="pt-BR" sz="2800" dirty="0" smtClean="0"/>
              <a:t>Marcia Vianna</a:t>
            </a:r>
            <a:endParaRPr lang="pt-BR" sz="2800" dirty="0" smtClean="0"/>
          </a:p>
          <a:p>
            <a:pPr>
              <a:buFont typeface="Wingdings" pitchFamily="2" charset="2"/>
              <a:buChar char="ü"/>
            </a:pPr>
            <a:endParaRPr lang="pt-BR" sz="2800" dirty="0" smtClean="0"/>
          </a:p>
          <a:p>
            <a:pPr>
              <a:buFont typeface="Wingdings" pitchFamily="2" charset="2"/>
              <a:buChar char="ü"/>
            </a:pPr>
            <a:endParaRPr lang="pt-BR" sz="2800" dirty="0" smtClean="0"/>
          </a:p>
          <a:p>
            <a:pPr>
              <a:buFont typeface="Wingdings" pitchFamily="2" charset="2"/>
              <a:buChar char="ü"/>
            </a:pPr>
            <a:endParaRPr lang="pt-BR" sz="2800" dirty="0" smtClean="0"/>
          </a:p>
          <a:p>
            <a:pPr>
              <a:buFont typeface="Wingdings" pitchFamily="2" charset="2"/>
              <a:buChar char="ü"/>
            </a:pPr>
            <a:endParaRPr lang="pt-BR" sz="2800" dirty="0" smtClean="0"/>
          </a:p>
          <a:p>
            <a:pPr>
              <a:buFont typeface="Wingdings" pitchFamily="2" charset="2"/>
              <a:buChar char="ü"/>
            </a:pPr>
            <a:endParaRPr lang="pt-BR" sz="2800" dirty="0" smtClean="0"/>
          </a:p>
          <a:p>
            <a:pPr>
              <a:buFont typeface="Wingdings" pitchFamily="2" charset="2"/>
              <a:buChar char="ü"/>
            </a:pPr>
            <a:endParaRPr lang="pt-BR" sz="2800" dirty="0" smtClean="0"/>
          </a:p>
          <a:p>
            <a:pPr>
              <a:buFont typeface="Wingdings" pitchFamily="2" charset="2"/>
              <a:buChar char="ü"/>
            </a:pPr>
            <a:endParaRPr lang="pt-BR" sz="2800" dirty="0" smtClean="0"/>
          </a:p>
          <a:p>
            <a:pPr>
              <a:buFont typeface="Wingdings" pitchFamily="2" charset="2"/>
              <a:buChar char="ü"/>
            </a:pPr>
            <a:r>
              <a:rPr lang="pt-BR" sz="2800" b="1" dirty="0" smtClean="0"/>
              <a:t>Atribuições:</a:t>
            </a:r>
          </a:p>
          <a:p>
            <a:endParaRPr lang="pt-BR" sz="2000" dirty="0" smtClean="0"/>
          </a:p>
          <a:p>
            <a:r>
              <a:rPr lang="pt-BR" sz="2000" dirty="0" smtClean="0"/>
              <a:t>Declaração de matrícula escolar;</a:t>
            </a:r>
          </a:p>
          <a:p>
            <a:r>
              <a:rPr lang="pt-BR" sz="2000" dirty="0" smtClean="0"/>
              <a:t>Declaração conclusão do ensino médio;</a:t>
            </a:r>
          </a:p>
          <a:p>
            <a:r>
              <a:rPr lang="pt-BR" sz="2000" dirty="0" smtClean="0"/>
              <a:t>Declaração de matrícula da faculdade.</a:t>
            </a:r>
          </a:p>
          <a:p>
            <a:r>
              <a:rPr lang="pt-BR" sz="2000" dirty="0" smtClean="0"/>
              <a:t>Contatos com as escolas;</a:t>
            </a:r>
          </a:p>
          <a:p>
            <a:r>
              <a:rPr lang="pt-BR" sz="2000" dirty="0" smtClean="0"/>
              <a:t>Boletim escolar;</a:t>
            </a:r>
          </a:p>
          <a:p>
            <a:r>
              <a:rPr lang="pt-BR" sz="2000" dirty="0" smtClean="0"/>
              <a:t>Faltas e notas.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2636912"/>
            <a:ext cx="3648405" cy="2736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369" y="155657"/>
            <a:ext cx="969087" cy="969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A18B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Telefonista</a:t>
            </a:r>
            <a:endParaRPr lang="pt-BR" sz="4400" dirty="0">
              <a:solidFill>
                <a:srgbClr val="00A18B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 numCol="1">
            <a:normAutofit/>
          </a:bodyPr>
          <a:lstStyle/>
          <a:p>
            <a:pPr>
              <a:buFont typeface="Wingdings" pitchFamily="2" charset="2"/>
              <a:buChar char="ü"/>
            </a:pPr>
            <a:endParaRPr lang="pt-BR" sz="2800" dirty="0" smtClean="0"/>
          </a:p>
          <a:p>
            <a:pPr>
              <a:buFont typeface="Wingdings" pitchFamily="2" charset="2"/>
              <a:buChar char="ü"/>
            </a:pPr>
            <a:r>
              <a:rPr lang="pt-BR" sz="2800" dirty="0" smtClean="0"/>
              <a:t>Responsável:</a:t>
            </a:r>
          </a:p>
          <a:p>
            <a:pPr lvl="1">
              <a:buFont typeface="Wingdings" pitchFamily="2" charset="2"/>
              <a:buChar char="ü"/>
            </a:pPr>
            <a:r>
              <a:rPr lang="pt-BR" dirty="0"/>
              <a:t>Tamara </a:t>
            </a:r>
            <a:r>
              <a:rPr lang="pt-BR" dirty="0" err="1"/>
              <a:t>Anahi</a:t>
            </a:r>
            <a:r>
              <a:rPr lang="pt-BR" dirty="0"/>
              <a:t> </a:t>
            </a:r>
            <a:r>
              <a:rPr lang="pt-BR" dirty="0" err="1"/>
              <a:t>Borecki</a:t>
            </a:r>
            <a:r>
              <a:rPr lang="pt-BR" dirty="0"/>
              <a:t> </a:t>
            </a:r>
            <a:r>
              <a:rPr lang="pt-BR" dirty="0" err="1"/>
              <a:t>Jara</a:t>
            </a:r>
            <a:r>
              <a:rPr lang="pt-BR" sz="2400" dirty="0" smtClean="0"/>
              <a:t> </a:t>
            </a:r>
            <a:endParaRPr lang="pt-BR" sz="2800" dirty="0" smtClean="0"/>
          </a:p>
          <a:p>
            <a:pPr>
              <a:buNone/>
            </a:pPr>
            <a:endParaRPr lang="pt-BR" sz="2800" dirty="0" smtClean="0"/>
          </a:p>
          <a:p>
            <a:pPr>
              <a:buFont typeface="Wingdings" pitchFamily="2" charset="2"/>
              <a:buChar char="ü"/>
            </a:pPr>
            <a:r>
              <a:rPr lang="pt-BR" sz="2800" dirty="0" smtClean="0"/>
              <a:t>Atribuições:</a:t>
            </a:r>
          </a:p>
          <a:p>
            <a:pPr lvl="1">
              <a:buFont typeface="Wingdings" pitchFamily="2" charset="2"/>
              <a:buChar char="ü"/>
            </a:pPr>
            <a:r>
              <a:rPr lang="pt-BR" sz="2400" dirty="0" smtClean="0"/>
              <a:t>Atendimento telefônico;</a:t>
            </a:r>
          </a:p>
          <a:p>
            <a:pPr lvl="1">
              <a:buFont typeface="Wingdings" pitchFamily="2" charset="2"/>
              <a:buChar char="ü"/>
            </a:pPr>
            <a:r>
              <a:rPr lang="pt-BR" sz="2400" dirty="0" smtClean="0"/>
              <a:t>Agendamento de reuniões;</a:t>
            </a:r>
          </a:p>
          <a:p>
            <a:pPr lvl="1">
              <a:buFont typeface="Wingdings" pitchFamily="2" charset="2"/>
              <a:buChar char="ü"/>
            </a:pPr>
            <a:r>
              <a:rPr lang="pt-BR" sz="2400" dirty="0" smtClean="0"/>
              <a:t>Agendamento de evento;</a:t>
            </a:r>
          </a:p>
          <a:p>
            <a:pPr lvl="1">
              <a:buFont typeface="Wingdings" pitchFamily="2" charset="2"/>
              <a:buChar char="ü"/>
            </a:pPr>
            <a:r>
              <a:rPr lang="pt-BR" sz="2400" dirty="0" smtClean="0"/>
              <a:t>Repasse de recados.</a:t>
            </a:r>
          </a:p>
          <a:p>
            <a:pPr lvl="1">
              <a:buFont typeface="Wingdings" pitchFamily="2" charset="2"/>
              <a:buChar char="ü"/>
            </a:pPr>
            <a:endParaRPr lang="pt-BR" sz="2400" dirty="0" smtClean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988840"/>
            <a:ext cx="3175259" cy="31695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369" y="155657"/>
            <a:ext cx="969087" cy="969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A18B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Unidade de Alimentação e Nutrição</a:t>
            </a:r>
            <a:endParaRPr lang="pt-BR" sz="3600" dirty="0">
              <a:solidFill>
                <a:srgbClr val="00A18B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 numCol="2">
            <a:normAutofit fontScale="6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pt-BR" sz="2800" dirty="0" smtClean="0"/>
              <a:t>Responsável:</a:t>
            </a:r>
          </a:p>
          <a:p>
            <a:pPr lvl="1">
              <a:buFont typeface="Wingdings" pitchFamily="2" charset="2"/>
              <a:buChar char="ü"/>
            </a:pPr>
            <a:r>
              <a:rPr lang="pt-BR" sz="3200" dirty="0" smtClean="0"/>
              <a:t>Catherine de Lima Barros</a:t>
            </a:r>
          </a:p>
          <a:p>
            <a:pPr lvl="1">
              <a:buFont typeface="Wingdings" pitchFamily="2" charset="2"/>
              <a:buChar char="ü"/>
            </a:pPr>
            <a:endParaRPr lang="pt-BR" sz="2000" dirty="0" smtClean="0"/>
          </a:p>
          <a:p>
            <a:pPr>
              <a:buFont typeface="Wingdings" pitchFamily="2" charset="2"/>
              <a:buChar char="ü"/>
            </a:pPr>
            <a:r>
              <a:rPr lang="pt-BR" sz="2800" dirty="0" smtClean="0"/>
              <a:t>Colaboradores:</a:t>
            </a:r>
          </a:p>
          <a:p>
            <a:pPr lvl="1">
              <a:buFont typeface="Wingdings" pitchFamily="2" charset="2"/>
              <a:buChar char="ü"/>
            </a:pPr>
            <a:r>
              <a:rPr lang="pt-BR" sz="2200" dirty="0" err="1" smtClean="0"/>
              <a:t>Dulcineia</a:t>
            </a:r>
            <a:r>
              <a:rPr lang="pt-BR" sz="2200" dirty="0" smtClean="0"/>
              <a:t> de L. </a:t>
            </a:r>
            <a:r>
              <a:rPr lang="pt-BR" sz="2200" dirty="0" err="1" smtClean="0"/>
              <a:t>Venturim</a:t>
            </a:r>
            <a:r>
              <a:rPr lang="pt-BR" sz="2200" dirty="0" smtClean="0"/>
              <a:t> dos Santos </a:t>
            </a:r>
          </a:p>
          <a:p>
            <a:pPr lvl="1">
              <a:buFont typeface="Wingdings" pitchFamily="2" charset="2"/>
              <a:buChar char="ü"/>
            </a:pPr>
            <a:r>
              <a:rPr lang="pt-BR" sz="2200" dirty="0" err="1" smtClean="0"/>
              <a:t>Ivanete</a:t>
            </a:r>
            <a:r>
              <a:rPr lang="pt-BR" sz="2200" dirty="0" smtClean="0"/>
              <a:t> Martinha </a:t>
            </a:r>
            <a:r>
              <a:rPr lang="pt-BR" sz="2200" dirty="0" err="1" smtClean="0"/>
              <a:t>Gewehr</a:t>
            </a:r>
            <a:endParaRPr lang="pt-BR" sz="2200" dirty="0" smtClean="0"/>
          </a:p>
          <a:p>
            <a:pPr lvl="1">
              <a:buFont typeface="Wingdings" pitchFamily="2" charset="2"/>
              <a:buChar char="ü"/>
            </a:pPr>
            <a:r>
              <a:rPr lang="pt-BR" sz="2200" dirty="0" smtClean="0"/>
              <a:t>Lourdes Machado</a:t>
            </a:r>
          </a:p>
          <a:p>
            <a:pPr lvl="1">
              <a:buFont typeface="Wingdings" pitchFamily="2" charset="2"/>
              <a:buChar char="ü"/>
            </a:pPr>
            <a:r>
              <a:rPr lang="pt-BR" sz="2200" dirty="0" smtClean="0"/>
              <a:t>Neusa Aparecida Ortiz Correa</a:t>
            </a:r>
          </a:p>
          <a:p>
            <a:pPr lvl="1">
              <a:buFont typeface="Wingdings" pitchFamily="2" charset="2"/>
              <a:buChar char="ü"/>
            </a:pPr>
            <a:r>
              <a:rPr lang="pt-BR" sz="2200" dirty="0" smtClean="0"/>
              <a:t>Roseli Ferreira de F. Salas</a:t>
            </a:r>
          </a:p>
          <a:p>
            <a:pPr lvl="1">
              <a:buFont typeface="Wingdings" pitchFamily="2" charset="2"/>
              <a:buChar char="ü"/>
            </a:pPr>
            <a:endParaRPr lang="pt-BR" sz="2200" b="1" dirty="0" smtClean="0"/>
          </a:p>
          <a:p>
            <a:pPr lvl="1">
              <a:buNone/>
            </a:pPr>
            <a:r>
              <a:rPr lang="pt-BR" b="1" dirty="0" smtClean="0"/>
              <a:t>Atribuições:</a:t>
            </a:r>
          </a:p>
          <a:p>
            <a:pPr>
              <a:lnSpc>
                <a:spcPct val="120000"/>
              </a:lnSpc>
            </a:pPr>
            <a:r>
              <a:rPr lang="pt-BR" dirty="0" smtClean="0"/>
              <a:t>Promoção de hábitos saudáveis para adolescentes e funcionários;</a:t>
            </a:r>
          </a:p>
          <a:p>
            <a:pPr>
              <a:lnSpc>
                <a:spcPct val="120000"/>
              </a:lnSpc>
            </a:pPr>
            <a:r>
              <a:rPr lang="pt-BR" dirty="0" smtClean="0"/>
              <a:t>Acompanhamento das doações de gêneros alimentícios;</a:t>
            </a:r>
          </a:p>
          <a:p>
            <a:pPr>
              <a:lnSpc>
                <a:spcPct val="120000"/>
              </a:lnSpc>
            </a:pPr>
            <a:r>
              <a:rPr lang="pt-BR" dirty="0" smtClean="0"/>
              <a:t>Compras de produtos;  (alimentos e limpeza)  ;</a:t>
            </a:r>
          </a:p>
          <a:p>
            <a:pPr>
              <a:lnSpc>
                <a:spcPct val="120000"/>
              </a:lnSpc>
            </a:pPr>
            <a:r>
              <a:rPr lang="pt-BR" dirty="0" smtClean="0"/>
              <a:t>Acompanhamento e monitoramento no recebimento de mercadorias;</a:t>
            </a:r>
          </a:p>
          <a:p>
            <a:pPr>
              <a:lnSpc>
                <a:spcPct val="120000"/>
              </a:lnSpc>
            </a:pPr>
            <a:r>
              <a:rPr lang="pt-BR" dirty="0" smtClean="0"/>
              <a:t>Controle de estoque;</a:t>
            </a:r>
          </a:p>
          <a:p>
            <a:pPr>
              <a:lnSpc>
                <a:spcPct val="120000"/>
              </a:lnSpc>
            </a:pPr>
            <a:r>
              <a:rPr lang="pt-BR" dirty="0" smtClean="0"/>
              <a:t>Elaboração de cardápio;</a:t>
            </a:r>
          </a:p>
          <a:p>
            <a:pPr>
              <a:lnSpc>
                <a:spcPct val="120000"/>
              </a:lnSpc>
            </a:pPr>
            <a:r>
              <a:rPr lang="pt-BR" dirty="0" smtClean="0"/>
              <a:t>Monitoramento dos pratos servidos;</a:t>
            </a:r>
          </a:p>
          <a:p>
            <a:pPr>
              <a:lnSpc>
                <a:spcPct val="120000"/>
              </a:lnSpc>
            </a:pPr>
            <a:r>
              <a:rPr lang="pt-BR" dirty="0" smtClean="0"/>
              <a:t>Controle das refeições servidas;</a:t>
            </a:r>
          </a:p>
          <a:p>
            <a:pPr>
              <a:lnSpc>
                <a:spcPct val="120000"/>
              </a:lnSpc>
            </a:pPr>
            <a:r>
              <a:rPr lang="pt-BR" dirty="0" smtClean="0"/>
              <a:t>Controle dos Procedimentos Operacionais Padronizados; </a:t>
            </a:r>
          </a:p>
          <a:p>
            <a:pPr lvl="1">
              <a:lnSpc>
                <a:spcPct val="120000"/>
              </a:lnSpc>
            </a:pPr>
            <a:r>
              <a:rPr lang="pt-BR" dirty="0" smtClean="0"/>
              <a:t>POP 1 – Higiene e saúde dos manipuladores (anual)</a:t>
            </a:r>
          </a:p>
          <a:p>
            <a:pPr lvl="1">
              <a:lnSpc>
                <a:spcPct val="120000"/>
              </a:lnSpc>
            </a:pPr>
            <a:r>
              <a:rPr lang="pt-BR" dirty="0" smtClean="0"/>
              <a:t>POP 2 – Higienização de instalações, equipamentos e móveis (diário);</a:t>
            </a:r>
          </a:p>
          <a:p>
            <a:pPr lvl="1">
              <a:lnSpc>
                <a:spcPct val="120000"/>
              </a:lnSpc>
            </a:pPr>
            <a:r>
              <a:rPr lang="pt-BR" dirty="0" smtClean="0"/>
              <a:t>POP 3 – Controle integrado de pragas (semestral);</a:t>
            </a:r>
          </a:p>
          <a:p>
            <a:pPr lvl="1">
              <a:lnSpc>
                <a:spcPct val="120000"/>
              </a:lnSpc>
            </a:pPr>
            <a:r>
              <a:rPr lang="pt-BR" dirty="0" smtClean="0"/>
              <a:t>POP 4 – Higienização do reservatório de água (semestral);</a:t>
            </a:r>
          </a:p>
          <a:p>
            <a:pPr lvl="1">
              <a:lnSpc>
                <a:spcPct val="120000"/>
              </a:lnSpc>
            </a:pPr>
            <a:r>
              <a:rPr lang="pt-BR" dirty="0" smtClean="0"/>
              <a:t>POP 5 – Treinamento aos manipuladores (anual).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369" y="155657"/>
            <a:ext cx="969087" cy="969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A18B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Unidade de Alimentação e Nutrição</a:t>
            </a:r>
            <a:endParaRPr lang="pt-BR" sz="3600" dirty="0">
              <a:solidFill>
                <a:srgbClr val="00A18B"/>
              </a:solidFill>
            </a:endParaRPr>
          </a:p>
        </p:txBody>
      </p:sp>
      <p:pic>
        <p:nvPicPr>
          <p:cNvPr id="6" name="Imagem 5" descr="P_20150504_1030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412776"/>
            <a:ext cx="4224469" cy="2376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 descr="P_20150504_1029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1428736"/>
            <a:ext cx="3640805" cy="27306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m 7" descr="P_20150504_10294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3929066"/>
            <a:ext cx="3403691" cy="25527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m 8" descr="P_20150504_10310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24" y="3643314"/>
            <a:ext cx="3333749" cy="2500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369" y="155657"/>
            <a:ext cx="969087" cy="969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Endereço:</a:t>
            </a:r>
          </a:p>
          <a:p>
            <a:pPr lvl="1"/>
            <a:r>
              <a:rPr lang="pt-BR" dirty="0"/>
              <a:t>Rua Tadeu </a:t>
            </a:r>
            <a:r>
              <a:rPr lang="pt-BR" dirty="0" err="1"/>
              <a:t>Trompschinski</a:t>
            </a:r>
            <a:r>
              <a:rPr lang="pt-BR" dirty="0"/>
              <a:t>, 56 – Vila </a:t>
            </a:r>
            <a:r>
              <a:rPr lang="pt-BR" dirty="0" smtClean="0"/>
              <a:t>Itajubá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Telefone:</a:t>
            </a:r>
          </a:p>
          <a:p>
            <a:pPr lvl="1"/>
            <a:r>
              <a:rPr lang="pt-BR" dirty="0" smtClean="0"/>
              <a:t>(45) 3574-1289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Site:</a:t>
            </a:r>
          </a:p>
          <a:p>
            <a:pPr lvl="1"/>
            <a:r>
              <a:rPr lang="pt-BR" dirty="0" smtClean="0">
                <a:hlinkClick r:id="rId2"/>
              </a:rPr>
              <a:t>www.guardamirimfoz.org.br</a:t>
            </a:r>
            <a:endParaRPr lang="pt-BR" dirty="0" smtClean="0"/>
          </a:p>
          <a:p>
            <a:pPr lvl="1"/>
            <a:endParaRPr lang="pt-BR" dirty="0" smtClean="0"/>
          </a:p>
          <a:p>
            <a:r>
              <a:rPr lang="pt-BR" dirty="0" err="1" smtClean="0"/>
              <a:t>Facebook</a:t>
            </a:r>
            <a:r>
              <a:rPr lang="pt-BR" dirty="0" smtClean="0"/>
              <a:t>:</a:t>
            </a:r>
          </a:p>
          <a:p>
            <a:pPr lvl="1"/>
            <a:r>
              <a:rPr lang="pt-BR" dirty="0" smtClean="0"/>
              <a:t>Página: Guarda Mirim de Foz do Iguaçu</a:t>
            </a:r>
          </a:p>
          <a:p>
            <a:pPr lvl="1"/>
            <a:r>
              <a:rPr lang="pt-BR" dirty="0" smtClean="0"/>
              <a:t>Perfil: Guarda Mirim Foz do Iguaçu</a:t>
            </a: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90600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A18B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Guarda Mirim de Foz do Iguaçu</a:t>
            </a:r>
            <a:endParaRPr lang="pt-BR" sz="3600" dirty="0">
              <a:solidFill>
                <a:srgbClr val="00A18B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911" y="2275635"/>
            <a:ext cx="2824889" cy="2824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48" y="1412776"/>
            <a:ext cx="8006627" cy="4752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90600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A18B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www.guardamirimfoz.org.br</a:t>
            </a:r>
            <a:endParaRPr lang="pt-BR" sz="3600" dirty="0">
              <a:solidFill>
                <a:srgbClr val="00A18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7272808" cy="48652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90600"/>
          </a:xfrm>
        </p:spPr>
        <p:txBody>
          <a:bodyPr>
            <a:noAutofit/>
          </a:bodyPr>
          <a:lstStyle/>
          <a:p>
            <a:r>
              <a:rPr lang="pt-BR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A18B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Facebook</a:t>
            </a:r>
            <a:r>
              <a:rPr lang="pt-BR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A18B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- Página</a:t>
            </a:r>
            <a:endParaRPr lang="pt-BR" sz="3600" dirty="0">
              <a:solidFill>
                <a:srgbClr val="00A18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42" y="1196752"/>
            <a:ext cx="5888838" cy="49903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90600"/>
          </a:xfrm>
        </p:spPr>
        <p:txBody>
          <a:bodyPr>
            <a:noAutofit/>
          </a:bodyPr>
          <a:lstStyle/>
          <a:p>
            <a:r>
              <a:rPr lang="pt-BR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A18B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Facebook</a:t>
            </a:r>
            <a:r>
              <a:rPr lang="pt-BR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A18B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- Perfil</a:t>
            </a:r>
            <a:endParaRPr lang="pt-BR" sz="3600" dirty="0">
              <a:solidFill>
                <a:srgbClr val="00A18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A18B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Diretoria Executiva</a:t>
            </a:r>
            <a:endParaRPr lang="pt-BR" sz="4400" dirty="0">
              <a:solidFill>
                <a:srgbClr val="00A18B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 numCol="2">
            <a:normAutofit/>
          </a:bodyPr>
          <a:lstStyle/>
          <a:p>
            <a:r>
              <a:rPr lang="pt-BR" sz="2200" b="1" dirty="0" smtClean="0"/>
              <a:t>Art. 20. São atribuições da Diretoria Administrativa:</a:t>
            </a:r>
          </a:p>
          <a:p>
            <a:endParaRPr lang="pt-BR" sz="2000" b="1" dirty="0" smtClean="0"/>
          </a:p>
          <a:p>
            <a:r>
              <a:rPr lang="pt-BR" sz="2000" dirty="0" smtClean="0"/>
              <a:t>I. Submeter à Assembleia, a prestação de contas anual e relatórios das mesmas,</a:t>
            </a:r>
          </a:p>
          <a:p>
            <a:r>
              <a:rPr lang="pt-BR" sz="2000" dirty="0" smtClean="0"/>
              <a:t>sempre que requisitado;</a:t>
            </a:r>
          </a:p>
          <a:p>
            <a:r>
              <a:rPr lang="pt-BR" sz="2000" dirty="0" smtClean="0"/>
              <a:t>II. Deliberar sobre a guarda e a aplicação dos bens e recursos da entidade;</a:t>
            </a:r>
          </a:p>
          <a:p>
            <a:r>
              <a:rPr lang="pt-BR" sz="2000" dirty="0" smtClean="0"/>
              <a:t>III. Gerenciar os recursos financeiros;</a:t>
            </a:r>
          </a:p>
          <a:p>
            <a:r>
              <a:rPr lang="pt-BR" sz="2000" dirty="0" smtClean="0"/>
              <a:t>IV. Autorizar e gerenciar qualquer empreendimento objetivando a obtenção de</a:t>
            </a:r>
          </a:p>
          <a:p>
            <a:r>
              <a:rPr lang="pt-BR" sz="2000" dirty="0" smtClean="0"/>
              <a:t>recursos, desde que não onere o patrimônio da entidade, na forma do artigo 26 deste</a:t>
            </a:r>
          </a:p>
          <a:p>
            <a:r>
              <a:rPr lang="pt-BR" sz="2000" dirty="0" smtClean="0"/>
              <a:t>Estatuto;</a:t>
            </a:r>
          </a:p>
          <a:p>
            <a:r>
              <a:rPr lang="pt-BR" sz="2000" dirty="0" smtClean="0"/>
              <a:t>V. Manter sob guarda e em ordem, dentre outros livros, os fiscais, o caixa,</a:t>
            </a:r>
          </a:p>
          <a:p>
            <a:r>
              <a:rPr lang="pt-BR" sz="2000" dirty="0" smtClean="0"/>
              <a:t>registro de admissão e de desligamento de adolescentes;</a:t>
            </a:r>
          </a:p>
          <a:p>
            <a:r>
              <a:rPr lang="pt-BR" sz="2000" dirty="0" smtClean="0"/>
              <a:t>VI. Cumprir as decisões da Assembleia.</a:t>
            </a:r>
            <a:endParaRPr lang="pt-BR" sz="20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875" y="76200"/>
            <a:ext cx="1001925" cy="1001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90600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A18B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Doe sua nota para Guarda Mirim!</a:t>
            </a:r>
            <a:endParaRPr lang="pt-BR" sz="3600" dirty="0">
              <a:solidFill>
                <a:srgbClr val="00A18B"/>
              </a:solidFill>
            </a:endParaRPr>
          </a:p>
        </p:txBody>
      </p:sp>
      <p:pic>
        <p:nvPicPr>
          <p:cNvPr id="11" name="Espaço Reservado para Conteúdo 10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340768"/>
            <a:ext cx="8213137" cy="46198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A18B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Presidente</a:t>
            </a:r>
            <a:endParaRPr lang="pt-BR" sz="4400" dirty="0">
              <a:solidFill>
                <a:srgbClr val="00A18B"/>
              </a:solidFill>
            </a:endParaRPr>
          </a:p>
        </p:txBody>
      </p:sp>
      <p:pic>
        <p:nvPicPr>
          <p:cNvPr id="5" name="Espaço Reservado para Conteúdo 4" descr="preshelio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22784" y="1412776"/>
            <a:ext cx="1816968" cy="18169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aixaDeTexto 6"/>
          <p:cNvSpPr txBox="1"/>
          <p:nvPr/>
        </p:nvSpPr>
        <p:spPr>
          <a:xfrm>
            <a:off x="467544" y="3356992"/>
            <a:ext cx="223224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Hélio Candido do Carmo</a:t>
            </a:r>
            <a:endParaRPr lang="pt-BR" sz="13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2555776" y="1225689"/>
            <a:ext cx="6444208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Art. 21. São atribuições do Presidente:</a:t>
            </a:r>
          </a:p>
          <a:p>
            <a:endParaRPr lang="pt-BR" sz="1700" b="1" dirty="0" smtClean="0"/>
          </a:p>
          <a:p>
            <a:pPr marL="400050" indent="-400050">
              <a:buAutoNum type="romanUcPeriod"/>
            </a:pPr>
            <a:r>
              <a:rPr lang="pt-BR" sz="1700" dirty="0" smtClean="0"/>
              <a:t>Exercer a administração da Entidade;</a:t>
            </a:r>
          </a:p>
          <a:p>
            <a:r>
              <a:rPr lang="pt-BR" sz="1700" dirty="0" smtClean="0"/>
              <a:t>II. Representar a GUARDA MIRIM judicial ou extrajudicialmente;</a:t>
            </a:r>
          </a:p>
          <a:p>
            <a:r>
              <a:rPr lang="pt-BR" sz="1700" dirty="0" smtClean="0"/>
              <a:t>III. Propor ao Presidente da Assembleia, a realização de reunião extraordinária;</a:t>
            </a:r>
          </a:p>
          <a:p>
            <a:r>
              <a:rPr lang="pt-BR" sz="1700" dirty="0" smtClean="0"/>
              <a:t>IV. Presidir as reuniões da Diretoria;</a:t>
            </a:r>
          </a:p>
          <a:p>
            <a:r>
              <a:rPr lang="pt-BR" sz="1700" dirty="0" smtClean="0"/>
              <a:t>V. Coordenar e supervisionar as atividades da GUARDA MIRIM;</a:t>
            </a:r>
          </a:p>
          <a:p>
            <a:r>
              <a:rPr lang="pt-BR" sz="1700" dirty="0" smtClean="0"/>
              <a:t>VI. Zelar pelo cumprimento da Legislação Trabalhista, bem como do Estatuto da Criança e do Adolescente;</a:t>
            </a:r>
          </a:p>
          <a:p>
            <a:r>
              <a:rPr lang="pt-BR" sz="1700" dirty="0" smtClean="0"/>
              <a:t>VII. Assinar convênios, contratos e acordos da GUARDA MIRIM, respeitando as limitações financeiras;</a:t>
            </a:r>
          </a:p>
          <a:p>
            <a:r>
              <a:rPr lang="pt-BR" sz="1700" dirty="0" smtClean="0"/>
              <a:t>VIII. Assinar cheques e outros documentos de ordem fiscal e financeira em conjunto com o Tesoureiro;</a:t>
            </a:r>
          </a:p>
          <a:p>
            <a:r>
              <a:rPr lang="pt-BR" sz="1700" dirty="0" smtClean="0"/>
              <a:t>IX. Empreender programas e ações que visem o bom relacionamento com as entidades parceiras do setor público e privado, no interesse exclusivo dos objetivos da</a:t>
            </a:r>
          </a:p>
          <a:p>
            <a:r>
              <a:rPr lang="pt-BR" sz="1700" dirty="0" smtClean="0"/>
              <a:t>instituição.</a:t>
            </a:r>
            <a:endParaRPr lang="pt-BR" sz="17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369" y="155657"/>
            <a:ext cx="969087" cy="969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A18B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Secretário</a:t>
            </a:r>
            <a:endParaRPr lang="pt-BR" sz="4400" dirty="0">
              <a:solidFill>
                <a:srgbClr val="00A18B"/>
              </a:solidFill>
            </a:endParaRP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2088232" cy="2088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aixaDeTexto 6"/>
          <p:cNvSpPr txBox="1"/>
          <p:nvPr/>
        </p:nvSpPr>
        <p:spPr>
          <a:xfrm>
            <a:off x="539552" y="3584049"/>
            <a:ext cx="2145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Miguel </a:t>
            </a:r>
            <a:r>
              <a:rPr lang="pt-BR" sz="1200" dirty="0" err="1" smtClean="0"/>
              <a:t>Dal</a:t>
            </a:r>
            <a:r>
              <a:rPr lang="pt-BR" sz="1200" dirty="0" smtClean="0"/>
              <a:t> Olmo de Campos</a:t>
            </a:r>
            <a:endParaRPr lang="pt-BR" sz="12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3419872" y="1329730"/>
            <a:ext cx="48245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Art. 22. Compete ao Secretário:</a:t>
            </a:r>
          </a:p>
          <a:p>
            <a:endParaRPr lang="pt-BR" sz="2000" dirty="0" smtClean="0"/>
          </a:p>
          <a:p>
            <a:r>
              <a:rPr lang="pt-BR" sz="2000" dirty="0" smtClean="0"/>
              <a:t>I. Superintender os serviços da</a:t>
            </a:r>
          </a:p>
          <a:p>
            <a:r>
              <a:rPr lang="pt-BR" sz="2000" dirty="0" smtClean="0"/>
              <a:t>secretaria;</a:t>
            </a:r>
          </a:p>
          <a:p>
            <a:endParaRPr lang="pt-BR" sz="2000" dirty="0" smtClean="0"/>
          </a:p>
          <a:p>
            <a:r>
              <a:rPr lang="pt-BR" sz="2000" dirty="0" smtClean="0"/>
              <a:t>II. Secretariar as reuniões da Diretoria;</a:t>
            </a:r>
          </a:p>
          <a:p>
            <a:endParaRPr lang="pt-BR" sz="2000" dirty="0" smtClean="0"/>
          </a:p>
          <a:p>
            <a:r>
              <a:rPr lang="pt-BR" sz="2000" dirty="0" smtClean="0"/>
              <a:t>III. Substituir o Presidente em suas faltas e impedimentos e exercer as atribuições supletivas que lhe forem confiadas pela Diretoria Administrativa.</a:t>
            </a:r>
            <a:endParaRPr lang="pt-BR" sz="2000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369" y="155657"/>
            <a:ext cx="969087" cy="969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A18B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Multidisciplinar</a:t>
            </a:r>
            <a:endParaRPr lang="pt-BR" sz="4400" dirty="0">
              <a:solidFill>
                <a:srgbClr val="00A18B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 numCol="2"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400" dirty="0" err="1" smtClean="0"/>
              <a:t>Dp</a:t>
            </a:r>
            <a:r>
              <a:rPr lang="pt-BR" sz="2400" dirty="0" smtClean="0"/>
              <a:t>. Acompanhamento de Atividade Prática</a:t>
            </a:r>
          </a:p>
          <a:p>
            <a:pPr>
              <a:buFont typeface="Wingdings" pitchFamily="2" charset="2"/>
              <a:buChar char="ü"/>
            </a:pPr>
            <a:r>
              <a:rPr lang="pt-BR" sz="2400" dirty="0" err="1" smtClean="0"/>
              <a:t>Dp</a:t>
            </a:r>
            <a:r>
              <a:rPr lang="pt-BR" sz="2400" dirty="0" smtClean="0"/>
              <a:t>. Cursos</a:t>
            </a:r>
          </a:p>
          <a:p>
            <a:pPr>
              <a:buFont typeface="Wingdings" pitchFamily="2" charset="2"/>
              <a:buChar char="ü"/>
            </a:pPr>
            <a:r>
              <a:rPr lang="pt-BR" sz="2400" dirty="0" err="1" smtClean="0"/>
              <a:t>Dp</a:t>
            </a:r>
            <a:r>
              <a:rPr lang="pt-BR" sz="2400" dirty="0" smtClean="0"/>
              <a:t>. Esporte e Lazer</a:t>
            </a:r>
          </a:p>
          <a:p>
            <a:pPr>
              <a:buFont typeface="Wingdings" pitchFamily="2" charset="2"/>
              <a:buChar char="ü"/>
            </a:pPr>
            <a:r>
              <a:rPr lang="pt-BR" sz="2400" dirty="0" err="1" smtClean="0"/>
              <a:t>Dp</a:t>
            </a:r>
            <a:r>
              <a:rPr lang="pt-BR" sz="2400" dirty="0" smtClean="0"/>
              <a:t>. Jurídico</a:t>
            </a:r>
          </a:p>
          <a:p>
            <a:pPr>
              <a:buFont typeface="Wingdings" pitchFamily="2" charset="2"/>
              <a:buChar char="ü"/>
            </a:pPr>
            <a:r>
              <a:rPr lang="pt-BR" sz="2400" dirty="0" err="1" smtClean="0"/>
              <a:t>Dp</a:t>
            </a:r>
            <a:r>
              <a:rPr lang="pt-BR" sz="2400" dirty="0" smtClean="0"/>
              <a:t>. Pessoal</a:t>
            </a:r>
          </a:p>
          <a:p>
            <a:pPr>
              <a:buFont typeface="Wingdings" pitchFamily="2" charset="2"/>
              <a:buChar char="ü"/>
            </a:pPr>
            <a:r>
              <a:rPr lang="pt-BR" sz="2400" dirty="0" err="1" smtClean="0"/>
              <a:t>Dp</a:t>
            </a:r>
            <a:r>
              <a:rPr lang="pt-BR" sz="2400" dirty="0" smtClean="0"/>
              <a:t>. Psicologia</a:t>
            </a:r>
          </a:p>
          <a:p>
            <a:pPr>
              <a:buFont typeface="Wingdings" pitchFamily="2" charset="2"/>
              <a:buChar char="ü"/>
            </a:pPr>
            <a:r>
              <a:rPr lang="pt-BR" sz="2400" dirty="0" err="1" smtClean="0"/>
              <a:t>Dp</a:t>
            </a:r>
            <a:r>
              <a:rPr lang="pt-BR" sz="2400" dirty="0" smtClean="0"/>
              <a:t>. Serviço Social</a:t>
            </a:r>
          </a:p>
          <a:p>
            <a:pPr>
              <a:buFont typeface="Wingdings" pitchFamily="2" charset="2"/>
              <a:buChar char="ü"/>
            </a:pPr>
            <a:r>
              <a:rPr lang="pt-BR" sz="2400" dirty="0" err="1" smtClean="0"/>
              <a:t>Dp</a:t>
            </a:r>
            <a:r>
              <a:rPr lang="pt-BR" sz="2400" dirty="0" smtClean="0"/>
              <a:t>. Socioeducativo</a:t>
            </a:r>
          </a:p>
          <a:p>
            <a:pPr>
              <a:buFont typeface="Wingdings" pitchFamily="2" charset="2"/>
              <a:buChar char="ü"/>
            </a:pPr>
            <a:r>
              <a:rPr lang="pt-BR" sz="2400" dirty="0" err="1" smtClean="0"/>
              <a:t>Dp</a:t>
            </a:r>
            <a:r>
              <a:rPr lang="pt-BR" sz="2400" dirty="0" smtClean="0"/>
              <a:t>. Tecnologia da Informação</a:t>
            </a:r>
          </a:p>
          <a:p>
            <a:pPr>
              <a:buFont typeface="Wingdings" pitchFamily="2" charset="2"/>
              <a:buChar char="ü"/>
            </a:pPr>
            <a:r>
              <a:rPr lang="pt-BR" sz="2400" dirty="0" smtClean="0"/>
              <a:t>Oficina de Música</a:t>
            </a:r>
          </a:p>
          <a:p>
            <a:pPr>
              <a:buFont typeface="Wingdings" pitchFamily="2" charset="2"/>
              <a:buChar char="ü"/>
            </a:pPr>
            <a:r>
              <a:rPr lang="pt-BR" sz="2400" dirty="0" smtClean="0"/>
              <a:t>Sala de Leituras</a:t>
            </a:r>
          </a:p>
          <a:p>
            <a:pPr>
              <a:buFont typeface="Wingdings" pitchFamily="2" charset="2"/>
              <a:buChar char="ü"/>
            </a:pPr>
            <a:r>
              <a:rPr lang="pt-BR" sz="2400" dirty="0" smtClean="0"/>
              <a:t>Secretaria</a:t>
            </a:r>
          </a:p>
          <a:p>
            <a:pPr>
              <a:buFont typeface="Wingdings" pitchFamily="2" charset="2"/>
              <a:buChar char="ü"/>
            </a:pPr>
            <a:r>
              <a:rPr lang="pt-BR" sz="2400" dirty="0" smtClean="0"/>
              <a:t>Serviços de Apoio</a:t>
            </a:r>
          </a:p>
          <a:p>
            <a:pPr>
              <a:buFont typeface="Wingdings" pitchFamily="2" charset="2"/>
              <a:buChar char="ü"/>
            </a:pPr>
            <a:r>
              <a:rPr lang="pt-BR" sz="2400" dirty="0" smtClean="0"/>
              <a:t>Telefonista</a:t>
            </a:r>
          </a:p>
          <a:p>
            <a:pPr>
              <a:buFont typeface="Wingdings" pitchFamily="2" charset="2"/>
              <a:buChar char="ü"/>
            </a:pPr>
            <a:r>
              <a:rPr lang="pt-BR" sz="2400" dirty="0" smtClean="0"/>
              <a:t>Unidade de Alimentação e Nutrição</a:t>
            </a:r>
          </a:p>
          <a:p>
            <a:pPr>
              <a:buFont typeface="Wingdings" pitchFamily="2" charset="2"/>
              <a:buChar char="ü"/>
            </a:pPr>
            <a:endParaRPr lang="pt-BR" sz="2000" dirty="0" smtClean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369" y="155657"/>
            <a:ext cx="969087" cy="969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pt-BR" sz="4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A18B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Dp</a:t>
            </a:r>
            <a:r>
              <a:rPr lang="pt-BR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A18B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 Acompanhamento de Atividade Prática</a:t>
            </a:r>
            <a:endParaRPr lang="pt-BR" sz="4400" dirty="0">
              <a:solidFill>
                <a:srgbClr val="00A18B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8229600" cy="4937760"/>
          </a:xfrm>
        </p:spPr>
        <p:txBody>
          <a:bodyPr numCol="2"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800" dirty="0" smtClean="0"/>
              <a:t>Responsável: </a:t>
            </a:r>
          </a:p>
          <a:p>
            <a:pPr lvl="1">
              <a:buFont typeface="Wingdings" pitchFamily="2" charset="2"/>
              <a:buChar char="ü"/>
            </a:pPr>
            <a:r>
              <a:rPr lang="pt-BR" sz="2800" dirty="0" smtClean="0"/>
              <a:t>Maria Roseli da Silva</a:t>
            </a:r>
          </a:p>
          <a:p>
            <a:pPr lvl="1">
              <a:buFont typeface="Wingdings" pitchFamily="2" charset="2"/>
              <a:buChar char="ü"/>
            </a:pPr>
            <a:endParaRPr lang="pt-BR" sz="2400" dirty="0" smtClean="0"/>
          </a:p>
          <a:p>
            <a:pPr lvl="1">
              <a:buFont typeface="Wingdings" pitchFamily="2" charset="2"/>
              <a:buChar char="ü"/>
            </a:pPr>
            <a:endParaRPr lang="pt-BR" sz="2400" dirty="0" smtClean="0"/>
          </a:p>
          <a:p>
            <a:pPr lvl="1">
              <a:buFont typeface="Wingdings" pitchFamily="2" charset="2"/>
              <a:buChar char="ü"/>
            </a:pPr>
            <a:endParaRPr lang="pt-BR" sz="2400" dirty="0" smtClean="0"/>
          </a:p>
          <a:p>
            <a:pPr lvl="1">
              <a:buFont typeface="Wingdings" pitchFamily="2" charset="2"/>
              <a:buChar char="ü"/>
            </a:pPr>
            <a:endParaRPr lang="pt-BR" sz="2400" dirty="0" smtClean="0"/>
          </a:p>
          <a:p>
            <a:pPr lvl="1">
              <a:buFont typeface="Wingdings" pitchFamily="2" charset="2"/>
              <a:buChar char="ü"/>
            </a:pPr>
            <a:endParaRPr lang="pt-BR" sz="2400" dirty="0" smtClean="0"/>
          </a:p>
          <a:p>
            <a:pPr lvl="1">
              <a:buFont typeface="Wingdings" pitchFamily="2" charset="2"/>
              <a:buChar char="ü"/>
            </a:pPr>
            <a:endParaRPr lang="pt-BR" sz="2400" dirty="0" smtClean="0"/>
          </a:p>
          <a:p>
            <a:pPr lvl="1">
              <a:buFont typeface="Wingdings" pitchFamily="2" charset="2"/>
              <a:buChar char="ü"/>
            </a:pPr>
            <a:endParaRPr lang="pt-BR" sz="2400" dirty="0" smtClean="0"/>
          </a:p>
          <a:p>
            <a:pPr lvl="1">
              <a:buFont typeface="Wingdings" pitchFamily="2" charset="2"/>
              <a:buChar char="ü"/>
            </a:pPr>
            <a:endParaRPr lang="pt-BR" sz="2400" dirty="0" smtClean="0"/>
          </a:p>
          <a:p>
            <a:pPr lvl="1">
              <a:buFont typeface="Wingdings" pitchFamily="2" charset="2"/>
              <a:buChar char="ü"/>
            </a:pPr>
            <a:endParaRPr lang="pt-BR" sz="2400" dirty="0" smtClean="0"/>
          </a:p>
          <a:p>
            <a:pPr>
              <a:buFont typeface="Wingdings" pitchFamily="2" charset="2"/>
              <a:buChar char="ü"/>
            </a:pPr>
            <a:r>
              <a:rPr lang="pt-BR" sz="2800" dirty="0" smtClean="0"/>
              <a:t>Atribuições:</a:t>
            </a:r>
          </a:p>
          <a:p>
            <a:pPr lvl="1">
              <a:buFont typeface="Wingdings" pitchFamily="2" charset="2"/>
              <a:buChar char="ü"/>
            </a:pPr>
            <a:r>
              <a:rPr lang="pt-BR" sz="2400" dirty="0" smtClean="0"/>
              <a:t>Acompanhamento de desempenho do Aprendiz na empresa;</a:t>
            </a:r>
          </a:p>
          <a:p>
            <a:pPr lvl="1">
              <a:buFont typeface="Wingdings" pitchFamily="2" charset="2"/>
              <a:buChar char="ü"/>
            </a:pPr>
            <a:r>
              <a:rPr lang="pt-BR" sz="2400" dirty="0" smtClean="0"/>
              <a:t>Avaliação do Aprendiz na empresa;</a:t>
            </a:r>
          </a:p>
          <a:p>
            <a:pPr lvl="1">
              <a:buFont typeface="Wingdings" pitchFamily="2" charset="2"/>
              <a:buChar char="ü"/>
            </a:pPr>
            <a:r>
              <a:rPr lang="pt-BR" sz="2400" dirty="0" smtClean="0"/>
              <a:t>Atendimento às famílias;</a:t>
            </a:r>
          </a:p>
          <a:p>
            <a:pPr lvl="1">
              <a:buFont typeface="Wingdings" pitchFamily="2" charset="2"/>
              <a:buChar char="ü"/>
            </a:pPr>
            <a:r>
              <a:rPr lang="pt-BR" sz="2400" dirty="0" smtClean="0"/>
              <a:t>Cadastro;</a:t>
            </a:r>
          </a:p>
          <a:p>
            <a:pPr lvl="1">
              <a:buFont typeface="Wingdings" pitchFamily="2" charset="2"/>
              <a:buChar char="ü"/>
            </a:pPr>
            <a:r>
              <a:rPr lang="pt-BR" sz="2400" dirty="0" smtClean="0"/>
              <a:t>Atendimento ao adolescente.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95" y="2708920"/>
            <a:ext cx="3552394" cy="2664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369" y="155657"/>
            <a:ext cx="969087" cy="969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A18B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Dp</a:t>
            </a:r>
            <a:r>
              <a:rPr lang="pt-BR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A18B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 Cursos</a:t>
            </a:r>
            <a:endParaRPr lang="pt-BR" sz="4400" dirty="0">
              <a:solidFill>
                <a:srgbClr val="00A18B"/>
              </a:solidFill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1"/>
          </p:nvPr>
        </p:nvSpPr>
        <p:spPr/>
        <p:txBody>
          <a:bodyPr numCol="2">
            <a:normAutofit/>
          </a:bodyPr>
          <a:lstStyle/>
          <a:p>
            <a:r>
              <a:rPr lang="pt-BR" sz="2800" dirty="0" smtClean="0"/>
              <a:t>Responsável: </a:t>
            </a:r>
          </a:p>
          <a:p>
            <a:pPr lvl="1"/>
            <a:r>
              <a:rPr lang="pt-BR" sz="2400" dirty="0" err="1" smtClean="0"/>
              <a:t>Evanilda</a:t>
            </a:r>
            <a:r>
              <a:rPr lang="pt-BR" sz="2400" dirty="0" smtClean="0"/>
              <a:t> Aparecida</a:t>
            </a:r>
          </a:p>
          <a:p>
            <a:pPr lvl="1"/>
            <a:r>
              <a:rPr lang="pt-BR" sz="2400" dirty="0" smtClean="0"/>
              <a:t>Maria de Lourdes Rezende</a:t>
            </a:r>
          </a:p>
          <a:p>
            <a:pPr lvl="1"/>
            <a:endParaRPr lang="pt-BR" sz="2400" dirty="0" smtClean="0"/>
          </a:p>
          <a:p>
            <a:pPr lvl="1"/>
            <a:endParaRPr lang="pt-BR" sz="2400" dirty="0" smtClean="0"/>
          </a:p>
          <a:p>
            <a:pPr lvl="1"/>
            <a:endParaRPr lang="pt-BR" sz="2400" dirty="0" smtClean="0"/>
          </a:p>
          <a:p>
            <a:pPr lvl="1"/>
            <a:endParaRPr lang="pt-BR" sz="2400" dirty="0" smtClean="0"/>
          </a:p>
          <a:p>
            <a:pPr lvl="1"/>
            <a:endParaRPr lang="pt-BR" sz="2400" dirty="0" smtClean="0"/>
          </a:p>
          <a:p>
            <a:pPr lvl="1"/>
            <a:endParaRPr lang="pt-BR" sz="2400" dirty="0" smtClean="0"/>
          </a:p>
          <a:p>
            <a:pPr lvl="1"/>
            <a:endParaRPr lang="pt-BR" sz="2400" dirty="0" smtClean="0"/>
          </a:p>
          <a:p>
            <a:endParaRPr lang="pt-BR" sz="2800" dirty="0" smtClean="0"/>
          </a:p>
          <a:p>
            <a:r>
              <a:rPr lang="pt-BR" sz="2800" dirty="0" smtClean="0"/>
              <a:t>Atribuições:</a:t>
            </a:r>
          </a:p>
          <a:p>
            <a:pPr lvl="1"/>
            <a:r>
              <a:rPr lang="pt-BR" sz="2400" dirty="0" smtClean="0"/>
              <a:t>Elaboração de turmas de curso;</a:t>
            </a:r>
          </a:p>
          <a:p>
            <a:pPr lvl="1"/>
            <a:r>
              <a:rPr lang="pt-BR" sz="2400" dirty="0" smtClean="0"/>
              <a:t>Controle de chamadas;</a:t>
            </a:r>
          </a:p>
          <a:p>
            <a:pPr lvl="1"/>
            <a:r>
              <a:rPr lang="pt-BR" sz="2400" dirty="0" smtClean="0"/>
              <a:t>Orientação sobre faltas;</a:t>
            </a:r>
          </a:p>
          <a:p>
            <a:pPr lvl="1"/>
            <a:r>
              <a:rPr lang="pt-BR" sz="2400" dirty="0" smtClean="0"/>
              <a:t>Orientação disciplinar dentro de sala</a:t>
            </a:r>
          </a:p>
          <a:p>
            <a:pPr lvl="1"/>
            <a:r>
              <a:rPr lang="pt-BR" sz="2400" dirty="0" smtClean="0"/>
              <a:t>Contato com  os pais;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996952"/>
            <a:ext cx="3822843" cy="28671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369" y="155657"/>
            <a:ext cx="969087" cy="969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A18B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Dp</a:t>
            </a:r>
            <a:r>
              <a:rPr lang="pt-BR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A18B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 Esporte e Lazer</a:t>
            </a:r>
            <a:endParaRPr lang="pt-BR" sz="4400" dirty="0">
              <a:solidFill>
                <a:srgbClr val="00A18B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 numCol="2"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pt-BR" sz="2800" dirty="0" smtClean="0"/>
              <a:t>Responsável: </a:t>
            </a:r>
          </a:p>
          <a:p>
            <a:pPr lvl="1">
              <a:buFont typeface="Wingdings" pitchFamily="2" charset="2"/>
              <a:buChar char="ü"/>
            </a:pPr>
            <a:r>
              <a:rPr lang="pt-BR" sz="2400" dirty="0" smtClean="0"/>
              <a:t>Carlos Eduardo (</a:t>
            </a:r>
            <a:r>
              <a:rPr lang="pt-BR" sz="2400" dirty="0" err="1" smtClean="0"/>
              <a:t>Cadu</a:t>
            </a:r>
            <a:r>
              <a:rPr lang="pt-BR" sz="2400" dirty="0" smtClean="0"/>
              <a:t>)</a:t>
            </a:r>
          </a:p>
          <a:p>
            <a:pPr>
              <a:buFont typeface="Wingdings" pitchFamily="2" charset="2"/>
              <a:buChar char="ü"/>
            </a:pPr>
            <a:endParaRPr lang="pt-BR" sz="2800" dirty="0" smtClean="0"/>
          </a:p>
          <a:p>
            <a:pPr>
              <a:buFont typeface="Wingdings" pitchFamily="2" charset="2"/>
              <a:buChar char="ü"/>
            </a:pPr>
            <a:endParaRPr lang="pt-BR" sz="2800" dirty="0" smtClean="0"/>
          </a:p>
          <a:p>
            <a:pPr>
              <a:buFont typeface="Wingdings" pitchFamily="2" charset="2"/>
              <a:buChar char="ü"/>
            </a:pPr>
            <a:endParaRPr lang="pt-BR" sz="2800" dirty="0" smtClean="0"/>
          </a:p>
          <a:p>
            <a:pPr>
              <a:buFont typeface="Wingdings" pitchFamily="2" charset="2"/>
              <a:buChar char="ü"/>
            </a:pPr>
            <a:endParaRPr lang="pt-BR" sz="2800" dirty="0" smtClean="0"/>
          </a:p>
          <a:p>
            <a:pPr>
              <a:buFont typeface="Wingdings" pitchFamily="2" charset="2"/>
              <a:buChar char="ü"/>
            </a:pPr>
            <a:endParaRPr lang="pt-BR" sz="2800" dirty="0" smtClean="0"/>
          </a:p>
          <a:p>
            <a:pPr>
              <a:buFont typeface="Wingdings" pitchFamily="2" charset="2"/>
              <a:buChar char="ü"/>
            </a:pPr>
            <a:endParaRPr lang="pt-BR" sz="2800" dirty="0" smtClean="0"/>
          </a:p>
          <a:p>
            <a:pPr>
              <a:buFont typeface="Wingdings" pitchFamily="2" charset="2"/>
              <a:buChar char="ü"/>
            </a:pPr>
            <a:endParaRPr lang="pt-BR" sz="2800" dirty="0" smtClean="0"/>
          </a:p>
          <a:p>
            <a:pPr>
              <a:buNone/>
            </a:pPr>
            <a:endParaRPr lang="pt-BR" sz="2800" dirty="0" smtClean="0"/>
          </a:p>
          <a:p>
            <a:pPr>
              <a:buFont typeface="Wingdings" pitchFamily="2" charset="2"/>
              <a:buChar char="ü"/>
            </a:pPr>
            <a:r>
              <a:rPr lang="pt-BR" sz="2800" dirty="0" smtClean="0"/>
              <a:t>Atribuições:</a:t>
            </a:r>
          </a:p>
          <a:p>
            <a:pPr lvl="1">
              <a:buFont typeface="Wingdings" pitchFamily="2" charset="2"/>
              <a:buChar char="ü"/>
            </a:pPr>
            <a:r>
              <a:rPr lang="pt-BR" sz="2100" dirty="0" smtClean="0"/>
              <a:t>Aulas de Educação Física;</a:t>
            </a:r>
          </a:p>
          <a:p>
            <a:pPr lvl="1">
              <a:buFont typeface="Wingdings" pitchFamily="2" charset="2"/>
              <a:buChar char="ü"/>
            </a:pPr>
            <a:r>
              <a:rPr lang="pt-BR" sz="2100" dirty="0" smtClean="0"/>
              <a:t>Momentos de Esporte e Lazer;</a:t>
            </a:r>
          </a:p>
          <a:p>
            <a:pPr lvl="1">
              <a:buFont typeface="Wingdings" pitchFamily="2" charset="2"/>
              <a:buChar char="ü"/>
            </a:pPr>
            <a:r>
              <a:rPr lang="pt-BR" sz="2100" dirty="0" smtClean="0"/>
              <a:t>Encaminhamento e Orientação Esportiva;</a:t>
            </a:r>
          </a:p>
          <a:p>
            <a:pPr lvl="1">
              <a:buFont typeface="Wingdings" pitchFamily="2" charset="2"/>
              <a:buChar char="ü"/>
            </a:pPr>
            <a:r>
              <a:rPr lang="pt-BR" sz="2100" dirty="0" smtClean="0"/>
              <a:t>Treinamentos de Futsal;</a:t>
            </a:r>
          </a:p>
          <a:p>
            <a:pPr lvl="1">
              <a:buFont typeface="Wingdings" pitchFamily="2" charset="2"/>
              <a:buChar char="ü"/>
            </a:pPr>
            <a:r>
              <a:rPr lang="pt-BR" sz="2100" dirty="0" smtClean="0"/>
              <a:t>Participação de Campeonatos de Futsal do município;</a:t>
            </a:r>
          </a:p>
          <a:p>
            <a:pPr lvl="2">
              <a:buFont typeface="Wingdings" pitchFamily="2" charset="2"/>
              <a:buChar char="ü"/>
            </a:pPr>
            <a:r>
              <a:rPr lang="pt-BR" sz="2100" dirty="0" smtClean="0"/>
              <a:t>Taça Foz Futsal;</a:t>
            </a:r>
          </a:p>
          <a:p>
            <a:pPr lvl="2">
              <a:buFont typeface="Wingdings" pitchFamily="2" charset="2"/>
              <a:buChar char="ü"/>
            </a:pPr>
            <a:r>
              <a:rPr lang="pt-BR" sz="2100" dirty="0" smtClean="0"/>
              <a:t>Citadino;</a:t>
            </a:r>
          </a:p>
          <a:p>
            <a:pPr lvl="1">
              <a:buFont typeface="Wingdings" pitchFamily="2" charset="2"/>
              <a:buChar char="ü"/>
            </a:pPr>
            <a:r>
              <a:rPr lang="pt-BR" sz="2100" dirty="0" smtClean="0"/>
              <a:t>Organizações de Eventos Esportivos e Recreativos.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36912"/>
            <a:ext cx="3873232" cy="29049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369" y="155657"/>
            <a:ext cx="969087" cy="969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m">
  <a:themeElements>
    <a:clrScheme name="Origem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m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m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2208</TotalTime>
  <Words>1328</Words>
  <Application>Microsoft Office PowerPoint</Application>
  <PresentationFormat>Apresentação na tela (4:3)</PresentationFormat>
  <Paragraphs>433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5" baseType="lpstr">
      <vt:lpstr>Bookman Old Style</vt:lpstr>
      <vt:lpstr>Gill Sans MT</vt:lpstr>
      <vt:lpstr>Wingdings</vt:lpstr>
      <vt:lpstr>Wingdings 3</vt:lpstr>
      <vt:lpstr>Origem</vt:lpstr>
      <vt:lpstr>Funcionamento</vt:lpstr>
      <vt:lpstr>Guarda Mirim de Foz do Iguaçu</vt:lpstr>
      <vt:lpstr>Diretoria Executiva</vt:lpstr>
      <vt:lpstr>Presidente</vt:lpstr>
      <vt:lpstr>Secretário</vt:lpstr>
      <vt:lpstr>Multidisciplinar</vt:lpstr>
      <vt:lpstr>Dp. Acompanhamento de Atividade Prática</vt:lpstr>
      <vt:lpstr>Dp. Cursos</vt:lpstr>
      <vt:lpstr>Dp. Esporte e Lazer</vt:lpstr>
      <vt:lpstr>Dp. Jurídico</vt:lpstr>
      <vt:lpstr>Dp. Pessoal</vt:lpstr>
      <vt:lpstr>Dp. Pessoal</vt:lpstr>
      <vt:lpstr>Dp. Psicologia</vt:lpstr>
      <vt:lpstr>Dp. Serviço Social</vt:lpstr>
      <vt:lpstr>Dp. Socioeducativo</vt:lpstr>
      <vt:lpstr>Dp. Tecnologia da Informação</vt:lpstr>
      <vt:lpstr>Oficina de Música</vt:lpstr>
      <vt:lpstr>Sala de Leitura</vt:lpstr>
      <vt:lpstr>Secretaria</vt:lpstr>
      <vt:lpstr>Serviços de Apoio</vt:lpstr>
      <vt:lpstr>Serviços de Apoio</vt:lpstr>
      <vt:lpstr>Serviço de Orientação Escolar</vt:lpstr>
      <vt:lpstr>Telefonista</vt:lpstr>
      <vt:lpstr>Unidade de Alimentação e Nutrição</vt:lpstr>
      <vt:lpstr>Unidade de Alimentação e Nutrição</vt:lpstr>
      <vt:lpstr>Guarda Mirim de Foz do Iguaçu</vt:lpstr>
      <vt:lpstr>www.guardamirimfoz.org.br</vt:lpstr>
      <vt:lpstr>Facebook - Página</vt:lpstr>
      <vt:lpstr>Facebook - Perfil</vt:lpstr>
      <vt:lpstr>Doe sua nota para Guarda Mirim!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ESPORTE E LAZER Professor Carlos Eduardo</dc:title>
  <dc:creator>ESPORTES</dc:creator>
  <cp:lastModifiedBy>Informática</cp:lastModifiedBy>
  <cp:revision>130</cp:revision>
  <dcterms:created xsi:type="dcterms:W3CDTF">2014-04-02T12:48:32Z</dcterms:created>
  <dcterms:modified xsi:type="dcterms:W3CDTF">2017-08-15T16:31:48Z</dcterms:modified>
</cp:coreProperties>
</file>