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8"/>
  </p:handoutMasterIdLst>
  <p:sldIdLst>
    <p:sldId id="256" r:id="rId2"/>
    <p:sldId id="257" r:id="rId3"/>
    <p:sldId id="304" r:id="rId4"/>
    <p:sldId id="315" r:id="rId5"/>
    <p:sldId id="316" r:id="rId6"/>
    <p:sldId id="317" r:id="rId7"/>
    <p:sldId id="258" r:id="rId8"/>
    <p:sldId id="318" r:id="rId9"/>
    <p:sldId id="260" r:id="rId10"/>
    <p:sldId id="319" r:id="rId11"/>
    <p:sldId id="259" r:id="rId12"/>
    <p:sldId id="320" r:id="rId13"/>
    <p:sldId id="321" r:id="rId14"/>
    <p:sldId id="322" r:id="rId15"/>
    <p:sldId id="261" r:id="rId16"/>
    <p:sldId id="323" r:id="rId17"/>
    <p:sldId id="324" r:id="rId18"/>
    <p:sldId id="325" r:id="rId19"/>
    <p:sldId id="326" r:id="rId20"/>
    <p:sldId id="327" r:id="rId21"/>
    <p:sldId id="305" r:id="rId22"/>
    <p:sldId id="328" r:id="rId23"/>
    <p:sldId id="329" r:id="rId24"/>
    <p:sldId id="330" r:id="rId25"/>
    <p:sldId id="331" r:id="rId26"/>
    <p:sldId id="332" r:id="rId27"/>
    <p:sldId id="333" r:id="rId28"/>
    <p:sldId id="334" r:id="rId29"/>
    <p:sldId id="335" r:id="rId30"/>
    <p:sldId id="336" r:id="rId31"/>
    <p:sldId id="338" r:id="rId32"/>
    <p:sldId id="337" r:id="rId33"/>
    <p:sldId id="339" r:id="rId34"/>
    <p:sldId id="340" r:id="rId35"/>
    <p:sldId id="341" r:id="rId36"/>
    <p:sldId id="342" r:id="rId37"/>
    <p:sldId id="343" r:id="rId38"/>
    <p:sldId id="344" r:id="rId39"/>
    <p:sldId id="345" r:id="rId40"/>
    <p:sldId id="346" r:id="rId41"/>
    <p:sldId id="347" r:id="rId42"/>
    <p:sldId id="348" r:id="rId43"/>
    <p:sldId id="349" r:id="rId44"/>
    <p:sldId id="350" r:id="rId45"/>
    <p:sldId id="351" r:id="rId46"/>
    <p:sldId id="352" r:id="rId47"/>
  </p:sldIdLst>
  <p:sldSz cx="9144000" cy="6858000" type="screen4x3"/>
  <p:notesSz cx="7104063" cy="102346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B635"/>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8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4024313" y="0"/>
            <a:ext cx="3078162" cy="511175"/>
          </a:xfrm>
          <a:prstGeom prst="rect">
            <a:avLst/>
          </a:prstGeom>
        </p:spPr>
        <p:txBody>
          <a:bodyPr vert="horz" lIns="91440" tIns="45720" rIns="91440" bIns="45720" rtlCol="0"/>
          <a:lstStyle>
            <a:lvl1pPr algn="r">
              <a:defRPr sz="1200"/>
            </a:lvl1pPr>
          </a:lstStyle>
          <a:p>
            <a:fld id="{3339CD1B-7D38-4BBB-B59E-EB68453E2C91}" type="datetimeFigureOut">
              <a:rPr lang="pt-BR" smtClean="0"/>
              <a:t>30/10/2020</a:t>
            </a:fld>
            <a:endParaRPr lang="pt-BR"/>
          </a:p>
        </p:txBody>
      </p:sp>
      <p:sp>
        <p:nvSpPr>
          <p:cNvPr id="4" name="Espaço Reservado para Rodapé 3"/>
          <p:cNvSpPr>
            <a:spLocks noGrp="1"/>
          </p:cNvSpPr>
          <p:nvPr>
            <p:ph type="ftr" sz="quarter" idx="2"/>
          </p:nvPr>
        </p:nvSpPr>
        <p:spPr>
          <a:xfrm>
            <a:off x="0" y="9721850"/>
            <a:ext cx="3078163" cy="511175"/>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4024313" y="9721850"/>
            <a:ext cx="3078162" cy="511175"/>
          </a:xfrm>
          <a:prstGeom prst="rect">
            <a:avLst/>
          </a:prstGeom>
        </p:spPr>
        <p:txBody>
          <a:bodyPr vert="horz" lIns="91440" tIns="45720" rIns="91440" bIns="45720" rtlCol="0" anchor="b"/>
          <a:lstStyle>
            <a:lvl1pPr algn="r">
              <a:defRPr sz="1200"/>
            </a:lvl1pPr>
          </a:lstStyle>
          <a:p>
            <a:fld id="{23DC1A76-183E-48D7-A2F2-07D53C807390}" type="slidenum">
              <a:rPr lang="pt-BR" smtClean="0"/>
              <a:t>‹nº›</a:t>
            </a:fld>
            <a:endParaRPr lang="pt-BR"/>
          </a:p>
        </p:txBody>
      </p:sp>
    </p:spTree>
    <p:extLst>
      <p:ext uri="{BB962C8B-B14F-4D97-AF65-F5344CB8AC3E}">
        <p14:creationId xmlns:p14="http://schemas.microsoft.com/office/powerpoint/2010/main" val="8516157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89FBAAB-7AB7-4A99-A4A9-25C1419D97FF}" type="datetimeFigureOut">
              <a:rPr lang="pt-BR" smtClean="0"/>
              <a:t>30/10/2020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4113797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89FBAAB-7AB7-4A99-A4A9-25C1419D97FF}" type="datetimeFigureOut">
              <a:rPr lang="pt-BR" smtClean="0"/>
              <a:t>30/10/2020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305620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89FBAAB-7AB7-4A99-A4A9-25C1419D97FF}" type="datetimeFigureOut">
              <a:rPr lang="pt-BR" smtClean="0"/>
              <a:t>30/10/2020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63869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89FBAAB-7AB7-4A99-A4A9-25C1419D97FF}" type="datetimeFigureOut">
              <a:rPr lang="pt-BR" smtClean="0"/>
              <a:t>30/10/2020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3180609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489FBAAB-7AB7-4A99-A4A9-25C1419D97FF}" type="datetimeFigureOut">
              <a:rPr lang="pt-BR" smtClean="0"/>
              <a:t>30/10/2020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3705673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89FBAAB-7AB7-4A99-A4A9-25C1419D97FF}" type="datetimeFigureOut">
              <a:rPr lang="pt-BR" smtClean="0"/>
              <a:t>30/10/2020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354067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89FBAAB-7AB7-4A99-A4A9-25C1419D97FF}" type="datetimeFigureOut">
              <a:rPr lang="pt-BR" smtClean="0"/>
              <a:t>30/10/2020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1750821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489FBAAB-7AB7-4A99-A4A9-25C1419D97FF}" type="datetimeFigureOut">
              <a:rPr lang="pt-BR" smtClean="0"/>
              <a:t>30/10/2020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1496608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89FBAAB-7AB7-4A99-A4A9-25C1419D97FF}" type="datetimeFigureOut">
              <a:rPr lang="pt-BR" smtClean="0"/>
              <a:t>30/10/2020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1483021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89FBAAB-7AB7-4A99-A4A9-25C1419D97FF}" type="datetimeFigureOut">
              <a:rPr lang="pt-BR" smtClean="0"/>
              <a:t>30/10/2020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2262096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489FBAAB-7AB7-4A99-A4A9-25C1419D97FF}" type="datetimeFigureOut">
              <a:rPr lang="pt-BR" smtClean="0"/>
              <a:t>30/10/2020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4CD3FD5-545D-435A-AC56-B0E6DE7546CC}" type="slidenum">
              <a:rPr lang="pt-BR" smtClean="0"/>
              <a:t>‹nº›</a:t>
            </a:fld>
            <a:endParaRPr lang="pt-BR"/>
          </a:p>
        </p:txBody>
      </p:sp>
    </p:spTree>
    <p:extLst>
      <p:ext uri="{BB962C8B-B14F-4D97-AF65-F5344CB8AC3E}">
        <p14:creationId xmlns:p14="http://schemas.microsoft.com/office/powerpoint/2010/main" val="1726682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FBAAB-7AB7-4A99-A4A9-25C1419D97FF}" type="datetimeFigureOut">
              <a:rPr lang="pt-BR" smtClean="0"/>
              <a:t>30/10/2020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CD3FD5-545D-435A-AC56-B0E6DE7546CC}" type="slidenum">
              <a:rPr lang="pt-BR" smtClean="0"/>
              <a:t>‹nº›</a:t>
            </a:fld>
            <a:endParaRPr lang="pt-BR"/>
          </a:p>
        </p:txBody>
      </p:sp>
    </p:spTree>
    <p:extLst>
      <p:ext uri="{BB962C8B-B14F-4D97-AF65-F5344CB8AC3E}">
        <p14:creationId xmlns:p14="http://schemas.microsoft.com/office/powerpoint/2010/main" val="919195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611560" y="5013176"/>
            <a:ext cx="7772400" cy="1470025"/>
          </a:xfrm>
        </p:spPr>
        <p:txBody>
          <a:bodyPr>
            <a:normAutofit/>
          </a:bodyPr>
          <a:lstStyle/>
          <a:p>
            <a:r>
              <a:rPr lang="pt-BR" smtClean="0">
                <a:solidFill>
                  <a:srgbClr val="FDB635"/>
                </a:solidFill>
                <a:latin typeface="Calibri" panose="020F0502020204030204" pitchFamily="34" charset="0"/>
                <a:cs typeface="Calibri" panose="020F0502020204030204" pitchFamily="34" charset="0"/>
              </a:rPr>
              <a:t>TÉCNICAS DE COMUNICAÇÃO</a:t>
            </a:r>
            <a:endParaRPr lang="pt-BR" dirty="0">
              <a:solidFill>
                <a:srgbClr val="FDB635"/>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892063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TIPOS DE COMUNICAÇÃO</a:t>
            </a:r>
            <a:endParaRPr lang="pt-BR" dirty="0">
              <a:solidFill>
                <a:schemeClr val="bg1"/>
              </a:solidFill>
            </a:endParaRPr>
          </a:p>
        </p:txBody>
      </p:sp>
      <p:sp>
        <p:nvSpPr>
          <p:cNvPr id="3" name="Espaço Reservado para Conteúdo 2"/>
          <p:cNvSpPr>
            <a:spLocks noGrp="1"/>
          </p:cNvSpPr>
          <p:nvPr>
            <p:ph idx="1"/>
          </p:nvPr>
        </p:nvSpPr>
        <p:spPr>
          <a:xfrm>
            <a:off x="457200" y="1600200"/>
            <a:ext cx="8229600" cy="4853136"/>
          </a:xfrm>
        </p:spPr>
        <p:txBody>
          <a:bodyPr>
            <a:normAutofit/>
          </a:bodyPr>
          <a:lstStyle/>
          <a:p>
            <a:pPr algn="just"/>
            <a:r>
              <a:rPr lang="pt-BR" b="1" dirty="0" smtClean="0">
                <a:solidFill>
                  <a:schemeClr val="bg1"/>
                </a:solidFill>
              </a:rPr>
              <a:t>Distração</a:t>
            </a:r>
            <a:r>
              <a:rPr lang="pt-BR" dirty="0" smtClean="0">
                <a:solidFill>
                  <a:schemeClr val="bg1"/>
                </a:solidFill>
              </a:rPr>
              <a:t> </a:t>
            </a:r>
            <a:r>
              <a:rPr lang="pt-BR" dirty="0">
                <a:solidFill>
                  <a:schemeClr val="bg1"/>
                </a:solidFill>
              </a:rPr>
              <a:t>– Utilização do espetáculo ou cultura artística para transmissão de uma ideia ou fato</a:t>
            </a:r>
            <a:r>
              <a:rPr lang="pt-BR" dirty="0" smtClean="0">
                <a:solidFill>
                  <a:schemeClr val="bg1"/>
                </a:solidFill>
              </a:rPr>
              <a:t>;</a:t>
            </a:r>
          </a:p>
          <a:p>
            <a:pPr algn="just"/>
            <a:endParaRPr lang="pt-BR" dirty="0">
              <a:solidFill>
                <a:schemeClr val="bg1"/>
              </a:solidFill>
            </a:endParaRPr>
          </a:p>
          <a:p>
            <a:pPr algn="just"/>
            <a:r>
              <a:rPr lang="pt-BR" b="1" dirty="0">
                <a:solidFill>
                  <a:schemeClr val="bg1"/>
                </a:solidFill>
              </a:rPr>
              <a:t>Linguagem</a:t>
            </a:r>
            <a:r>
              <a:rPr lang="pt-BR" dirty="0">
                <a:solidFill>
                  <a:schemeClr val="bg1"/>
                </a:solidFill>
              </a:rPr>
              <a:t> – É forma de comunicação de ideias, experiências e sentimentos, sendo o instrumento por onde se adapta ao indivíduo ou grupo a ser atingido. </a:t>
            </a:r>
          </a:p>
        </p:txBody>
      </p:sp>
    </p:spTree>
    <p:extLst>
      <p:ext uri="{BB962C8B-B14F-4D97-AF65-F5344CB8AC3E}">
        <p14:creationId xmlns:p14="http://schemas.microsoft.com/office/powerpoint/2010/main" val="245132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FUNÇÕES DA LINGUAGEM</a:t>
            </a:r>
            <a:endParaRPr lang="pt-BR" dirty="0">
              <a:solidFill>
                <a:schemeClr val="bg1"/>
              </a:solidFill>
            </a:endParaRPr>
          </a:p>
        </p:txBody>
      </p:sp>
      <p:sp>
        <p:nvSpPr>
          <p:cNvPr id="3" name="Espaço Reservado para Conteúdo 2"/>
          <p:cNvSpPr>
            <a:spLocks noGrp="1"/>
          </p:cNvSpPr>
          <p:nvPr>
            <p:ph idx="1"/>
          </p:nvPr>
        </p:nvSpPr>
        <p:spPr/>
        <p:txBody>
          <a:bodyPr>
            <a:normAutofit/>
          </a:bodyPr>
          <a:lstStyle/>
          <a:p>
            <a:pPr marL="0" indent="0" algn="just">
              <a:buNone/>
            </a:pPr>
            <a:r>
              <a:rPr lang="pt-BR" b="1" dirty="0" smtClean="0">
                <a:solidFill>
                  <a:schemeClr val="bg1"/>
                </a:solidFill>
              </a:rPr>
              <a:t>Função Fática</a:t>
            </a:r>
            <a:r>
              <a:rPr lang="pt-BR" dirty="0" smtClean="0">
                <a:solidFill>
                  <a:schemeClr val="bg1"/>
                </a:solidFill>
              </a:rPr>
              <a:t> </a:t>
            </a:r>
            <a:r>
              <a:rPr lang="pt-BR" b="1" dirty="0">
                <a:solidFill>
                  <a:schemeClr val="bg1"/>
                </a:solidFill>
              </a:rPr>
              <a:t>da linguagem</a:t>
            </a:r>
            <a:r>
              <a:rPr lang="pt-BR" dirty="0">
                <a:solidFill>
                  <a:schemeClr val="bg1"/>
                </a:solidFill>
              </a:rPr>
              <a:t> </a:t>
            </a:r>
            <a:r>
              <a:rPr lang="pt-BR" dirty="0" smtClean="0">
                <a:solidFill>
                  <a:schemeClr val="bg1"/>
                </a:solidFill>
              </a:rPr>
              <a:t>- tem </a:t>
            </a:r>
            <a:r>
              <a:rPr lang="pt-BR" dirty="0">
                <a:solidFill>
                  <a:schemeClr val="bg1"/>
                </a:solidFill>
              </a:rPr>
              <a:t>como principal objetivo prolongar ou encurtar o contato com o receptor é uma preocupação com o contato feito, para isto está centralizada no canal que deve ser eficiente para tal.</a:t>
            </a:r>
          </a:p>
        </p:txBody>
      </p:sp>
    </p:spTree>
    <p:extLst>
      <p:ext uri="{BB962C8B-B14F-4D97-AF65-F5344CB8AC3E}">
        <p14:creationId xmlns:p14="http://schemas.microsoft.com/office/powerpoint/2010/main" val="3809990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lgn="just">
              <a:buNone/>
            </a:pPr>
            <a:r>
              <a:rPr lang="pt-BR" b="1" dirty="0" smtClean="0">
                <a:solidFill>
                  <a:schemeClr val="bg1"/>
                </a:solidFill>
              </a:rPr>
              <a:t>Função conquista </a:t>
            </a:r>
            <a:r>
              <a:rPr lang="pt-BR" b="1" dirty="0">
                <a:solidFill>
                  <a:schemeClr val="bg1"/>
                </a:solidFill>
              </a:rPr>
              <a:t>do </a:t>
            </a:r>
            <a:r>
              <a:rPr lang="pt-BR" b="1" dirty="0" smtClean="0">
                <a:solidFill>
                  <a:schemeClr val="bg1"/>
                </a:solidFill>
              </a:rPr>
              <a:t>público</a:t>
            </a:r>
            <a:r>
              <a:rPr lang="pt-BR" dirty="0">
                <a:solidFill>
                  <a:schemeClr val="bg1"/>
                </a:solidFill>
              </a:rPr>
              <a:t> </a:t>
            </a:r>
            <a:r>
              <a:rPr lang="pt-BR" dirty="0" smtClean="0">
                <a:solidFill>
                  <a:schemeClr val="bg1"/>
                </a:solidFill>
              </a:rPr>
              <a:t>- sendo </a:t>
            </a:r>
            <a:r>
              <a:rPr lang="pt-BR" dirty="0">
                <a:solidFill>
                  <a:schemeClr val="bg1"/>
                </a:solidFill>
              </a:rPr>
              <a:t>uma habilidade que pode ser desenvolvida ao longo do tempo, principalmente para aqueles que falam constantemente ao público.</a:t>
            </a:r>
          </a:p>
        </p:txBody>
      </p:sp>
      <p:sp>
        <p:nvSpPr>
          <p:cNvPr id="5" name="Título 1"/>
          <p:cNvSpPr>
            <a:spLocks noGrp="1"/>
          </p:cNvSpPr>
          <p:nvPr>
            <p:ph type="title"/>
          </p:nvPr>
        </p:nvSpPr>
        <p:spPr>
          <a:xfrm>
            <a:off x="457200" y="274638"/>
            <a:ext cx="8229600" cy="1143000"/>
          </a:xfrm>
        </p:spPr>
        <p:txBody>
          <a:bodyPr>
            <a:normAutofit/>
          </a:bodyPr>
          <a:lstStyle/>
          <a:p>
            <a:r>
              <a:rPr lang="pt-BR" dirty="0" smtClean="0">
                <a:solidFill>
                  <a:schemeClr val="bg1"/>
                </a:solidFill>
              </a:rPr>
              <a:t>FUNÇÕES DA LINGUAGEM</a:t>
            </a:r>
            <a:endParaRPr lang="pt-BR" dirty="0">
              <a:solidFill>
                <a:schemeClr val="bg1"/>
              </a:solidFill>
            </a:endParaRPr>
          </a:p>
        </p:txBody>
      </p:sp>
    </p:spTree>
    <p:extLst>
      <p:ext uri="{BB962C8B-B14F-4D97-AF65-F5344CB8AC3E}">
        <p14:creationId xmlns:p14="http://schemas.microsoft.com/office/powerpoint/2010/main" val="3198868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lgn="just">
              <a:buNone/>
            </a:pPr>
            <a:r>
              <a:rPr lang="pt-BR" b="1" dirty="0" smtClean="0">
                <a:solidFill>
                  <a:schemeClr val="bg1"/>
                </a:solidFill>
              </a:rPr>
              <a:t>Função de envio de</a:t>
            </a:r>
            <a:r>
              <a:rPr lang="pt-BR" dirty="0" smtClean="0">
                <a:solidFill>
                  <a:schemeClr val="bg1"/>
                </a:solidFill>
              </a:rPr>
              <a:t> </a:t>
            </a:r>
            <a:r>
              <a:rPr lang="pt-BR" b="1" dirty="0">
                <a:solidFill>
                  <a:schemeClr val="bg1"/>
                </a:solidFill>
              </a:rPr>
              <a:t>mensagem por meio de uma história</a:t>
            </a:r>
            <a:r>
              <a:rPr lang="pt-BR" dirty="0">
                <a:solidFill>
                  <a:schemeClr val="bg1"/>
                </a:solidFill>
              </a:rPr>
              <a:t> </a:t>
            </a:r>
            <a:r>
              <a:rPr lang="pt-BR" dirty="0" smtClean="0">
                <a:solidFill>
                  <a:schemeClr val="bg1"/>
                </a:solidFill>
              </a:rPr>
              <a:t> - ou </a:t>
            </a:r>
            <a:r>
              <a:rPr lang="pt-BR" dirty="0">
                <a:solidFill>
                  <a:schemeClr val="bg1"/>
                </a:solidFill>
              </a:rPr>
              <a:t>algo interessante, por meio de efeitos que tragam a concentração do publico, criando um ambiente mágico, entretanto devem ser curtas para não ficarem entediadas.</a:t>
            </a:r>
          </a:p>
          <a:p>
            <a:pPr marL="0" indent="0" algn="just">
              <a:buNone/>
            </a:pPr>
            <a:endParaRPr lang="pt-BR" dirty="0">
              <a:solidFill>
                <a:schemeClr val="bg1"/>
              </a:solidFill>
            </a:endParaRPr>
          </a:p>
        </p:txBody>
      </p:sp>
      <p:sp>
        <p:nvSpPr>
          <p:cNvPr id="5" name="Título 1"/>
          <p:cNvSpPr>
            <a:spLocks noGrp="1"/>
          </p:cNvSpPr>
          <p:nvPr>
            <p:ph type="title"/>
          </p:nvPr>
        </p:nvSpPr>
        <p:spPr>
          <a:xfrm>
            <a:off x="457200" y="274638"/>
            <a:ext cx="8229600" cy="1143000"/>
          </a:xfrm>
        </p:spPr>
        <p:txBody>
          <a:bodyPr>
            <a:normAutofit/>
          </a:bodyPr>
          <a:lstStyle/>
          <a:p>
            <a:r>
              <a:rPr lang="pt-BR" dirty="0" smtClean="0">
                <a:solidFill>
                  <a:schemeClr val="bg1"/>
                </a:solidFill>
              </a:rPr>
              <a:t>FUNÇÕES DA LINGUAGEM</a:t>
            </a:r>
            <a:endParaRPr lang="pt-BR" dirty="0">
              <a:solidFill>
                <a:schemeClr val="bg1"/>
              </a:solidFill>
            </a:endParaRPr>
          </a:p>
        </p:txBody>
      </p:sp>
    </p:spTree>
    <p:extLst>
      <p:ext uri="{BB962C8B-B14F-4D97-AF65-F5344CB8AC3E}">
        <p14:creationId xmlns:p14="http://schemas.microsoft.com/office/powerpoint/2010/main" val="987211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lgn="just">
              <a:buNone/>
            </a:pPr>
            <a:r>
              <a:rPr lang="pt-BR" b="1" dirty="0" smtClean="0">
                <a:solidFill>
                  <a:schemeClr val="bg1"/>
                </a:solidFill>
              </a:rPr>
              <a:t> Função mensagem</a:t>
            </a:r>
            <a:r>
              <a:rPr lang="pt-BR" b="1" i="1" dirty="0" smtClean="0">
                <a:solidFill>
                  <a:schemeClr val="bg1"/>
                </a:solidFill>
              </a:rPr>
              <a:t> </a:t>
            </a:r>
            <a:r>
              <a:rPr lang="pt-BR" b="1" i="1" dirty="0">
                <a:solidFill>
                  <a:schemeClr val="bg1"/>
                </a:solidFill>
              </a:rPr>
              <a:t>levada por meio de uma reflexão</a:t>
            </a:r>
            <a:r>
              <a:rPr lang="pt-BR" i="1" dirty="0">
                <a:solidFill>
                  <a:schemeClr val="bg1"/>
                </a:solidFill>
              </a:rPr>
              <a:t> </a:t>
            </a:r>
            <a:r>
              <a:rPr lang="pt-BR" i="1" dirty="0" smtClean="0">
                <a:solidFill>
                  <a:schemeClr val="bg1"/>
                </a:solidFill>
              </a:rPr>
              <a:t> - </a:t>
            </a:r>
            <a:r>
              <a:rPr lang="pt-BR" dirty="0" smtClean="0">
                <a:solidFill>
                  <a:schemeClr val="bg1"/>
                </a:solidFill>
              </a:rPr>
              <a:t>é </a:t>
            </a:r>
            <a:r>
              <a:rPr lang="pt-BR" dirty="0">
                <a:solidFill>
                  <a:schemeClr val="bg1"/>
                </a:solidFill>
              </a:rPr>
              <a:t>outra função da linguagem, pois faz com que os ouvintes sejam instigados a acompanhar, aumentando o interesse, criando empatia com o público. </a:t>
            </a:r>
          </a:p>
        </p:txBody>
      </p:sp>
      <p:sp>
        <p:nvSpPr>
          <p:cNvPr id="5" name="Título 1"/>
          <p:cNvSpPr>
            <a:spLocks noGrp="1"/>
          </p:cNvSpPr>
          <p:nvPr>
            <p:ph type="title"/>
          </p:nvPr>
        </p:nvSpPr>
        <p:spPr>
          <a:xfrm>
            <a:off x="457200" y="274638"/>
            <a:ext cx="8229600" cy="1143000"/>
          </a:xfrm>
        </p:spPr>
        <p:txBody>
          <a:bodyPr>
            <a:normAutofit/>
          </a:bodyPr>
          <a:lstStyle/>
          <a:p>
            <a:r>
              <a:rPr lang="pt-BR" dirty="0" smtClean="0">
                <a:solidFill>
                  <a:schemeClr val="bg1"/>
                </a:solidFill>
              </a:rPr>
              <a:t>FUNÇÕES DA LINGUAGEM</a:t>
            </a:r>
            <a:endParaRPr lang="pt-BR" dirty="0">
              <a:solidFill>
                <a:schemeClr val="bg1"/>
              </a:solidFill>
            </a:endParaRPr>
          </a:p>
        </p:txBody>
      </p:sp>
    </p:spTree>
    <p:extLst>
      <p:ext uri="{BB962C8B-B14F-4D97-AF65-F5344CB8AC3E}">
        <p14:creationId xmlns:p14="http://schemas.microsoft.com/office/powerpoint/2010/main" val="24008490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COMO MELHORAR A COMUNICAÇÃO</a:t>
            </a:r>
            <a:endParaRPr lang="pt-BR" dirty="0">
              <a:solidFill>
                <a:schemeClr val="bg1"/>
              </a:solidFill>
            </a:endParaRPr>
          </a:p>
        </p:txBody>
      </p:sp>
      <p:sp>
        <p:nvSpPr>
          <p:cNvPr id="3" name="Espaço Reservado para Conteúdo 2"/>
          <p:cNvSpPr>
            <a:spLocks noGrp="1"/>
          </p:cNvSpPr>
          <p:nvPr>
            <p:ph idx="1"/>
          </p:nvPr>
        </p:nvSpPr>
        <p:spPr>
          <a:xfrm>
            <a:off x="467544" y="1556792"/>
            <a:ext cx="8229600" cy="4525963"/>
          </a:xfrm>
        </p:spPr>
        <p:txBody>
          <a:bodyPr>
            <a:noAutofit/>
          </a:bodyPr>
          <a:lstStyle/>
          <a:p>
            <a:pPr algn="just"/>
            <a:r>
              <a:rPr lang="pt-BR" sz="2400" b="1" dirty="0">
                <a:solidFill>
                  <a:schemeClr val="bg1"/>
                </a:solidFill>
              </a:rPr>
              <a:t>Seja autentico (sendo você mesmo) </a:t>
            </a:r>
            <a:r>
              <a:rPr lang="pt-BR" sz="2400" dirty="0">
                <a:solidFill>
                  <a:schemeClr val="bg1"/>
                </a:solidFill>
              </a:rPr>
              <a:t>– mantenha sua originalidade, não tente imitar outras pessoas, seja espontâneo, quanto maior a expressão de suas características próprias, melhor será seu desempenho;</a:t>
            </a:r>
          </a:p>
          <a:p>
            <a:pPr algn="just"/>
            <a:endParaRPr lang="pt-BR" sz="2400" dirty="0">
              <a:solidFill>
                <a:schemeClr val="bg1"/>
              </a:solidFill>
            </a:endParaRPr>
          </a:p>
          <a:p>
            <a:pPr algn="just"/>
            <a:r>
              <a:rPr lang="pt-BR" sz="2400" b="1" dirty="0">
                <a:solidFill>
                  <a:schemeClr val="bg1"/>
                </a:solidFill>
              </a:rPr>
              <a:t>Conteúdo </a:t>
            </a:r>
            <a:r>
              <a:rPr lang="pt-BR" sz="2400" dirty="0">
                <a:solidFill>
                  <a:schemeClr val="bg1"/>
                </a:solidFill>
              </a:rPr>
              <a:t>–</a:t>
            </a:r>
            <a:r>
              <a:rPr lang="pt-BR" sz="2400" b="1" dirty="0">
                <a:solidFill>
                  <a:schemeClr val="bg1"/>
                </a:solidFill>
              </a:rPr>
              <a:t> </a:t>
            </a:r>
            <a:r>
              <a:rPr lang="pt-BR" sz="2400" dirty="0">
                <a:solidFill>
                  <a:schemeClr val="bg1"/>
                </a:solidFill>
              </a:rPr>
              <a:t>faça o planejamento de sua apresentação, ela deve ter inicio, meio e conclusão, para isso trace um objetivo para ser alcançado e procure se informar de conteúdo que sustente sua apresentação;</a:t>
            </a:r>
          </a:p>
        </p:txBody>
      </p:sp>
    </p:spTree>
    <p:extLst>
      <p:ext uri="{BB962C8B-B14F-4D97-AF65-F5344CB8AC3E}">
        <p14:creationId xmlns:p14="http://schemas.microsoft.com/office/powerpoint/2010/main" val="13790317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chemeClr val="bg1"/>
                </a:solidFill>
              </a:rPr>
              <a:t>COMO MELHORAR A COMUNICAÇÃO</a:t>
            </a:r>
            <a:endParaRPr lang="pt-BR" dirty="0">
              <a:solidFill>
                <a:schemeClr val="bg1"/>
              </a:solidFill>
            </a:endParaRPr>
          </a:p>
        </p:txBody>
      </p:sp>
      <p:sp>
        <p:nvSpPr>
          <p:cNvPr id="3" name="Espaço Reservado para Conteúdo 2"/>
          <p:cNvSpPr>
            <a:spLocks noGrp="1"/>
          </p:cNvSpPr>
          <p:nvPr>
            <p:ph idx="1"/>
          </p:nvPr>
        </p:nvSpPr>
        <p:spPr>
          <a:xfrm>
            <a:off x="467544" y="1556792"/>
            <a:ext cx="8229600" cy="4525963"/>
          </a:xfrm>
        </p:spPr>
        <p:txBody>
          <a:bodyPr>
            <a:noAutofit/>
          </a:bodyPr>
          <a:lstStyle/>
          <a:p>
            <a:pPr algn="just"/>
            <a:r>
              <a:rPr lang="pt-BR" sz="2400" b="1" dirty="0">
                <a:solidFill>
                  <a:schemeClr val="bg1"/>
                </a:solidFill>
              </a:rPr>
              <a:t>Estimular o Feedback </a:t>
            </a:r>
            <a:r>
              <a:rPr lang="pt-BR" sz="2400" dirty="0">
                <a:solidFill>
                  <a:schemeClr val="bg1"/>
                </a:solidFill>
              </a:rPr>
              <a:t>–</a:t>
            </a:r>
            <a:r>
              <a:rPr lang="pt-BR" sz="2400" b="1" dirty="0">
                <a:solidFill>
                  <a:schemeClr val="bg1"/>
                </a:solidFill>
              </a:rPr>
              <a:t> </a:t>
            </a:r>
            <a:r>
              <a:rPr lang="pt-BR" sz="2400" dirty="0">
                <a:solidFill>
                  <a:schemeClr val="bg1"/>
                </a:solidFill>
              </a:rPr>
              <a:t>estimule as perguntas e saiba ouvir, a sinergia entre apresentador e plateia é salutar e leva a um desfecho de sucesso, demonstre que conhece o assunto, sempre responda o que for possível, mas não perca o foco;</a:t>
            </a:r>
          </a:p>
          <a:p>
            <a:pPr algn="just"/>
            <a:r>
              <a:rPr lang="pt-BR" sz="2400" b="1" dirty="0">
                <a:solidFill>
                  <a:schemeClr val="bg1"/>
                </a:solidFill>
              </a:rPr>
              <a:t> </a:t>
            </a:r>
            <a:endParaRPr lang="pt-BR" sz="2400" dirty="0">
              <a:solidFill>
                <a:schemeClr val="bg1"/>
              </a:solidFill>
            </a:endParaRPr>
          </a:p>
          <a:p>
            <a:pPr algn="just"/>
            <a:r>
              <a:rPr lang="pt-BR" sz="2400" b="1" dirty="0">
                <a:solidFill>
                  <a:schemeClr val="bg1"/>
                </a:solidFill>
              </a:rPr>
              <a:t>Sistematização das ideias </a:t>
            </a:r>
            <a:r>
              <a:rPr lang="pt-BR" sz="2400" dirty="0">
                <a:solidFill>
                  <a:schemeClr val="bg1"/>
                </a:solidFill>
              </a:rPr>
              <a:t>– faça um fechamento das principais ideias no termino de sua apresentação é importante contextualizar o assunto dentro do panorama global, não deixe este fechamento longo apenas uma síntese do assunto.</a:t>
            </a:r>
          </a:p>
        </p:txBody>
      </p:sp>
    </p:spTree>
    <p:extLst>
      <p:ext uri="{BB962C8B-B14F-4D97-AF65-F5344CB8AC3E}">
        <p14:creationId xmlns:p14="http://schemas.microsoft.com/office/powerpoint/2010/main" val="2393752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TECNICAS DE COMUNICAÇÃO</a:t>
            </a:r>
            <a:endParaRPr lang="pt-BR" dirty="0">
              <a:solidFill>
                <a:schemeClr val="bg1"/>
              </a:solidFill>
            </a:endParaRPr>
          </a:p>
        </p:txBody>
      </p:sp>
      <p:sp>
        <p:nvSpPr>
          <p:cNvPr id="3" name="Espaço Reservado para Conteúdo 2"/>
          <p:cNvSpPr>
            <a:spLocks noGrp="1"/>
          </p:cNvSpPr>
          <p:nvPr>
            <p:ph idx="1"/>
          </p:nvPr>
        </p:nvSpPr>
        <p:spPr>
          <a:xfrm>
            <a:off x="467544" y="1556792"/>
            <a:ext cx="8229600" cy="4525963"/>
          </a:xfrm>
        </p:spPr>
        <p:txBody>
          <a:bodyPr>
            <a:noAutofit/>
          </a:bodyPr>
          <a:lstStyle/>
          <a:p>
            <a:pPr algn="just"/>
            <a:r>
              <a:rPr lang="pt-BR" sz="2400" b="1" dirty="0">
                <a:solidFill>
                  <a:schemeClr val="bg1"/>
                </a:solidFill>
              </a:rPr>
              <a:t>Respiração</a:t>
            </a:r>
            <a:r>
              <a:rPr lang="pt-BR" sz="2400" dirty="0">
                <a:solidFill>
                  <a:schemeClr val="bg1"/>
                </a:solidFill>
              </a:rPr>
              <a:t> –</a:t>
            </a:r>
            <a:r>
              <a:rPr lang="pt-BR" sz="2400" b="1" dirty="0">
                <a:solidFill>
                  <a:schemeClr val="bg1"/>
                </a:solidFill>
              </a:rPr>
              <a:t> </a:t>
            </a:r>
            <a:r>
              <a:rPr lang="pt-BR" sz="2400" dirty="0">
                <a:solidFill>
                  <a:schemeClr val="bg1"/>
                </a:solidFill>
              </a:rPr>
              <a:t>O principal passo para uma boa apresentação é ficar tranquilo, neste caso a respiração é uma aliada fundamental. Exercícios de respiração podem ser utilizados para controlar a ansiedade, além de oxigenar o cérebro, nos deixa calmos.</a:t>
            </a:r>
          </a:p>
          <a:p>
            <a:pPr algn="just"/>
            <a:endParaRPr lang="pt-BR" sz="2400" dirty="0">
              <a:solidFill>
                <a:schemeClr val="bg1"/>
              </a:solidFill>
            </a:endParaRPr>
          </a:p>
          <a:p>
            <a:pPr algn="just"/>
            <a:r>
              <a:rPr lang="pt-BR" sz="2400" b="1" dirty="0">
                <a:solidFill>
                  <a:schemeClr val="bg1"/>
                </a:solidFill>
              </a:rPr>
              <a:t>Posicionamento </a:t>
            </a:r>
            <a:r>
              <a:rPr lang="pt-BR" sz="2400" dirty="0">
                <a:solidFill>
                  <a:schemeClr val="bg1"/>
                </a:solidFill>
              </a:rPr>
              <a:t>– Para uma apresentação é importante encontrar um ponto central de referência, nunca fique de costas para o público, para mostrar algo utilize de ferramentas como réguas ou canetas laser, não fique na frente a luz do projetor, jamais fique sentado em uma apresentação, isto mostra seu desinteresse na </a:t>
            </a:r>
            <a:r>
              <a:rPr lang="pt-BR" sz="2400" dirty="0" smtClean="0">
                <a:solidFill>
                  <a:schemeClr val="bg1"/>
                </a:solidFill>
              </a:rPr>
              <a:t>plateia.</a:t>
            </a:r>
            <a:endParaRPr lang="pt-BR" sz="2400" dirty="0">
              <a:solidFill>
                <a:schemeClr val="bg1"/>
              </a:solidFill>
            </a:endParaRPr>
          </a:p>
        </p:txBody>
      </p:sp>
    </p:spTree>
    <p:extLst>
      <p:ext uri="{BB962C8B-B14F-4D97-AF65-F5344CB8AC3E}">
        <p14:creationId xmlns:p14="http://schemas.microsoft.com/office/powerpoint/2010/main" val="31456664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TECNICAS DE COMUNICAÇÃO</a:t>
            </a:r>
            <a:endParaRPr lang="pt-BR" dirty="0">
              <a:solidFill>
                <a:schemeClr val="bg1"/>
              </a:solidFill>
            </a:endParaRPr>
          </a:p>
        </p:txBody>
      </p:sp>
      <p:sp>
        <p:nvSpPr>
          <p:cNvPr id="3" name="Espaço Reservado para Conteúdo 2"/>
          <p:cNvSpPr>
            <a:spLocks noGrp="1"/>
          </p:cNvSpPr>
          <p:nvPr>
            <p:ph idx="1"/>
          </p:nvPr>
        </p:nvSpPr>
        <p:spPr>
          <a:xfrm>
            <a:off x="467544" y="1412776"/>
            <a:ext cx="8229600" cy="4525963"/>
          </a:xfrm>
        </p:spPr>
        <p:txBody>
          <a:bodyPr>
            <a:noAutofit/>
          </a:bodyPr>
          <a:lstStyle/>
          <a:p>
            <a:pPr algn="just"/>
            <a:r>
              <a:rPr lang="pt-BR" sz="2400" b="1" dirty="0">
                <a:solidFill>
                  <a:schemeClr val="bg1"/>
                </a:solidFill>
              </a:rPr>
              <a:t>Expressão corporal e postura – </a:t>
            </a:r>
            <a:r>
              <a:rPr lang="pt-BR" sz="2400" dirty="0">
                <a:solidFill>
                  <a:schemeClr val="bg1"/>
                </a:solidFill>
              </a:rPr>
              <a:t>mantenha gestos suaves e movimente seu corpo, uma apresentação sem movimentos se torna monótona, e também não exagere nos gestos.</a:t>
            </a:r>
          </a:p>
          <a:p>
            <a:pPr algn="just"/>
            <a:endParaRPr lang="pt-BR" sz="2400" dirty="0">
              <a:solidFill>
                <a:schemeClr val="bg1"/>
              </a:solidFill>
            </a:endParaRPr>
          </a:p>
          <a:p>
            <a:pPr algn="just"/>
            <a:r>
              <a:rPr lang="pt-BR" sz="2400" b="1" dirty="0">
                <a:solidFill>
                  <a:schemeClr val="bg1"/>
                </a:solidFill>
              </a:rPr>
              <a:t>Pernas </a:t>
            </a:r>
            <a:r>
              <a:rPr lang="pt-BR" sz="2400" dirty="0">
                <a:solidFill>
                  <a:schemeClr val="bg1"/>
                </a:solidFill>
              </a:rPr>
              <a:t>– mantenha o equilíbrio sobre as duas pernas, evite ficar apoiado sobre apenas uma, mas cuidado com posturas deselegantes.</a:t>
            </a:r>
          </a:p>
          <a:p>
            <a:pPr algn="just"/>
            <a:endParaRPr lang="pt-BR" sz="2400" dirty="0">
              <a:solidFill>
                <a:schemeClr val="bg1"/>
              </a:solidFill>
            </a:endParaRPr>
          </a:p>
          <a:p>
            <a:pPr algn="just"/>
            <a:r>
              <a:rPr lang="pt-BR" sz="2400" b="1" dirty="0">
                <a:solidFill>
                  <a:schemeClr val="bg1"/>
                </a:solidFill>
              </a:rPr>
              <a:t>Braços e mãos </a:t>
            </a:r>
            <a:r>
              <a:rPr lang="pt-BR" sz="2400" dirty="0">
                <a:solidFill>
                  <a:schemeClr val="bg1"/>
                </a:solidFill>
              </a:rPr>
              <a:t>– mantenha as mãos desocupadas, sem caneta ou objetos, apenas o controle remoto do projetor se for o caso, objetos podem nos confundir e mostrar que estamos nervosos. Não cruze os braços, seja natural.</a:t>
            </a:r>
          </a:p>
        </p:txBody>
      </p:sp>
    </p:spTree>
    <p:extLst>
      <p:ext uri="{BB962C8B-B14F-4D97-AF65-F5344CB8AC3E}">
        <p14:creationId xmlns:p14="http://schemas.microsoft.com/office/powerpoint/2010/main" val="319074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TECNICAS DE COMUNICAÇÃO</a:t>
            </a:r>
            <a:endParaRPr lang="pt-BR" dirty="0">
              <a:solidFill>
                <a:schemeClr val="bg1"/>
              </a:solidFill>
            </a:endParaRPr>
          </a:p>
        </p:txBody>
      </p:sp>
      <p:sp>
        <p:nvSpPr>
          <p:cNvPr id="3" name="Espaço Reservado para Conteúdo 2"/>
          <p:cNvSpPr>
            <a:spLocks noGrp="1"/>
          </p:cNvSpPr>
          <p:nvPr>
            <p:ph idx="1"/>
          </p:nvPr>
        </p:nvSpPr>
        <p:spPr>
          <a:xfrm>
            <a:off x="467544" y="1412776"/>
            <a:ext cx="8229600" cy="4525963"/>
          </a:xfrm>
        </p:spPr>
        <p:txBody>
          <a:bodyPr>
            <a:noAutofit/>
          </a:bodyPr>
          <a:lstStyle/>
          <a:p>
            <a:pPr algn="just"/>
            <a:r>
              <a:rPr lang="pt-BR" sz="2400" b="1" dirty="0">
                <a:solidFill>
                  <a:schemeClr val="bg1"/>
                </a:solidFill>
              </a:rPr>
              <a:t>Gestos </a:t>
            </a:r>
            <a:r>
              <a:rPr lang="pt-BR" sz="2400" dirty="0">
                <a:solidFill>
                  <a:schemeClr val="bg1"/>
                </a:solidFill>
              </a:rPr>
              <a:t>– recomenda-se fazer movimentos acima da linha da cintura e alternar a posição dos braços, fique a vontade, gesticule apenas com um dos braços e o outro ao longo do corpo, quando necessário utilize os dois braços, assim seus movimentos não ficam únicos, tornando sua postura mais suave. Não fique se coçando ou com as mãos no bolso, isto demonstra desleixo.</a:t>
            </a:r>
          </a:p>
          <a:p>
            <a:pPr algn="just"/>
            <a:endParaRPr lang="pt-BR" sz="2400" dirty="0">
              <a:solidFill>
                <a:schemeClr val="bg1"/>
              </a:solidFill>
            </a:endParaRPr>
          </a:p>
          <a:p>
            <a:pPr algn="just"/>
            <a:r>
              <a:rPr lang="pt-BR" sz="2400" b="1" dirty="0">
                <a:solidFill>
                  <a:schemeClr val="bg1"/>
                </a:solidFill>
              </a:rPr>
              <a:t>Olhe para a plateia </a:t>
            </a:r>
            <a:r>
              <a:rPr lang="pt-BR" sz="2400" dirty="0">
                <a:solidFill>
                  <a:schemeClr val="bg1"/>
                </a:solidFill>
              </a:rPr>
              <a:t>–</a:t>
            </a:r>
            <a:r>
              <a:rPr lang="pt-BR" sz="2400" b="1" dirty="0">
                <a:solidFill>
                  <a:schemeClr val="bg1"/>
                </a:solidFill>
              </a:rPr>
              <a:t> </a:t>
            </a:r>
            <a:r>
              <a:rPr lang="pt-BR" sz="2400" dirty="0">
                <a:solidFill>
                  <a:schemeClr val="bg1"/>
                </a:solidFill>
              </a:rPr>
              <a:t>Olhe na direção das pessoas isso faz com que se sintam incluídas, procure olhar nos olhos das pessoas, isso faz com que prestem maior atenção no que diz.</a:t>
            </a:r>
          </a:p>
        </p:txBody>
      </p:sp>
    </p:spTree>
    <p:extLst>
      <p:ext uri="{BB962C8B-B14F-4D97-AF65-F5344CB8AC3E}">
        <p14:creationId xmlns:p14="http://schemas.microsoft.com/office/powerpoint/2010/main" val="3424324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CONCEITOS DE COMUNICAÇÃO</a:t>
            </a:r>
            <a:endParaRPr lang="pt-BR" dirty="0">
              <a:solidFill>
                <a:schemeClr val="bg1"/>
              </a:solidFill>
            </a:endParaRPr>
          </a:p>
        </p:txBody>
      </p:sp>
      <p:sp>
        <p:nvSpPr>
          <p:cNvPr id="3" name="Espaço Reservado para Conteúdo 2"/>
          <p:cNvSpPr>
            <a:spLocks noGrp="1"/>
          </p:cNvSpPr>
          <p:nvPr>
            <p:ph idx="1"/>
          </p:nvPr>
        </p:nvSpPr>
        <p:spPr>
          <a:xfrm>
            <a:off x="395536" y="1412776"/>
            <a:ext cx="8229600" cy="5184576"/>
          </a:xfrm>
        </p:spPr>
        <p:txBody>
          <a:bodyPr>
            <a:normAutofit fontScale="70000" lnSpcReduction="20000"/>
          </a:bodyPr>
          <a:lstStyle/>
          <a:p>
            <a:pPr algn="just"/>
            <a:r>
              <a:rPr lang="pt-BR" dirty="0">
                <a:solidFill>
                  <a:schemeClr val="bg1"/>
                </a:solidFill>
              </a:rPr>
              <a:t>A comunicação provém do latim </a:t>
            </a:r>
            <a:r>
              <a:rPr lang="pt-BR" i="1" dirty="0" err="1">
                <a:solidFill>
                  <a:schemeClr val="bg1"/>
                </a:solidFill>
              </a:rPr>
              <a:t>communis</a:t>
            </a:r>
            <a:r>
              <a:rPr lang="pt-BR" i="1" dirty="0">
                <a:solidFill>
                  <a:schemeClr val="bg1"/>
                </a:solidFill>
              </a:rPr>
              <a:t>, </a:t>
            </a:r>
            <a:r>
              <a:rPr lang="pt-BR" dirty="0">
                <a:solidFill>
                  <a:schemeClr val="bg1"/>
                </a:solidFill>
              </a:rPr>
              <a:t>que significa “tornar comum”, e pode ser definida como transmissão de informações e compreensão mediante o uso de símbolos verbais e não verbais. </a:t>
            </a:r>
            <a:endParaRPr lang="pt-BR" dirty="0" smtClean="0">
              <a:solidFill>
                <a:schemeClr val="bg1"/>
              </a:solidFill>
            </a:endParaRPr>
          </a:p>
          <a:p>
            <a:pPr algn="just"/>
            <a:endParaRPr lang="pt-BR" dirty="0">
              <a:solidFill>
                <a:schemeClr val="bg1"/>
              </a:solidFill>
            </a:endParaRPr>
          </a:p>
          <a:p>
            <a:pPr algn="just"/>
            <a:r>
              <a:rPr lang="pt-BR" dirty="0" smtClean="0">
                <a:solidFill>
                  <a:schemeClr val="bg1"/>
                </a:solidFill>
              </a:rPr>
              <a:t>O </a:t>
            </a:r>
            <a:r>
              <a:rPr lang="pt-BR" dirty="0">
                <a:solidFill>
                  <a:schemeClr val="bg1"/>
                </a:solidFill>
              </a:rPr>
              <a:t>processo de comunicação não é apenas enviar informação deve-se torná-la interpretável entre os envolvidos. Neste processo é necessário haver o destinatário da informação e o receptor da informação. </a:t>
            </a:r>
            <a:endParaRPr lang="pt-BR" dirty="0" smtClean="0">
              <a:solidFill>
                <a:schemeClr val="bg1"/>
              </a:solidFill>
            </a:endParaRPr>
          </a:p>
          <a:p>
            <a:pPr algn="just"/>
            <a:endParaRPr lang="pt-BR" dirty="0">
              <a:solidFill>
                <a:schemeClr val="bg1"/>
              </a:solidFill>
            </a:endParaRPr>
          </a:p>
          <a:p>
            <a:pPr algn="just"/>
            <a:r>
              <a:rPr lang="pt-BR" dirty="0" smtClean="0">
                <a:solidFill>
                  <a:schemeClr val="bg1"/>
                </a:solidFill>
              </a:rPr>
              <a:t>A </a:t>
            </a:r>
            <a:r>
              <a:rPr lang="pt-BR" dirty="0">
                <a:solidFill>
                  <a:schemeClr val="bg1"/>
                </a:solidFill>
              </a:rPr>
              <a:t>Comunicação, de maneira simples é ação ou efeito de entrar em contato ou relacionar-se relação com outra pessoa, pode-se dizer que é o processo que realiza a transmissão interpessoal das ideias, dos sentimentos e das atitudes entre dois (ou mais) indivíduos ou até mesmo organizações</a:t>
            </a:r>
            <a:r>
              <a:rPr lang="pt-BR" dirty="0" smtClean="0">
                <a:solidFill>
                  <a:schemeClr val="bg1"/>
                </a:solidFill>
              </a:rPr>
              <a:t>.</a:t>
            </a:r>
          </a:p>
          <a:p>
            <a:pPr algn="just"/>
            <a:endParaRPr lang="pt-BR" dirty="0" smtClean="0">
              <a:solidFill>
                <a:schemeClr val="bg1"/>
              </a:solidFill>
            </a:endParaRPr>
          </a:p>
          <a:p>
            <a:pPr algn="just"/>
            <a:r>
              <a:rPr lang="pt-BR" dirty="0" smtClean="0">
                <a:solidFill>
                  <a:schemeClr val="bg1"/>
                </a:solidFill>
              </a:rPr>
              <a:t>Além </a:t>
            </a:r>
            <a:r>
              <a:rPr lang="pt-BR" dirty="0">
                <a:solidFill>
                  <a:schemeClr val="bg1"/>
                </a:solidFill>
              </a:rPr>
              <a:t>de permitir a troca de informação, possibilita e garante a dinâmica de entrosamento entre grupos de uma forma social. </a:t>
            </a:r>
          </a:p>
        </p:txBody>
      </p:sp>
    </p:spTree>
    <p:extLst>
      <p:ext uri="{BB962C8B-B14F-4D97-AF65-F5344CB8AC3E}">
        <p14:creationId xmlns:p14="http://schemas.microsoft.com/office/powerpoint/2010/main" val="3176061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TECNICAS DE COMUNICAÇÃO</a:t>
            </a:r>
            <a:endParaRPr lang="pt-BR" dirty="0">
              <a:solidFill>
                <a:schemeClr val="bg1"/>
              </a:solidFill>
            </a:endParaRPr>
          </a:p>
        </p:txBody>
      </p:sp>
      <p:sp>
        <p:nvSpPr>
          <p:cNvPr id="3" name="Espaço Reservado para Conteúdo 2"/>
          <p:cNvSpPr>
            <a:spLocks noGrp="1"/>
          </p:cNvSpPr>
          <p:nvPr>
            <p:ph idx="1"/>
          </p:nvPr>
        </p:nvSpPr>
        <p:spPr>
          <a:xfrm>
            <a:off x="467544" y="1412776"/>
            <a:ext cx="8229600" cy="4525963"/>
          </a:xfrm>
        </p:spPr>
        <p:txBody>
          <a:bodyPr>
            <a:noAutofit/>
          </a:bodyPr>
          <a:lstStyle/>
          <a:p>
            <a:pPr algn="just"/>
            <a:r>
              <a:rPr lang="pt-BR" sz="2400" b="1" dirty="0">
                <a:solidFill>
                  <a:schemeClr val="bg1"/>
                </a:solidFill>
              </a:rPr>
              <a:t>Voz </a:t>
            </a:r>
            <a:r>
              <a:rPr lang="pt-BR" sz="2400" dirty="0">
                <a:solidFill>
                  <a:schemeClr val="bg1"/>
                </a:solidFill>
              </a:rPr>
              <a:t>– Mantenha a voz suave e em um volume adequado, dependendo da acústica pode elevar ou diminuir a voz, se a plateia for numerosa utilize microfone, cuidado para não ficar gritando, além de forçar sua voz e prejudicial a sua saúde faz com que sua fala fique cansativa.</a:t>
            </a:r>
          </a:p>
          <a:p>
            <a:pPr algn="just"/>
            <a:endParaRPr lang="pt-BR" sz="2400" dirty="0">
              <a:solidFill>
                <a:schemeClr val="bg1"/>
              </a:solidFill>
            </a:endParaRPr>
          </a:p>
          <a:p>
            <a:pPr algn="just"/>
            <a:r>
              <a:rPr lang="pt-BR" sz="2400" b="1" dirty="0">
                <a:solidFill>
                  <a:schemeClr val="bg1"/>
                </a:solidFill>
              </a:rPr>
              <a:t>Repetições </a:t>
            </a:r>
            <a:r>
              <a:rPr lang="pt-BR" sz="2400" dirty="0">
                <a:solidFill>
                  <a:schemeClr val="bg1"/>
                </a:solidFill>
              </a:rPr>
              <a:t>–</a:t>
            </a:r>
            <a:r>
              <a:rPr lang="pt-BR" sz="2400" b="1" dirty="0">
                <a:solidFill>
                  <a:schemeClr val="bg1"/>
                </a:solidFill>
              </a:rPr>
              <a:t> </a:t>
            </a:r>
            <a:r>
              <a:rPr lang="pt-BR" sz="2400" dirty="0">
                <a:solidFill>
                  <a:schemeClr val="bg1"/>
                </a:solidFill>
              </a:rPr>
              <a:t>Evite repetições ou vícios de linguagem como: Né?, Ok? Tá! Evite jargões ou bordões e até mesmo gírias.</a:t>
            </a:r>
          </a:p>
          <a:p>
            <a:pPr algn="just"/>
            <a:endParaRPr lang="pt-BR" sz="2400" dirty="0">
              <a:solidFill>
                <a:schemeClr val="bg1"/>
              </a:solidFill>
            </a:endParaRPr>
          </a:p>
          <a:p>
            <a:pPr algn="just"/>
            <a:r>
              <a:rPr lang="pt-BR" sz="2400" b="1" dirty="0">
                <a:solidFill>
                  <a:schemeClr val="bg1"/>
                </a:solidFill>
              </a:rPr>
              <a:t>Ritmo</a:t>
            </a:r>
            <a:r>
              <a:rPr lang="pt-BR" sz="2400" dirty="0">
                <a:solidFill>
                  <a:schemeClr val="bg1"/>
                </a:solidFill>
              </a:rPr>
              <a:t> – Mantenha ritmo em sua fala, para que os ouvintes não se distraiam, mude a entonação, crie situações para prender a atenção.</a:t>
            </a:r>
          </a:p>
        </p:txBody>
      </p:sp>
    </p:spTree>
    <p:extLst>
      <p:ext uri="{BB962C8B-B14F-4D97-AF65-F5344CB8AC3E}">
        <p14:creationId xmlns:p14="http://schemas.microsoft.com/office/powerpoint/2010/main" val="26465527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1556792"/>
            <a:ext cx="8229600" cy="4525963"/>
          </a:xfrm>
        </p:spPr>
        <p:txBody>
          <a:bodyPr>
            <a:noAutofit/>
          </a:bodyPr>
          <a:lstStyle/>
          <a:p>
            <a:pPr algn="just"/>
            <a:r>
              <a:rPr lang="pt-BR" sz="2400" b="1" dirty="0">
                <a:solidFill>
                  <a:schemeClr val="bg1"/>
                </a:solidFill>
              </a:rPr>
              <a:t>Vocabulário </a:t>
            </a:r>
            <a:r>
              <a:rPr lang="pt-BR" sz="2400" dirty="0">
                <a:solidFill>
                  <a:schemeClr val="bg1"/>
                </a:solidFill>
              </a:rPr>
              <a:t>– Procure enriquecer seu vocabulário mantendo o mesmo nível do público que está ouvindo, não use siglas ou abreviações de nomes, talvez a plateia não conheça, nem utilize vocabulário técnico ou palavras em outros idiomas, até mesmo um vocabulário rebuscado pode ser devastador.</a:t>
            </a:r>
          </a:p>
          <a:p>
            <a:pPr algn="just"/>
            <a:endParaRPr lang="pt-BR" sz="2400" dirty="0">
              <a:solidFill>
                <a:schemeClr val="bg1"/>
              </a:solidFill>
            </a:endParaRPr>
          </a:p>
          <a:p>
            <a:pPr algn="just"/>
            <a:r>
              <a:rPr lang="pt-BR" sz="2400" b="1" dirty="0">
                <a:solidFill>
                  <a:schemeClr val="bg1"/>
                </a:solidFill>
              </a:rPr>
              <a:t>Domínio do tema – </a:t>
            </a:r>
            <a:r>
              <a:rPr lang="pt-BR" sz="2400" dirty="0">
                <a:solidFill>
                  <a:schemeClr val="bg1"/>
                </a:solidFill>
              </a:rPr>
              <a:t>Conheça o tema do qual está falando, para isso estude e se acerca de todas as informações possíveis, na era da revolução digital as informações estão online e seu público tem acesso, se não uma informação no momento se comprometa a buscar a resposta.</a:t>
            </a:r>
          </a:p>
          <a:p>
            <a:pPr marL="0" indent="0" algn="just">
              <a:buNone/>
            </a:pPr>
            <a:endParaRPr lang="pt-BR" sz="2400" dirty="0">
              <a:solidFill>
                <a:schemeClr val="bg1"/>
              </a:solidFill>
            </a:endParaRPr>
          </a:p>
        </p:txBody>
      </p:sp>
      <p:sp>
        <p:nvSpPr>
          <p:cNvPr id="5" name="Título 1"/>
          <p:cNvSpPr>
            <a:spLocks noGrp="1"/>
          </p:cNvSpPr>
          <p:nvPr>
            <p:ph type="title"/>
          </p:nvPr>
        </p:nvSpPr>
        <p:spPr>
          <a:xfrm>
            <a:off x="457200" y="274638"/>
            <a:ext cx="8229600" cy="1143000"/>
          </a:xfrm>
        </p:spPr>
        <p:txBody>
          <a:bodyPr>
            <a:normAutofit/>
          </a:bodyPr>
          <a:lstStyle/>
          <a:p>
            <a:r>
              <a:rPr lang="pt-BR" dirty="0" smtClean="0">
                <a:solidFill>
                  <a:schemeClr val="bg1"/>
                </a:solidFill>
              </a:rPr>
              <a:t>TECNICAS DE COMUNICAÇÃO</a:t>
            </a:r>
            <a:endParaRPr lang="pt-BR" dirty="0">
              <a:solidFill>
                <a:schemeClr val="bg1"/>
              </a:solidFill>
            </a:endParaRPr>
          </a:p>
        </p:txBody>
      </p:sp>
    </p:spTree>
    <p:extLst>
      <p:ext uri="{BB962C8B-B14F-4D97-AF65-F5344CB8AC3E}">
        <p14:creationId xmlns:p14="http://schemas.microsoft.com/office/powerpoint/2010/main" val="3836749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2276872"/>
            <a:ext cx="8229600" cy="3805883"/>
          </a:xfrm>
        </p:spPr>
        <p:txBody>
          <a:bodyPr>
            <a:noAutofit/>
          </a:bodyPr>
          <a:lstStyle/>
          <a:p>
            <a:pPr marL="0" indent="0" algn="just">
              <a:buNone/>
            </a:pPr>
            <a:r>
              <a:rPr lang="pt-BR" sz="2400" dirty="0">
                <a:solidFill>
                  <a:schemeClr val="bg1"/>
                </a:solidFill>
              </a:rPr>
              <a:t>A comunicação verbal leva em conta o domínio do assunto, vocabulário, pontuação clara e objetiva, articulação de ideias, fluência e ritmo e o uso de recursos audiovisuais.</a:t>
            </a:r>
          </a:p>
        </p:txBody>
      </p:sp>
      <p:sp>
        <p:nvSpPr>
          <p:cNvPr id="5" name="Título 1"/>
          <p:cNvSpPr>
            <a:spLocks noGrp="1"/>
          </p:cNvSpPr>
          <p:nvPr>
            <p:ph type="title"/>
          </p:nvPr>
        </p:nvSpPr>
        <p:spPr>
          <a:xfrm>
            <a:off x="457200" y="274638"/>
            <a:ext cx="8229600" cy="1143000"/>
          </a:xfrm>
        </p:spPr>
        <p:txBody>
          <a:bodyPr>
            <a:normAutofit/>
          </a:bodyPr>
          <a:lstStyle/>
          <a:p>
            <a:r>
              <a:rPr lang="pt-BR" dirty="0" smtClean="0">
                <a:solidFill>
                  <a:schemeClr val="bg1"/>
                </a:solidFill>
              </a:rPr>
              <a:t>COMUNICAÇÃO VERBAL</a:t>
            </a:r>
            <a:endParaRPr lang="pt-BR" dirty="0">
              <a:solidFill>
                <a:schemeClr val="bg1"/>
              </a:solidFill>
            </a:endParaRPr>
          </a:p>
        </p:txBody>
      </p:sp>
    </p:spTree>
    <p:extLst>
      <p:ext uri="{BB962C8B-B14F-4D97-AF65-F5344CB8AC3E}">
        <p14:creationId xmlns:p14="http://schemas.microsoft.com/office/powerpoint/2010/main" val="31525459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1484784"/>
            <a:ext cx="8229600" cy="3805883"/>
          </a:xfrm>
        </p:spPr>
        <p:txBody>
          <a:bodyPr>
            <a:noAutofit/>
          </a:bodyPr>
          <a:lstStyle/>
          <a:p>
            <a:pPr algn="just"/>
            <a:r>
              <a:rPr lang="pt-BR" sz="2400" b="1" dirty="0" smtClean="0">
                <a:solidFill>
                  <a:schemeClr val="bg1"/>
                </a:solidFill>
              </a:rPr>
              <a:t>Função </a:t>
            </a:r>
            <a:r>
              <a:rPr lang="pt-BR" sz="2400" b="1" dirty="0">
                <a:solidFill>
                  <a:schemeClr val="bg1"/>
                </a:solidFill>
              </a:rPr>
              <a:t>emotiva</a:t>
            </a:r>
            <a:r>
              <a:rPr lang="pt-BR" sz="2400" dirty="0">
                <a:solidFill>
                  <a:schemeClr val="bg1"/>
                </a:solidFill>
              </a:rPr>
              <a:t> - Centralizada no sujeito emissor, demonstrando sua expressão direta caracterizada por certa emoção por estar vinculada ao emissor</a:t>
            </a:r>
            <a:r>
              <a:rPr lang="pt-BR" sz="2400" dirty="0" smtClean="0">
                <a:solidFill>
                  <a:schemeClr val="bg1"/>
                </a:solidFill>
              </a:rPr>
              <a:t>;</a:t>
            </a:r>
          </a:p>
          <a:p>
            <a:pPr algn="just"/>
            <a:endParaRPr lang="pt-BR" sz="2400" dirty="0">
              <a:solidFill>
                <a:schemeClr val="bg1"/>
              </a:solidFill>
            </a:endParaRPr>
          </a:p>
          <a:p>
            <a:pPr lvl="0" algn="just"/>
            <a:r>
              <a:rPr lang="pt-BR" sz="2400" b="1" dirty="0">
                <a:solidFill>
                  <a:schemeClr val="bg1"/>
                </a:solidFill>
              </a:rPr>
              <a:t>Função apelativa</a:t>
            </a:r>
            <a:r>
              <a:rPr lang="pt-BR" sz="2400" dirty="0">
                <a:solidFill>
                  <a:schemeClr val="bg1"/>
                </a:solidFill>
              </a:rPr>
              <a:t> - É orientada ao receptor onde a comunicação é vocativa e imperativa</a:t>
            </a:r>
            <a:r>
              <a:rPr lang="pt-BR" sz="2400" dirty="0" smtClean="0">
                <a:solidFill>
                  <a:schemeClr val="bg1"/>
                </a:solidFill>
              </a:rPr>
              <a:t>;</a:t>
            </a:r>
          </a:p>
          <a:p>
            <a:pPr lvl="0" algn="just"/>
            <a:endParaRPr lang="pt-BR" sz="2400" dirty="0">
              <a:solidFill>
                <a:schemeClr val="bg1"/>
              </a:solidFill>
            </a:endParaRPr>
          </a:p>
          <a:p>
            <a:pPr lvl="0" algn="just"/>
            <a:r>
              <a:rPr lang="pt-BR" sz="2400" b="1" dirty="0">
                <a:solidFill>
                  <a:schemeClr val="bg1"/>
                </a:solidFill>
              </a:rPr>
              <a:t>Função referencial</a:t>
            </a:r>
            <a:r>
              <a:rPr lang="pt-BR" sz="2400" dirty="0">
                <a:solidFill>
                  <a:schemeClr val="bg1"/>
                </a:solidFill>
              </a:rPr>
              <a:t> - É chamada denotativa ou cognitiva, pois está orientada para o contexto</a:t>
            </a:r>
            <a:r>
              <a:rPr lang="pt-BR" sz="2400" dirty="0" smtClean="0">
                <a:solidFill>
                  <a:schemeClr val="bg1"/>
                </a:solidFill>
              </a:rPr>
              <a:t>;</a:t>
            </a:r>
            <a:endParaRPr lang="pt-BR" sz="2400" dirty="0">
              <a:solidFill>
                <a:schemeClr val="bg1"/>
              </a:solidFill>
            </a:endParaRPr>
          </a:p>
        </p:txBody>
      </p:sp>
      <p:sp>
        <p:nvSpPr>
          <p:cNvPr id="5" name="Título 1"/>
          <p:cNvSpPr>
            <a:spLocks noGrp="1"/>
          </p:cNvSpPr>
          <p:nvPr>
            <p:ph type="title"/>
          </p:nvPr>
        </p:nvSpPr>
        <p:spPr>
          <a:xfrm>
            <a:off x="457200" y="274638"/>
            <a:ext cx="8229600" cy="1143000"/>
          </a:xfrm>
        </p:spPr>
        <p:txBody>
          <a:bodyPr>
            <a:normAutofit fontScale="90000"/>
          </a:bodyPr>
          <a:lstStyle/>
          <a:p>
            <a:r>
              <a:rPr lang="pt-BR" dirty="0" smtClean="0">
                <a:solidFill>
                  <a:schemeClr val="bg1"/>
                </a:solidFill>
              </a:rPr>
              <a:t>FUNÇÕES DA COMUNICAÇÃO VERBAL</a:t>
            </a:r>
            <a:endParaRPr lang="pt-BR" dirty="0">
              <a:solidFill>
                <a:schemeClr val="bg1"/>
              </a:solidFill>
            </a:endParaRPr>
          </a:p>
        </p:txBody>
      </p:sp>
    </p:spTree>
    <p:extLst>
      <p:ext uri="{BB962C8B-B14F-4D97-AF65-F5344CB8AC3E}">
        <p14:creationId xmlns:p14="http://schemas.microsoft.com/office/powerpoint/2010/main" val="41681018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1484784"/>
            <a:ext cx="8229600" cy="3805883"/>
          </a:xfrm>
        </p:spPr>
        <p:txBody>
          <a:bodyPr>
            <a:noAutofit/>
          </a:bodyPr>
          <a:lstStyle/>
          <a:p>
            <a:pPr lvl="0" algn="just"/>
            <a:r>
              <a:rPr lang="pt-BR" sz="2400" b="1" dirty="0" smtClean="0">
                <a:solidFill>
                  <a:schemeClr val="bg1"/>
                </a:solidFill>
              </a:rPr>
              <a:t>Função </a:t>
            </a:r>
            <a:r>
              <a:rPr lang="pt-BR" sz="2400" b="1" dirty="0">
                <a:solidFill>
                  <a:schemeClr val="bg1"/>
                </a:solidFill>
              </a:rPr>
              <a:t>fática</a:t>
            </a:r>
            <a:r>
              <a:rPr lang="pt-BR" sz="2400" dirty="0">
                <a:solidFill>
                  <a:schemeClr val="bg1"/>
                </a:solidFill>
              </a:rPr>
              <a:t> - As mensagens têm por finalidade estabelecer, prolongar ou interromper a comunicação</a:t>
            </a:r>
            <a:r>
              <a:rPr lang="pt-BR" sz="2400" dirty="0" smtClean="0">
                <a:solidFill>
                  <a:schemeClr val="bg1"/>
                </a:solidFill>
              </a:rPr>
              <a:t>;</a:t>
            </a:r>
          </a:p>
          <a:p>
            <a:pPr lvl="0" algn="just"/>
            <a:endParaRPr lang="pt-BR" sz="2400" dirty="0">
              <a:solidFill>
                <a:schemeClr val="bg1"/>
              </a:solidFill>
            </a:endParaRPr>
          </a:p>
          <a:p>
            <a:pPr lvl="0" algn="just"/>
            <a:r>
              <a:rPr lang="pt-BR" sz="2400" b="1" dirty="0">
                <a:solidFill>
                  <a:schemeClr val="bg1"/>
                </a:solidFill>
              </a:rPr>
              <a:t>Função metalinguística</a:t>
            </a:r>
            <a:r>
              <a:rPr lang="pt-BR" sz="2400" dirty="0">
                <a:solidFill>
                  <a:schemeClr val="bg1"/>
                </a:solidFill>
              </a:rPr>
              <a:t> - Ocorre quando se é necessário verificar a verdade do código pelo emissor e/ou pelo receptor, como uma investigação lógica e relevante</a:t>
            </a:r>
            <a:r>
              <a:rPr lang="pt-BR" sz="2400" dirty="0" smtClean="0">
                <a:solidFill>
                  <a:schemeClr val="bg1"/>
                </a:solidFill>
              </a:rPr>
              <a:t>;</a:t>
            </a:r>
          </a:p>
          <a:p>
            <a:pPr lvl="0" algn="just"/>
            <a:endParaRPr lang="pt-BR" sz="2400" dirty="0">
              <a:solidFill>
                <a:schemeClr val="bg1"/>
              </a:solidFill>
            </a:endParaRPr>
          </a:p>
          <a:p>
            <a:pPr lvl="0" algn="just"/>
            <a:r>
              <a:rPr lang="pt-BR" sz="2400" b="1" dirty="0">
                <a:solidFill>
                  <a:schemeClr val="bg1"/>
                </a:solidFill>
              </a:rPr>
              <a:t>Função poética</a:t>
            </a:r>
            <a:r>
              <a:rPr lang="pt-BR" sz="2400" dirty="0">
                <a:solidFill>
                  <a:schemeClr val="bg1"/>
                </a:solidFill>
              </a:rPr>
              <a:t> - Normalmente é centrada na própria mensagem com uma função de informação podendo ser poética ou de publicidade e/ou propaganda.</a:t>
            </a:r>
          </a:p>
        </p:txBody>
      </p:sp>
      <p:sp>
        <p:nvSpPr>
          <p:cNvPr id="5" name="Título 1"/>
          <p:cNvSpPr>
            <a:spLocks noGrp="1"/>
          </p:cNvSpPr>
          <p:nvPr>
            <p:ph type="title"/>
          </p:nvPr>
        </p:nvSpPr>
        <p:spPr>
          <a:xfrm>
            <a:off x="457200" y="274638"/>
            <a:ext cx="8229600" cy="1143000"/>
          </a:xfrm>
        </p:spPr>
        <p:txBody>
          <a:bodyPr>
            <a:normAutofit fontScale="90000"/>
          </a:bodyPr>
          <a:lstStyle/>
          <a:p>
            <a:r>
              <a:rPr lang="pt-BR" dirty="0" smtClean="0">
                <a:solidFill>
                  <a:schemeClr val="bg1"/>
                </a:solidFill>
              </a:rPr>
              <a:t>FUNÇÕES DA COMUNICAÇÃO VERBAL</a:t>
            </a:r>
            <a:endParaRPr lang="pt-BR" dirty="0">
              <a:solidFill>
                <a:schemeClr val="bg1"/>
              </a:solidFill>
            </a:endParaRPr>
          </a:p>
        </p:txBody>
      </p:sp>
    </p:spTree>
    <p:extLst>
      <p:ext uri="{BB962C8B-B14F-4D97-AF65-F5344CB8AC3E}">
        <p14:creationId xmlns:p14="http://schemas.microsoft.com/office/powerpoint/2010/main" val="37602082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844824"/>
            <a:ext cx="8229600" cy="3805883"/>
          </a:xfrm>
        </p:spPr>
        <p:txBody>
          <a:bodyPr>
            <a:noAutofit/>
          </a:bodyPr>
          <a:lstStyle/>
          <a:p>
            <a:pPr algn="just"/>
            <a:r>
              <a:rPr lang="pt-BR" sz="2400" b="1" dirty="0">
                <a:solidFill>
                  <a:schemeClr val="bg1"/>
                </a:solidFill>
              </a:rPr>
              <a:t>Passivo – </a:t>
            </a:r>
            <a:r>
              <a:rPr lang="pt-BR" sz="2400" dirty="0">
                <a:solidFill>
                  <a:schemeClr val="bg1"/>
                </a:solidFill>
              </a:rPr>
              <a:t>É aquele que evita acontecimentos ou situações, se afastando e não age, normalmente tem medo das decepções é tímido e silencioso; </a:t>
            </a:r>
          </a:p>
          <a:p>
            <a:pPr algn="just"/>
            <a:endParaRPr lang="pt-BR" sz="2400" dirty="0">
              <a:solidFill>
                <a:schemeClr val="bg1"/>
              </a:solidFill>
            </a:endParaRPr>
          </a:p>
          <a:p>
            <a:pPr algn="just"/>
            <a:r>
              <a:rPr lang="pt-BR" sz="2400" b="1" dirty="0">
                <a:solidFill>
                  <a:schemeClr val="bg1"/>
                </a:solidFill>
              </a:rPr>
              <a:t>Manipulador –</a:t>
            </a:r>
            <a:r>
              <a:rPr lang="pt-BR" sz="2400" dirty="0">
                <a:solidFill>
                  <a:schemeClr val="bg1"/>
                </a:solidFill>
              </a:rPr>
              <a:t> É aquele que não se envolve diretamente com as pessoas, normalmente seu estilo de interação é de manipulação ou distração dos sentimentos dos outros, nunca fala seus objetivos, é sempre teatral;</a:t>
            </a:r>
          </a:p>
        </p:txBody>
      </p:sp>
      <p:sp>
        <p:nvSpPr>
          <p:cNvPr id="5" name="Título 1"/>
          <p:cNvSpPr>
            <a:spLocks noGrp="1"/>
          </p:cNvSpPr>
          <p:nvPr>
            <p:ph type="title"/>
          </p:nvPr>
        </p:nvSpPr>
        <p:spPr>
          <a:xfrm>
            <a:off x="457200" y="274638"/>
            <a:ext cx="8229600" cy="1143000"/>
          </a:xfrm>
        </p:spPr>
        <p:txBody>
          <a:bodyPr>
            <a:normAutofit fontScale="90000"/>
          </a:bodyPr>
          <a:lstStyle/>
          <a:p>
            <a:r>
              <a:rPr lang="pt-BR" dirty="0" smtClean="0">
                <a:solidFill>
                  <a:schemeClr val="bg1"/>
                </a:solidFill>
              </a:rPr>
              <a:t>TIPOS DE RELACIONAMENTO DA COMUNICAÇÃO VERBAL</a:t>
            </a:r>
            <a:endParaRPr lang="pt-BR" dirty="0">
              <a:solidFill>
                <a:schemeClr val="bg1"/>
              </a:solidFill>
            </a:endParaRPr>
          </a:p>
        </p:txBody>
      </p:sp>
    </p:spTree>
    <p:extLst>
      <p:ext uri="{BB962C8B-B14F-4D97-AF65-F5344CB8AC3E}">
        <p14:creationId xmlns:p14="http://schemas.microsoft.com/office/powerpoint/2010/main" val="32399299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844824"/>
            <a:ext cx="8229600" cy="3805883"/>
          </a:xfrm>
        </p:spPr>
        <p:txBody>
          <a:bodyPr>
            <a:noAutofit/>
          </a:bodyPr>
          <a:lstStyle/>
          <a:p>
            <a:pPr algn="just"/>
            <a:r>
              <a:rPr lang="pt-BR" sz="2400" b="1" dirty="0">
                <a:solidFill>
                  <a:schemeClr val="bg1"/>
                </a:solidFill>
              </a:rPr>
              <a:t>Agressivo ou Autoritário – </a:t>
            </a:r>
            <a:r>
              <a:rPr lang="pt-BR" sz="2400" dirty="0">
                <a:solidFill>
                  <a:schemeClr val="bg1"/>
                </a:solidFill>
              </a:rPr>
              <a:t>Têm comportamento agressivo, com ataques a pessoas ou acontecimentos, submete os outros a aceitar suas opiniões ou ideias, faz barulho e desgasta relacionamentos;</a:t>
            </a:r>
          </a:p>
          <a:p>
            <a:pPr algn="just"/>
            <a:endParaRPr lang="pt-BR" sz="2400" dirty="0">
              <a:solidFill>
                <a:schemeClr val="bg1"/>
              </a:solidFill>
            </a:endParaRPr>
          </a:p>
          <a:p>
            <a:pPr algn="just"/>
            <a:r>
              <a:rPr lang="pt-BR" sz="2400" b="1" dirty="0">
                <a:solidFill>
                  <a:schemeClr val="bg1"/>
                </a:solidFill>
              </a:rPr>
              <a:t>Assertivo ou </a:t>
            </a:r>
            <a:r>
              <a:rPr lang="pt-BR" sz="2400" b="1" dirty="0" err="1">
                <a:solidFill>
                  <a:schemeClr val="bg1"/>
                </a:solidFill>
              </a:rPr>
              <a:t>Auto-afirmativo</a:t>
            </a:r>
            <a:r>
              <a:rPr lang="pt-BR" sz="2400" b="1" dirty="0">
                <a:solidFill>
                  <a:schemeClr val="bg1"/>
                </a:solidFill>
              </a:rPr>
              <a:t> –</a:t>
            </a:r>
            <a:r>
              <a:rPr lang="pt-BR" sz="2400" dirty="0">
                <a:solidFill>
                  <a:schemeClr val="bg1"/>
                </a:solidFill>
              </a:rPr>
              <a:t> Aquelas pessoas com capacidade de defender direitos, interesses, ideias, sentimentos de forma aberta e honesta, possui respeito por si próprio e está aberto a compromissos e negociação, aceita que os outros pensem diferente.</a:t>
            </a:r>
          </a:p>
        </p:txBody>
      </p:sp>
      <p:sp>
        <p:nvSpPr>
          <p:cNvPr id="5" name="Título 1"/>
          <p:cNvSpPr>
            <a:spLocks noGrp="1"/>
          </p:cNvSpPr>
          <p:nvPr>
            <p:ph type="title"/>
          </p:nvPr>
        </p:nvSpPr>
        <p:spPr>
          <a:xfrm>
            <a:off x="457200" y="274638"/>
            <a:ext cx="8229600" cy="1143000"/>
          </a:xfrm>
        </p:spPr>
        <p:txBody>
          <a:bodyPr>
            <a:normAutofit fontScale="90000"/>
          </a:bodyPr>
          <a:lstStyle/>
          <a:p>
            <a:r>
              <a:rPr lang="pt-BR" dirty="0" smtClean="0">
                <a:solidFill>
                  <a:schemeClr val="bg1"/>
                </a:solidFill>
              </a:rPr>
              <a:t>TIPOS DE RELACIONAMENTO DA COMUNICAÇÃO VERBAL</a:t>
            </a:r>
            <a:endParaRPr lang="pt-BR" dirty="0">
              <a:solidFill>
                <a:schemeClr val="bg1"/>
              </a:solidFill>
            </a:endParaRPr>
          </a:p>
        </p:txBody>
      </p:sp>
    </p:spTree>
    <p:extLst>
      <p:ext uri="{BB962C8B-B14F-4D97-AF65-F5344CB8AC3E}">
        <p14:creationId xmlns:p14="http://schemas.microsoft.com/office/powerpoint/2010/main" val="31525560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700808"/>
            <a:ext cx="8229600" cy="3805883"/>
          </a:xfrm>
        </p:spPr>
        <p:txBody>
          <a:bodyPr>
            <a:noAutofit/>
          </a:bodyPr>
          <a:lstStyle/>
          <a:p>
            <a:pPr lvl="0" algn="just"/>
            <a:r>
              <a:rPr lang="pt-BR" sz="2400" dirty="0">
                <a:solidFill>
                  <a:schemeClr val="bg1"/>
                </a:solidFill>
              </a:rPr>
              <a:t>Conhecimento do que vai falar/tema;</a:t>
            </a:r>
          </a:p>
          <a:p>
            <a:pPr lvl="0" algn="just"/>
            <a:r>
              <a:rPr lang="pt-BR" sz="2400" dirty="0">
                <a:solidFill>
                  <a:schemeClr val="bg1"/>
                </a:solidFill>
              </a:rPr>
              <a:t>Clareza de informações;</a:t>
            </a:r>
          </a:p>
          <a:p>
            <a:pPr lvl="0" algn="just"/>
            <a:r>
              <a:rPr lang="pt-BR" sz="2400" dirty="0">
                <a:solidFill>
                  <a:schemeClr val="bg1"/>
                </a:solidFill>
              </a:rPr>
              <a:t>Atenção ao que está apresentando;</a:t>
            </a:r>
          </a:p>
          <a:p>
            <a:pPr lvl="0" algn="just"/>
            <a:r>
              <a:rPr lang="pt-BR" sz="2400" dirty="0">
                <a:solidFill>
                  <a:schemeClr val="bg1"/>
                </a:solidFill>
              </a:rPr>
              <a:t>Autodomínio de suas ações;</a:t>
            </a:r>
          </a:p>
          <a:p>
            <a:pPr lvl="0" algn="just"/>
            <a:r>
              <a:rPr lang="pt-BR" sz="2400" dirty="0">
                <a:solidFill>
                  <a:schemeClr val="bg1"/>
                </a:solidFill>
              </a:rPr>
              <a:t>Apresentar-se com segurança;</a:t>
            </a:r>
          </a:p>
          <a:p>
            <a:pPr lvl="0" algn="just"/>
            <a:r>
              <a:rPr lang="pt-BR" sz="2400" dirty="0">
                <a:solidFill>
                  <a:schemeClr val="bg1"/>
                </a:solidFill>
              </a:rPr>
              <a:t>Manter comportamento corporal adequado;</a:t>
            </a:r>
          </a:p>
          <a:p>
            <a:pPr lvl="0" algn="just"/>
            <a:r>
              <a:rPr lang="pt-BR" sz="2400" dirty="0">
                <a:solidFill>
                  <a:schemeClr val="bg1"/>
                </a:solidFill>
              </a:rPr>
              <a:t>Agir com naturalidade;</a:t>
            </a:r>
          </a:p>
          <a:p>
            <a:pPr lvl="0" algn="just"/>
            <a:r>
              <a:rPr lang="pt-BR" sz="2400" dirty="0">
                <a:solidFill>
                  <a:schemeClr val="bg1"/>
                </a:solidFill>
              </a:rPr>
              <a:t>Manter uma voz timbrada e boa com dicção;</a:t>
            </a:r>
          </a:p>
          <a:p>
            <a:pPr lvl="0" algn="just"/>
            <a:r>
              <a:rPr lang="pt-BR" sz="2400" dirty="0">
                <a:solidFill>
                  <a:schemeClr val="bg1"/>
                </a:solidFill>
              </a:rPr>
              <a:t>Adaptar a linguagem aos destinatários;</a:t>
            </a:r>
          </a:p>
          <a:p>
            <a:pPr lvl="0" algn="just"/>
            <a:r>
              <a:rPr lang="pt-BR" sz="2400" dirty="0">
                <a:solidFill>
                  <a:schemeClr val="bg1"/>
                </a:solidFill>
              </a:rPr>
              <a:t>Ter disponibilidade para a comunicação.</a:t>
            </a:r>
          </a:p>
        </p:txBody>
      </p:sp>
      <p:sp>
        <p:nvSpPr>
          <p:cNvPr id="5" name="Título 1"/>
          <p:cNvSpPr>
            <a:spLocks noGrp="1"/>
          </p:cNvSpPr>
          <p:nvPr>
            <p:ph type="title"/>
          </p:nvPr>
        </p:nvSpPr>
        <p:spPr>
          <a:xfrm>
            <a:off x="457200" y="274638"/>
            <a:ext cx="8229600" cy="1143000"/>
          </a:xfrm>
        </p:spPr>
        <p:txBody>
          <a:bodyPr>
            <a:normAutofit fontScale="90000"/>
          </a:bodyPr>
          <a:lstStyle/>
          <a:p>
            <a:r>
              <a:rPr lang="pt-BR" dirty="0" smtClean="0">
                <a:solidFill>
                  <a:schemeClr val="bg1"/>
                </a:solidFill>
              </a:rPr>
              <a:t>QUALIDADES PARA </a:t>
            </a:r>
            <a:br>
              <a:rPr lang="pt-BR" dirty="0" smtClean="0">
                <a:solidFill>
                  <a:schemeClr val="bg1"/>
                </a:solidFill>
              </a:rPr>
            </a:br>
            <a:r>
              <a:rPr lang="pt-BR" dirty="0" smtClean="0">
                <a:solidFill>
                  <a:schemeClr val="bg1"/>
                </a:solidFill>
              </a:rPr>
              <a:t>COMUNICAÇÃO VERBAL</a:t>
            </a:r>
            <a:endParaRPr lang="pt-BR" dirty="0">
              <a:solidFill>
                <a:schemeClr val="bg1"/>
              </a:solidFill>
            </a:endParaRPr>
          </a:p>
        </p:txBody>
      </p:sp>
    </p:spTree>
    <p:extLst>
      <p:ext uri="{BB962C8B-B14F-4D97-AF65-F5344CB8AC3E}">
        <p14:creationId xmlns:p14="http://schemas.microsoft.com/office/powerpoint/2010/main" val="21557322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700808"/>
            <a:ext cx="8229600" cy="3805883"/>
          </a:xfrm>
        </p:spPr>
        <p:txBody>
          <a:bodyPr>
            <a:noAutofit/>
          </a:bodyPr>
          <a:lstStyle/>
          <a:p>
            <a:pPr lvl="0" algn="just"/>
            <a:r>
              <a:rPr lang="pt-BR" sz="2400" dirty="0">
                <a:solidFill>
                  <a:schemeClr val="bg1"/>
                </a:solidFill>
              </a:rPr>
              <a:t>Confusão dos e fatos apresentados;</a:t>
            </a:r>
          </a:p>
          <a:p>
            <a:pPr lvl="0" algn="just"/>
            <a:r>
              <a:rPr lang="pt-BR" sz="2400" dirty="0">
                <a:solidFill>
                  <a:schemeClr val="bg1"/>
                </a:solidFill>
              </a:rPr>
              <a:t>Reposição ou repetição sistemática das ideias;</a:t>
            </a:r>
          </a:p>
          <a:p>
            <a:pPr lvl="0" algn="just"/>
            <a:r>
              <a:rPr lang="pt-BR" sz="2400" dirty="0">
                <a:solidFill>
                  <a:schemeClr val="bg1"/>
                </a:solidFill>
              </a:rPr>
              <a:t>Voz baixa e sem ritmo ou até mesmo desagradável;</a:t>
            </a:r>
          </a:p>
          <a:p>
            <a:pPr lvl="0" algn="just"/>
            <a:r>
              <a:rPr lang="pt-BR" sz="2400" dirty="0">
                <a:solidFill>
                  <a:schemeClr val="bg1"/>
                </a:solidFill>
              </a:rPr>
              <a:t>Incapacidade para ouvir a opinião dos outros;</a:t>
            </a:r>
          </a:p>
          <a:p>
            <a:pPr lvl="0" algn="just"/>
            <a:r>
              <a:rPr lang="pt-BR" sz="2400" dirty="0">
                <a:solidFill>
                  <a:schemeClr val="bg1"/>
                </a:solidFill>
              </a:rPr>
              <a:t>Manter parcialidade;</a:t>
            </a:r>
          </a:p>
          <a:p>
            <a:pPr lvl="0" algn="just"/>
            <a:r>
              <a:rPr lang="pt-BR" sz="2400" dirty="0">
                <a:solidFill>
                  <a:schemeClr val="bg1"/>
                </a:solidFill>
              </a:rPr>
              <a:t>Fazer gestos exagerados;</a:t>
            </a:r>
          </a:p>
          <a:p>
            <a:pPr lvl="0" algn="just"/>
            <a:r>
              <a:rPr lang="pt-BR" sz="2400" dirty="0">
                <a:solidFill>
                  <a:schemeClr val="bg1"/>
                </a:solidFill>
              </a:rPr>
              <a:t>Dispersar durante apresentação de ideias;</a:t>
            </a:r>
          </a:p>
          <a:p>
            <a:pPr lvl="0" algn="just"/>
            <a:r>
              <a:rPr lang="pt-BR" sz="2400" dirty="0">
                <a:solidFill>
                  <a:schemeClr val="bg1"/>
                </a:solidFill>
              </a:rPr>
              <a:t>Desconfiança do público ou das informações.</a:t>
            </a:r>
          </a:p>
        </p:txBody>
      </p:sp>
      <p:sp>
        <p:nvSpPr>
          <p:cNvPr id="5" name="Título 1"/>
          <p:cNvSpPr>
            <a:spLocks noGrp="1"/>
          </p:cNvSpPr>
          <p:nvPr>
            <p:ph type="title"/>
          </p:nvPr>
        </p:nvSpPr>
        <p:spPr>
          <a:xfrm>
            <a:off x="457200" y="274638"/>
            <a:ext cx="8229600" cy="1143000"/>
          </a:xfrm>
        </p:spPr>
        <p:txBody>
          <a:bodyPr>
            <a:normAutofit fontScale="90000"/>
          </a:bodyPr>
          <a:lstStyle/>
          <a:p>
            <a:r>
              <a:rPr lang="pt-BR" dirty="0" smtClean="0">
                <a:solidFill>
                  <a:schemeClr val="bg1"/>
                </a:solidFill>
              </a:rPr>
              <a:t>OBSTÁCULOS PARA </a:t>
            </a:r>
            <a:br>
              <a:rPr lang="pt-BR" dirty="0" smtClean="0">
                <a:solidFill>
                  <a:schemeClr val="bg1"/>
                </a:solidFill>
              </a:rPr>
            </a:br>
            <a:r>
              <a:rPr lang="pt-BR" dirty="0" smtClean="0">
                <a:solidFill>
                  <a:schemeClr val="bg1"/>
                </a:solidFill>
              </a:rPr>
              <a:t>COMUNICAÇÃO VERBAL</a:t>
            </a:r>
            <a:endParaRPr lang="pt-BR" dirty="0">
              <a:solidFill>
                <a:schemeClr val="bg1"/>
              </a:solidFill>
            </a:endParaRPr>
          </a:p>
        </p:txBody>
      </p:sp>
    </p:spTree>
    <p:extLst>
      <p:ext uri="{BB962C8B-B14F-4D97-AF65-F5344CB8AC3E}">
        <p14:creationId xmlns:p14="http://schemas.microsoft.com/office/powerpoint/2010/main" val="31676735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268760"/>
            <a:ext cx="8229600" cy="3805883"/>
          </a:xfrm>
        </p:spPr>
        <p:txBody>
          <a:bodyPr>
            <a:noAutofit/>
          </a:bodyPr>
          <a:lstStyle/>
          <a:p>
            <a:pPr algn="just"/>
            <a:r>
              <a:rPr lang="pt-BR" sz="2400" dirty="0">
                <a:solidFill>
                  <a:schemeClr val="bg1"/>
                </a:solidFill>
              </a:rPr>
              <a:t>A comunicação não verbal realiza-se por meio de nosso comportamento, por movimentos e gestos que fazemos, também por meio do olhar, das expressões da face e dos tons de voz. Estes exprimem códigos que desempenham funções de comunicação social de forma representativa</a:t>
            </a:r>
            <a:r>
              <a:rPr lang="pt-BR" sz="2400" dirty="0" smtClean="0">
                <a:solidFill>
                  <a:schemeClr val="bg1"/>
                </a:solidFill>
              </a:rPr>
              <a:t>.</a:t>
            </a:r>
          </a:p>
          <a:p>
            <a:pPr algn="just"/>
            <a:endParaRPr lang="pt-BR" sz="2400" dirty="0" smtClean="0">
              <a:solidFill>
                <a:schemeClr val="bg1"/>
              </a:solidFill>
            </a:endParaRPr>
          </a:p>
          <a:p>
            <a:pPr algn="just"/>
            <a:r>
              <a:rPr lang="pt-BR" sz="2400" dirty="0">
                <a:solidFill>
                  <a:schemeClr val="bg1"/>
                </a:solidFill>
              </a:rPr>
              <a:t>Para a comunicação não verbal é necessário tomar alguns cuidados principalmente quando estamos em uma apresentação, quanto a mobilidade da cabeça a mobilidade do rosto do olhar, sempre procurar ser natural sem gestos mecânicos, utilizando a voz de forma gradual com uma respiração natural, sem forçar, e, sempre se apresentar com uma boa postura, bem arrumado com roupas sóbrias, penteado e sem adornos.</a:t>
            </a:r>
          </a:p>
        </p:txBody>
      </p:sp>
      <p:sp>
        <p:nvSpPr>
          <p:cNvPr id="5" name="Título 1"/>
          <p:cNvSpPr>
            <a:spLocks noGrp="1"/>
          </p:cNvSpPr>
          <p:nvPr>
            <p:ph type="title"/>
          </p:nvPr>
        </p:nvSpPr>
        <p:spPr>
          <a:xfrm>
            <a:off x="457200" y="274638"/>
            <a:ext cx="8229600" cy="1143000"/>
          </a:xfrm>
        </p:spPr>
        <p:txBody>
          <a:bodyPr>
            <a:normAutofit/>
          </a:bodyPr>
          <a:lstStyle/>
          <a:p>
            <a:r>
              <a:rPr lang="pt-BR" dirty="0" smtClean="0">
                <a:solidFill>
                  <a:schemeClr val="bg1"/>
                </a:solidFill>
              </a:rPr>
              <a:t>COMUNICAÇÃO NÃO VERBAL</a:t>
            </a:r>
            <a:endParaRPr lang="pt-BR" dirty="0">
              <a:solidFill>
                <a:schemeClr val="bg1"/>
              </a:solidFill>
            </a:endParaRPr>
          </a:p>
        </p:txBody>
      </p:sp>
    </p:spTree>
    <p:extLst>
      <p:ext uri="{BB962C8B-B14F-4D97-AF65-F5344CB8AC3E}">
        <p14:creationId xmlns:p14="http://schemas.microsoft.com/office/powerpoint/2010/main" val="4241911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ELEMENTOS DE COMUNICAÇÃO</a:t>
            </a:r>
            <a:endParaRPr lang="pt-BR" dirty="0">
              <a:solidFill>
                <a:schemeClr val="bg1"/>
              </a:solidFill>
            </a:endParaRPr>
          </a:p>
        </p:txBody>
      </p:sp>
      <p:sp>
        <p:nvSpPr>
          <p:cNvPr id="3" name="Espaço Reservado para Conteúdo 2"/>
          <p:cNvSpPr>
            <a:spLocks noGrp="1"/>
          </p:cNvSpPr>
          <p:nvPr>
            <p:ph idx="1"/>
          </p:nvPr>
        </p:nvSpPr>
        <p:spPr>
          <a:xfrm>
            <a:off x="395536" y="1268760"/>
            <a:ext cx="8229600" cy="5256584"/>
          </a:xfrm>
        </p:spPr>
        <p:txBody>
          <a:bodyPr>
            <a:noAutofit/>
          </a:bodyPr>
          <a:lstStyle/>
          <a:p>
            <a:pPr algn="just"/>
            <a:r>
              <a:rPr lang="pt-BR" sz="2400" b="1" dirty="0">
                <a:solidFill>
                  <a:schemeClr val="bg1"/>
                </a:solidFill>
              </a:rPr>
              <a:t>Emissor </a:t>
            </a:r>
            <a:r>
              <a:rPr lang="pt-BR" sz="2400" dirty="0">
                <a:solidFill>
                  <a:schemeClr val="bg1"/>
                </a:solidFill>
              </a:rPr>
              <a:t>- é a aquele que envia uma mensagem falada, escrita, ou por meio de sinais não verbais</a:t>
            </a:r>
            <a:r>
              <a:rPr lang="pt-BR" sz="2400" dirty="0" smtClean="0">
                <a:solidFill>
                  <a:schemeClr val="bg1"/>
                </a:solidFill>
              </a:rPr>
              <a:t>;</a:t>
            </a:r>
          </a:p>
          <a:p>
            <a:pPr algn="just"/>
            <a:endParaRPr lang="pt-BR" sz="2400" dirty="0">
              <a:solidFill>
                <a:schemeClr val="bg1"/>
              </a:solidFill>
            </a:endParaRPr>
          </a:p>
          <a:p>
            <a:pPr algn="just"/>
            <a:r>
              <a:rPr lang="pt-BR" sz="2400" b="1" dirty="0">
                <a:solidFill>
                  <a:schemeClr val="bg1"/>
                </a:solidFill>
              </a:rPr>
              <a:t>Codificação </a:t>
            </a:r>
            <a:r>
              <a:rPr lang="pt-BR" sz="2400" dirty="0">
                <a:solidFill>
                  <a:schemeClr val="bg1"/>
                </a:solidFill>
              </a:rPr>
              <a:t>– são os símbolos utilizados pela fonte para que a mensagem possa ser enviada pelo canal de comunicação</a:t>
            </a:r>
            <a:r>
              <a:rPr lang="pt-BR" sz="2400" dirty="0" smtClean="0">
                <a:solidFill>
                  <a:schemeClr val="bg1"/>
                </a:solidFill>
              </a:rPr>
              <a:t>;</a:t>
            </a:r>
          </a:p>
          <a:p>
            <a:pPr algn="just"/>
            <a:endParaRPr lang="pt-BR" sz="2400" dirty="0">
              <a:solidFill>
                <a:schemeClr val="bg1"/>
              </a:solidFill>
            </a:endParaRPr>
          </a:p>
          <a:p>
            <a:pPr algn="just"/>
            <a:r>
              <a:rPr lang="pt-BR" sz="2400" b="1" dirty="0">
                <a:solidFill>
                  <a:schemeClr val="bg1"/>
                </a:solidFill>
              </a:rPr>
              <a:t>Mensagem</a:t>
            </a:r>
            <a:r>
              <a:rPr lang="pt-BR" sz="2400" dirty="0">
                <a:solidFill>
                  <a:schemeClr val="bg1"/>
                </a:solidFill>
              </a:rPr>
              <a:t> - é o resultado da codificação utilizada pelo emissor, podendo ser a fala, texto escrito, movimentos e até mesmo expressões faciais</a:t>
            </a:r>
            <a:r>
              <a:rPr lang="pt-BR" sz="2400" dirty="0" smtClean="0">
                <a:solidFill>
                  <a:schemeClr val="bg1"/>
                </a:solidFill>
              </a:rPr>
              <a:t>;</a:t>
            </a:r>
            <a:endParaRPr lang="pt-BR" sz="2400" dirty="0">
              <a:solidFill>
                <a:schemeClr val="bg1"/>
              </a:solidFill>
            </a:endParaRPr>
          </a:p>
        </p:txBody>
      </p:sp>
    </p:spTree>
    <p:extLst>
      <p:ext uri="{BB962C8B-B14F-4D97-AF65-F5344CB8AC3E}">
        <p14:creationId xmlns:p14="http://schemas.microsoft.com/office/powerpoint/2010/main" val="25482123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844824"/>
            <a:ext cx="8229600" cy="3805883"/>
          </a:xfrm>
        </p:spPr>
        <p:txBody>
          <a:bodyPr>
            <a:noAutofit/>
          </a:bodyPr>
          <a:lstStyle/>
          <a:p>
            <a:pPr algn="just"/>
            <a:r>
              <a:rPr lang="pt-BR" sz="2400" b="1" dirty="0">
                <a:solidFill>
                  <a:schemeClr val="bg1"/>
                </a:solidFill>
              </a:rPr>
              <a:t>Olhar – </a:t>
            </a:r>
            <a:r>
              <a:rPr lang="pt-BR" sz="2400" dirty="0">
                <a:solidFill>
                  <a:schemeClr val="bg1"/>
                </a:solidFill>
              </a:rPr>
              <a:t>Os olhos são a base de qualquer relacionamento, é por eles que o contato normalmente inicia por isso sustenta a relação com os outros, é pelo olhar que mostramos nossa autenticidade, ou o conteúdo da nossa mensagem</a:t>
            </a:r>
            <a:r>
              <a:rPr lang="pt-BR" sz="2400" dirty="0" smtClean="0">
                <a:solidFill>
                  <a:schemeClr val="bg1"/>
                </a:solidFill>
              </a:rPr>
              <a:t>;</a:t>
            </a:r>
          </a:p>
          <a:p>
            <a:pPr algn="just"/>
            <a:endParaRPr lang="pt-BR" sz="2400" dirty="0">
              <a:solidFill>
                <a:schemeClr val="bg1"/>
              </a:solidFill>
            </a:endParaRPr>
          </a:p>
          <a:p>
            <a:pPr algn="just"/>
            <a:r>
              <a:rPr lang="pt-BR" sz="2400" b="1" dirty="0">
                <a:solidFill>
                  <a:schemeClr val="bg1"/>
                </a:solidFill>
              </a:rPr>
              <a:t>Rosto –</a:t>
            </a:r>
            <a:r>
              <a:rPr lang="pt-BR" sz="2400" dirty="0">
                <a:solidFill>
                  <a:schemeClr val="bg1"/>
                </a:solidFill>
              </a:rPr>
              <a:t> Desde o comprimir os lábios, fazer uma careta, franzir da testa, são manifestações representam sinais não verbais durante o </a:t>
            </a:r>
            <a:r>
              <a:rPr lang="pt-BR" sz="2400" dirty="0" smtClean="0">
                <a:solidFill>
                  <a:schemeClr val="bg1"/>
                </a:solidFill>
              </a:rPr>
              <a:t>processo </a:t>
            </a:r>
            <a:r>
              <a:rPr lang="pt-BR" sz="2400" dirty="0">
                <a:solidFill>
                  <a:schemeClr val="bg1"/>
                </a:solidFill>
              </a:rPr>
              <a:t>de comunicação</a:t>
            </a:r>
            <a:r>
              <a:rPr lang="pt-BR" sz="2400" dirty="0" smtClean="0">
                <a:solidFill>
                  <a:schemeClr val="bg1"/>
                </a:solidFill>
              </a:rPr>
              <a:t>;</a:t>
            </a:r>
          </a:p>
        </p:txBody>
      </p:sp>
      <p:sp>
        <p:nvSpPr>
          <p:cNvPr id="5" name="Título 1"/>
          <p:cNvSpPr>
            <a:spLocks noGrp="1"/>
          </p:cNvSpPr>
          <p:nvPr>
            <p:ph type="title"/>
          </p:nvPr>
        </p:nvSpPr>
        <p:spPr>
          <a:xfrm>
            <a:off x="457200" y="274638"/>
            <a:ext cx="8229600" cy="994122"/>
          </a:xfrm>
        </p:spPr>
        <p:txBody>
          <a:bodyPr>
            <a:normAutofit fontScale="90000"/>
          </a:bodyPr>
          <a:lstStyle/>
          <a:p>
            <a:r>
              <a:rPr lang="pt-BR" dirty="0" smtClean="0">
                <a:solidFill>
                  <a:schemeClr val="bg1"/>
                </a:solidFill>
              </a:rPr>
              <a:t>FATORES DA COMUNICAÇÃO </a:t>
            </a:r>
            <a:br>
              <a:rPr lang="pt-BR" dirty="0" smtClean="0">
                <a:solidFill>
                  <a:schemeClr val="bg1"/>
                </a:solidFill>
              </a:rPr>
            </a:br>
            <a:r>
              <a:rPr lang="pt-BR" dirty="0" smtClean="0">
                <a:solidFill>
                  <a:schemeClr val="bg1"/>
                </a:solidFill>
              </a:rPr>
              <a:t>NÃO VERBAL</a:t>
            </a:r>
            <a:endParaRPr lang="pt-BR" dirty="0">
              <a:solidFill>
                <a:schemeClr val="bg1"/>
              </a:solidFill>
            </a:endParaRPr>
          </a:p>
        </p:txBody>
      </p:sp>
    </p:spTree>
    <p:extLst>
      <p:ext uri="{BB962C8B-B14F-4D97-AF65-F5344CB8AC3E}">
        <p14:creationId xmlns:p14="http://schemas.microsoft.com/office/powerpoint/2010/main" val="22034292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268760"/>
            <a:ext cx="8229600" cy="3805883"/>
          </a:xfrm>
        </p:spPr>
        <p:txBody>
          <a:bodyPr>
            <a:noAutofit/>
          </a:bodyPr>
          <a:lstStyle/>
          <a:p>
            <a:pPr algn="just"/>
            <a:endParaRPr lang="pt-BR" sz="2400" dirty="0">
              <a:solidFill>
                <a:schemeClr val="bg1"/>
              </a:solidFill>
            </a:endParaRPr>
          </a:p>
          <a:p>
            <a:pPr algn="just"/>
            <a:r>
              <a:rPr lang="pt-BR" sz="2400" b="1" dirty="0">
                <a:solidFill>
                  <a:schemeClr val="bg1"/>
                </a:solidFill>
              </a:rPr>
              <a:t>Gestos</a:t>
            </a:r>
            <a:r>
              <a:rPr lang="pt-BR" sz="2400" dirty="0">
                <a:solidFill>
                  <a:schemeClr val="bg1"/>
                </a:solidFill>
              </a:rPr>
              <a:t> </a:t>
            </a:r>
            <a:r>
              <a:rPr lang="pt-BR" sz="2400" b="1" dirty="0">
                <a:solidFill>
                  <a:schemeClr val="bg1"/>
                </a:solidFill>
              </a:rPr>
              <a:t>–</a:t>
            </a:r>
            <a:r>
              <a:rPr lang="pt-BR" sz="2400" dirty="0">
                <a:solidFill>
                  <a:schemeClr val="bg1"/>
                </a:solidFill>
              </a:rPr>
              <a:t> Qualquer gesto que fazemos esticando as mãos, fazendo sinais com os dedos, bater palmas. Com um gesto podemos mandar parar ou avançar, agradecer, sinais bem simples, mas extremamente eficazes no processo de comunicação</a:t>
            </a:r>
            <a:r>
              <a:rPr lang="pt-BR" sz="2400" dirty="0" smtClean="0">
                <a:solidFill>
                  <a:schemeClr val="bg1"/>
                </a:solidFill>
              </a:rPr>
              <a:t>;</a:t>
            </a:r>
          </a:p>
          <a:p>
            <a:pPr algn="just"/>
            <a:endParaRPr lang="pt-BR" sz="2400" dirty="0">
              <a:solidFill>
                <a:schemeClr val="bg1"/>
              </a:solidFill>
            </a:endParaRPr>
          </a:p>
          <a:p>
            <a:pPr algn="just"/>
            <a:r>
              <a:rPr lang="pt-BR" sz="2400" b="1" dirty="0">
                <a:solidFill>
                  <a:schemeClr val="bg1"/>
                </a:solidFill>
              </a:rPr>
              <a:t>Postura do corpo</a:t>
            </a:r>
            <a:r>
              <a:rPr lang="pt-BR" sz="2400" dirty="0">
                <a:solidFill>
                  <a:schemeClr val="bg1"/>
                </a:solidFill>
              </a:rPr>
              <a:t> </a:t>
            </a:r>
            <a:r>
              <a:rPr lang="pt-BR" sz="2400" b="1" dirty="0">
                <a:solidFill>
                  <a:schemeClr val="bg1"/>
                </a:solidFill>
              </a:rPr>
              <a:t>–</a:t>
            </a:r>
            <a:r>
              <a:rPr lang="pt-BR" sz="2400" dirty="0">
                <a:solidFill>
                  <a:schemeClr val="bg1"/>
                </a:solidFill>
              </a:rPr>
              <a:t> A postura do corpo diz como estamos nos sentindo, ou se estamos distraídos ou interessados, qualquer forma que utilizamos de postura, estamos comunicando algo, ou enviando uma mensagem; </a:t>
            </a:r>
          </a:p>
          <a:p>
            <a:pPr marL="0" indent="0" algn="just">
              <a:buNone/>
            </a:pPr>
            <a:endParaRPr lang="pt-BR" sz="2400" dirty="0">
              <a:solidFill>
                <a:schemeClr val="bg1"/>
              </a:solidFill>
            </a:endParaRPr>
          </a:p>
        </p:txBody>
      </p:sp>
      <p:sp>
        <p:nvSpPr>
          <p:cNvPr id="5" name="Título 1"/>
          <p:cNvSpPr>
            <a:spLocks noGrp="1"/>
          </p:cNvSpPr>
          <p:nvPr>
            <p:ph type="title"/>
          </p:nvPr>
        </p:nvSpPr>
        <p:spPr>
          <a:xfrm>
            <a:off x="457200" y="274638"/>
            <a:ext cx="8229600" cy="994122"/>
          </a:xfrm>
        </p:spPr>
        <p:txBody>
          <a:bodyPr>
            <a:normAutofit fontScale="90000"/>
          </a:bodyPr>
          <a:lstStyle/>
          <a:p>
            <a:r>
              <a:rPr lang="pt-BR" dirty="0" smtClean="0">
                <a:solidFill>
                  <a:schemeClr val="bg1"/>
                </a:solidFill>
              </a:rPr>
              <a:t>FATORES DA COMUNICAÇÃO </a:t>
            </a:r>
            <a:br>
              <a:rPr lang="pt-BR" dirty="0" smtClean="0">
                <a:solidFill>
                  <a:schemeClr val="bg1"/>
                </a:solidFill>
              </a:rPr>
            </a:br>
            <a:r>
              <a:rPr lang="pt-BR" dirty="0" smtClean="0">
                <a:solidFill>
                  <a:schemeClr val="bg1"/>
                </a:solidFill>
              </a:rPr>
              <a:t>NÃO VERBAL</a:t>
            </a:r>
            <a:endParaRPr lang="pt-BR" dirty="0">
              <a:solidFill>
                <a:schemeClr val="bg1"/>
              </a:solidFill>
            </a:endParaRPr>
          </a:p>
        </p:txBody>
      </p:sp>
    </p:spTree>
    <p:extLst>
      <p:ext uri="{BB962C8B-B14F-4D97-AF65-F5344CB8AC3E}">
        <p14:creationId xmlns:p14="http://schemas.microsoft.com/office/powerpoint/2010/main" val="13093184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268760"/>
            <a:ext cx="8229600" cy="3805883"/>
          </a:xfrm>
        </p:spPr>
        <p:txBody>
          <a:bodyPr>
            <a:noAutofit/>
          </a:bodyPr>
          <a:lstStyle/>
          <a:p>
            <a:pPr algn="just"/>
            <a:endParaRPr lang="pt-BR" sz="2400" dirty="0">
              <a:solidFill>
                <a:schemeClr val="bg1"/>
              </a:solidFill>
            </a:endParaRPr>
          </a:p>
          <a:p>
            <a:pPr algn="just"/>
            <a:r>
              <a:rPr lang="pt-BR" sz="2400" b="1" dirty="0">
                <a:solidFill>
                  <a:schemeClr val="bg1"/>
                </a:solidFill>
              </a:rPr>
              <a:t>Aparência física –</a:t>
            </a:r>
            <a:r>
              <a:rPr lang="pt-BR" sz="2400" dirty="0">
                <a:solidFill>
                  <a:schemeClr val="bg1"/>
                </a:solidFill>
              </a:rPr>
              <a:t> A forma como nos apresentamos, como nos vestimos, como andamos, ou até mesmo como mantemos nossa higiene diz muito sobre nossa pessoa, por isso a aparência é importante quando queremos comunicar algo, podendo gerar concordância ou discordância</a:t>
            </a:r>
            <a:r>
              <a:rPr lang="pt-BR" sz="2400" dirty="0" smtClean="0">
                <a:solidFill>
                  <a:schemeClr val="bg1"/>
                </a:solidFill>
              </a:rPr>
              <a:t>;</a:t>
            </a:r>
          </a:p>
          <a:p>
            <a:pPr algn="just"/>
            <a:endParaRPr lang="pt-BR" sz="2400" dirty="0">
              <a:solidFill>
                <a:schemeClr val="bg1"/>
              </a:solidFill>
            </a:endParaRPr>
          </a:p>
          <a:p>
            <a:pPr algn="just"/>
            <a:r>
              <a:rPr lang="pt-BR" sz="2400" b="1" dirty="0">
                <a:solidFill>
                  <a:schemeClr val="bg1"/>
                </a:solidFill>
              </a:rPr>
              <a:t>Sorriso –</a:t>
            </a:r>
            <a:r>
              <a:rPr lang="pt-BR" sz="2400" dirty="0">
                <a:solidFill>
                  <a:schemeClr val="bg1"/>
                </a:solidFill>
              </a:rPr>
              <a:t> São vários tipos de sorriso, mas o sorriso espontâneo tem a capacidade de demonstrar autenticidade, convencer, impedir conflitos e impasses, pois cria um ambiente propício para a comunicação.</a:t>
            </a:r>
          </a:p>
        </p:txBody>
      </p:sp>
      <p:sp>
        <p:nvSpPr>
          <p:cNvPr id="5" name="Título 1"/>
          <p:cNvSpPr>
            <a:spLocks noGrp="1"/>
          </p:cNvSpPr>
          <p:nvPr>
            <p:ph type="title"/>
          </p:nvPr>
        </p:nvSpPr>
        <p:spPr>
          <a:xfrm>
            <a:off x="457200" y="274638"/>
            <a:ext cx="8229600" cy="994122"/>
          </a:xfrm>
        </p:spPr>
        <p:txBody>
          <a:bodyPr>
            <a:normAutofit fontScale="90000"/>
          </a:bodyPr>
          <a:lstStyle/>
          <a:p>
            <a:r>
              <a:rPr lang="pt-BR" dirty="0" smtClean="0">
                <a:solidFill>
                  <a:schemeClr val="bg1"/>
                </a:solidFill>
              </a:rPr>
              <a:t>FATORES DA COMUNICAÇÃO </a:t>
            </a:r>
            <a:br>
              <a:rPr lang="pt-BR" dirty="0" smtClean="0">
                <a:solidFill>
                  <a:schemeClr val="bg1"/>
                </a:solidFill>
              </a:rPr>
            </a:br>
            <a:r>
              <a:rPr lang="pt-BR" dirty="0" smtClean="0">
                <a:solidFill>
                  <a:schemeClr val="bg1"/>
                </a:solidFill>
              </a:rPr>
              <a:t>NÃO VERBAL</a:t>
            </a:r>
            <a:endParaRPr lang="pt-BR" dirty="0">
              <a:solidFill>
                <a:schemeClr val="bg1"/>
              </a:solidFill>
            </a:endParaRPr>
          </a:p>
        </p:txBody>
      </p:sp>
    </p:spTree>
    <p:extLst>
      <p:ext uri="{BB962C8B-B14F-4D97-AF65-F5344CB8AC3E}">
        <p14:creationId xmlns:p14="http://schemas.microsoft.com/office/powerpoint/2010/main" val="23128714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268760"/>
            <a:ext cx="8229600" cy="3805883"/>
          </a:xfrm>
        </p:spPr>
        <p:txBody>
          <a:bodyPr>
            <a:noAutofit/>
          </a:bodyPr>
          <a:lstStyle/>
          <a:p>
            <a:pPr marL="0" indent="0" algn="just">
              <a:buNone/>
            </a:pPr>
            <a:endParaRPr lang="pt-BR" sz="2400" dirty="0">
              <a:solidFill>
                <a:schemeClr val="bg1"/>
              </a:solidFill>
            </a:endParaRPr>
          </a:p>
          <a:p>
            <a:pPr marL="0" indent="0" algn="just">
              <a:buNone/>
            </a:pPr>
            <a:r>
              <a:rPr lang="pt-BR" sz="2400" dirty="0">
                <a:solidFill>
                  <a:schemeClr val="bg1"/>
                </a:solidFill>
              </a:rPr>
              <a:t>Para </a:t>
            </a:r>
            <a:r>
              <a:rPr lang="pt-BR" sz="2400" dirty="0" err="1">
                <a:solidFill>
                  <a:schemeClr val="bg1"/>
                </a:solidFill>
              </a:rPr>
              <a:t>Brikma</a:t>
            </a:r>
            <a:r>
              <a:rPr lang="pt-BR" sz="2400" dirty="0">
                <a:solidFill>
                  <a:schemeClr val="bg1"/>
                </a:solidFill>
              </a:rPr>
              <a:t> (2014) a linguagem não verbal está ligada à forma que utilizamos nosso corpo para nos comunicar, ou seja, o corpo fala, a autora parafraseia um provérbio chinês, onde diz assim: que, “ouço esqueço, vejo e recordo, faço e compreendo”. Na verdade, a expressão corporal é o modo natural que o ser humano revela suas particularidades, esse movimento está em todos os seres vivos, todos os profissionais têm um estilo, um comportamento. </a:t>
            </a:r>
          </a:p>
        </p:txBody>
      </p:sp>
      <p:sp>
        <p:nvSpPr>
          <p:cNvPr id="5" name="Título 1"/>
          <p:cNvSpPr>
            <a:spLocks noGrp="1"/>
          </p:cNvSpPr>
          <p:nvPr>
            <p:ph type="title"/>
          </p:nvPr>
        </p:nvSpPr>
        <p:spPr>
          <a:xfrm>
            <a:off x="457200" y="274638"/>
            <a:ext cx="8229600" cy="994122"/>
          </a:xfrm>
        </p:spPr>
        <p:txBody>
          <a:bodyPr>
            <a:normAutofit/>
          </a:bodyPr>
          <a:lstStyle/>
          <a:p>
            <a:r>
              <a:rPr lang="pt-BR" dirty="0" smtClean="0">
                <a:solidFill>
                  <a:schemeClr val="bg1"/>
                </a:solidFill>
              </a:rPr>
              <a:t>EXERCÍCIOS CORPORAIS</a:t>
            </a:r>
            <a:endParaRPr lang="pt-BR" dirty="0">
              <a:solidFill>
                <a:schemeClr val="bg1"/>
              </a:solidFill>
            </a:endParaRPr>
          </a:p>
        </p:txBody>
      </p:sp>
    </p:spTree>
    <p:extLst>
      <p:ext uri="{BB962C8B-B14F-4D97-AF65-F5344CB8AC3E}">
        <p14:creationId xmlns:p14="http://schemas.microsoft.com/office/powerpoint/2010/main" val="23062745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124744"/>
            <a:ext cx="8229600" cy="3805883"/>
          </a:xfrm>
        </p:spPr>
        <p:txBody>
          <a:bodyPr>
            <a:noAutofit/>
          </a:bodyPr>
          <a:lstStyle/>
          <a:p>
            <a:pPr marL="0" indent="0" algn="just">
              <a:buNone/>
            </a:pPr>
            <a:endParaRPr lang="pt-BR" sz="2400" dirty="0">
              <a:solidFill>
                <a:schemeClr val="bg1"/>
              </a:solidFill>
            </a:endParaRPr>
          </a:p>
          <a:p>
            <a:pPr algn="just"/>
            <a:r>
              <a:rPr lang="pt-BR" sz="2400" dirty="0">
                <a:solidFill>
                  <a:schemeClr val="bg1"/>
                </a:solidFill>
              </a:rPr>
              <a:t>Segundo </a:t>
            </a:r>
            <a:r>
              <a:rPr lang="pt-BR" sz="2400" dirty="0" err="1">
                <a:solidFill>
                  <a:schemeClr val="bg1"/>
                </a:solidFill>
              </a:rPr>
              <a:t>Cristófaro</a:t>
            </a:r>
            <a:r>
              <a:rPr lang="pt-BR" sz="2400" dirty="0">
                <a:solidFill>
                  <a:schemeClr val="bg1"/>
                </a:solidFill>
              </a:rPr>
              <a:t> (2017) a fonética apresenta os métodos para classificar a descrição, e transcrição dos sons da fala, ou dos principais sons estudados por ela. São os sons utilizados na linguagem humana</a:t>
            </a:r>
            <a:r>
              <a:rPr lang="pt-BR" sz="2400" dirty="0" smtClean="0">
                <a:solidFill>
                  <a:schemeClr val="bg1"/>
                </a:solidFill>
              </a:rPr>
              <a:t>.</a:t>
            </a:r>
          </a:p>
          <a:p>
            <a:pPr algn="just"/>
            <a:endParaRPr lang="pt-BR" sz="2400" dirty="0">
              <a:solidFill>
                <a:schemeClr val="bg1"/>
              </a:solidFill>
            </a:endParaRPr>
          </a:p>
          <a:p>
            <a:pPr algn="just"/>
            <a:r>
              <a:rPr lang="pt-BR" sz="2400" dirty="0" smtClean="0">
                <a:solidFill>
                  <a:schemeClr val="bg1"/>
                </a:solidFill>
              </a:rPr>
              <a:t>De </a:t>
            </a:r>
            <a:r>
              <a:rPr lang="pt-BR" sz="2400" dirty="0">
                <a:solidFill>
                  <a:schemeClr val="bg1"/>
                </a:solidFill>
              </a:rPr>
              <a:t>acordo com o dicionário de língua portuguesa </a:t>
            </a:r>
            <a:r>
              <a:rPr lang="pt-BR" sz="2400" b="1" dirty="0">
                <a:solidFill>
                  <a:schemeClr val="bg1"/>
                </a:solidFill>
              </a:rPr>
              <a:t>fonética</a:t>
            </a:r>
            <a:r>
              <a:rPr lang="pt-BR" sz="2400" dirty="0">
                <a:solidFill>
                  <a:schemeClr val="bg1"/>
                </a:solidFill>
              </a:rPr>
              <a:t>, significa: estudo dos elementos materiais da palavra em três áreas de interesse:</a:t>
            </a:r>
          </a:p>
          <a:p>
            <a:pPr lvl="1" indent="-342900" algn="just">
              <a:buFont typeface="Courier New" panose="02070309020205020404" pitchFamily="49" charset="0"/>
              <a:buChar char="o"/>
            </a:pPr>
            <a:r>
              <a:rPr lang="pt-BR" sz="2000" b="1" dirty="0">
                <a:solidFill>
                  <a:schemeClr val="bg1"/>
                </a:solidFill>
              </a:rPr>
              <a:t>Articulatória</a:t>
            </a:r>
            <a:r>
              <a:rPr lang="pt-BR" sz="2000" dirty="0">
                <a:solidFill>
                  <a:schemeClr val="bg1"/>
                </a:solidFill>
              </a:rPr>
              <a:t>: produz a fala sentido fisiológico.</a:t>
            </a:r>
          </a:p>
          <a:p>
            <a:pPr lvl="1" indent="-342900" algn="just">
              <a:buFont typeface="Courier New" panose="02070309020205020404" pitchFamily="49" charset="0"/>
              <a:buChar char="o"/>
            </a:pPr>
            <a:r>
              <a:rPr lang="pt-BR" sz="2000" b="1" dirty="0">
                <a:solidFill>
                  <a:schemeClr val="bg1"/>
                </a:solidFill>
              </a:rPr>
              <a:t>Auditiva</a:t>
            </a:r>
            <a:r>
              <a:rPr lang="pt-BR" sz="2000" dirty="0">
                <a:solidFill>
                  <a:schemeClr val="bg1"/>
                </a:solidFill>
              </a:rPr>
              <a:t>: percepção.</a:t>
            </a:r>
          </a:p>
          <a:p>
            <a:pPr lvl="1" indent="-342900" algn="just">
              <a:buFont typeface="Courier New" panose="02070309020205020404" pitchFamily="49" charset="0"/>
              <a:buChar char="o"/>
            </a:pPr>
            <a:r>
              <a:rPr lang="pt-BR" sz="2000" b="1" dirty="0">
                <a:solidFill>
                  <a:schemeClr val="bg1"/>
                </a:solidFill>
              </a:rPr>
              <a:t>Acústica</a:t>
            </a:r>
            <a:r>
              <a:rPr lang="pt-BR" sz="2000" dirty="0">
                <a:solidFill>
                  <a:schemeClr val="bg1"/>
                </a:solidFill>
              </a:rPr>
              <a:t>: se divide entre o falante e ouvinte.</a:t>
            </a:r>
          </a:p>
          <a:p>
            <a:pPr lvl="1" indent="-342900" algn="just">
              <a:buFont typeface="Courier New" panose="02070309020205020404" pitchFamily="49" charset="0"/>
              <a:buChar char="o"/>
            </a:pPr>
            <a:r>
              <a:rPr lang="pt-BR" sz="2000" b="1" dirty="0">
                <a:solidFill>
                  <a:schemeClr val="bg1"/>
                </a:solidFill>
              </a:rPr>
              <a:t>Instrumental</a:t>
            </a:r>
            <a:r>
              <a:rPr lang="pt-BR" sz="2000" dirty="0">
                <a:solidFill>
                  <a:schemeClr val="bg1"/>
                </a:solidFill>
              </a:rPr>
              <a:t>: com auxílio de instrumentos laboratoriais. </a:t>
            </a:r>
          </a:p>
        </p:txBody>
      </p:sp>
      <p:sp>
        <p:nvSpPr>
          <p:cNvPr id="5" name="Título 1"/>
          <p:cNvSpPr>
            <a:spLocks noGrp="1"/>
          </p:cNvSpPr>
          <p:nvPr>
            <p:ph type="title"/>
          </p:nvPr>
        </p:nvSpPr>
        <p:spPr>
          <a:xfrm>
            <a:off x="457200" y="274638"/>
            <a:ext cx="8229600" cy="994122"/>
          </a:xfrm>
        </p:spPr>
        <p:txBody>
          <a:bodyPr>
            <a:normAutofit/>
          </a:bodyPr>
          <a:lstStyle/>
          <a:p>
            <a:r>
              <a:rPr lang="pt-BR" dirty="0" smtClean="0">
                <a:solidFill>
                  <a:schemeClr val="bg1"/>
                </a:solidFill>
              </a:rPr>
              <a:t>FONÉTICA</a:t>
            </a:r>
            <a:endParaRPr lang="pt-BR" dirty="0">
              <a:solidFill>
                <a:schemeClr val="bg1"/>
              </a:solidFill>
            </a:endParaRPr>
          </a:p>
        </p:txBody>
      </p:sp>
    </p:spTree>
    <p:extLst>
      <p:ext uri="{BB962C8B-B14F-4D97-AF65-F5344CB8AC3E}">
        <p14:creationId xmlns:p14="http://schemas.microsoft.com/office/powerpoint/2010/main" val="13989026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124744"/>
            <a:ext cx="8229600" cy="3805883"/>
          </a:xfrm>
        </p:spPr>
        <p:txBody>
          <a:bodyPr>
            <a:noAutofit/>
          </a:bodyPr>
          <a:lstStyle/>
          <a:p>
            <a:pPr marL="0" indent="0" algn="just">
              <a:buNone/>
            </a:pPr>
            <a:endParaRPr lang="pt-BR" sz="2400" dirty="0">
              <a:solidFill>
                <a:schemeClr val="bg1"/>
              </a:solidFill>
            </a:endParaRPr>
          </a:p>
          <a:p>
            <a:pPr algn="just"/>
            <a:r>
              <a:rPr lang="pt-BR" sz="2400" dirty="0">
                <a:solidFill>
                  <a:schemeClr val="bg1"/>
                </a:solidFill>
              </a:rPr>
              <a:t>Segundo </a:t>
            </a:r>
            <a:r>
              <a:rPr lang="pt-BR" sz="2400" dirty="0" err="1">
                <a:solidFill>
                  <a:schemeClr val="bg1"/>
                </a:solidFill>
              </a:rPr>
              <a:t>Cristófaro</a:t>
            </a:r>
            <a:r>
              <a:rPr lang="pt-BR" sz="2400" dirty="0">
                <a:solidFill>
                  <a:schemeClr val="bg1"/>
                </a:solidFill>
              </a:rPr>
              <a:t> (2017) a fonética apresenta os métodos para classificar a descrição, e transcrição dos sons da fala, ou dos principais sons estudados por ela. São os sons utilizados na linguagem humana</a:t>
            </a:r>
            <a:r>
              <a:rPr lang="pt-BR" sz="2400" dirty="0" smtClean="0">
                <a:solidFill>
                  <a:schemeClr val="bg1"/>
                </a:solidFill>
              </a:rPr>
              <a:t>.</a:t>
            </a:r>
          </a:p>
          <a:p>
            <a:pPr algn="just"/>
            <a:endParaRPr lang="pt-BR" sz="2400" dirty="0">
              <a:solidFill>
                <a:schemeClr val="bg1"/>
              </a:solidFill>
            </a:endParaRPr>
          </a:p>
          <a:p>
            <a:pPr algn="just"/>
            <a:r>
              <a:rPr lang="pt-BR" sz="2400" dirty="0" smtClean="0">
                <a:solidFill>
                  <a:schemeClr val="bg1"/>
                </a:solidFill>
              </a:rPr>
              <a:t>De </a:t>
            </a:r>
            <a:r>
              <a:rPr lang="pt-BR" sz="2400" dirty="0">
                <a:solidFill>
                  <a:schemeClr val="bg1"/>
                </a:solidFill>
              </a:rPr>
              <a:t>acordo com o dicionário de língua portuguesa </a:t>
            </a:r>
            <a:r>
              <a:rPr lang="pt-BR" sz="2400" b="1" dirty="0">
                <a:solidFill>
                  <a:schemeClr val="bg1"/>
                </a:solidFill>
              </a:rPr>
              <a:t>fonética</a:t>
            </a:r>
            <a:r>
              <a:rPr lang="pt-BR" sz="2400" dirty="0">
                <a:solidFill>
                  <a:schemeClr val="bg1"/>
                </a:solidFill>
              </a:rPr>
              <a:t>, significa: estudo dos elementos materiais da palavra em três áreas de interesse:</a:t>
            </a:r>
          </a:p>
          <a:p>
            <a:pPr lvl="1" indent="-342900" algn="just">
              <a:buFont typeface="Courier New" panose="02070309020205020404" pitchFamily="49" charset="0"/>
              <a:buChar char="o"/>
            </a:pPr>
            <a:r>
              <a:rPr lang="pt-BR" sz="2000" b="1" dirty="0">
                <a:solidFill>
                  <a:schemeClr val="bg1"/>
                </a:solidFill>
              </a:rPr>
              <a:t>Articulatória</a:t>
            </a:r>
            <a:r>
              <a:rPr lang="pt-BR" sz="2000" dirty="0">
                <a:solidFill>
                  <a:schemeClr val="bg1"/>
                </a:solidFill>
              </a:rPr>
              <a:t>: produz a fala sentido fisiológico.</a:t>
            </a:r>
          </a:p>
          <a:p>
            <a:pPr lvl="1" indent="-342900" algn="just">
              <a:buFont typeface="Courier New" panose="02070309020205020404" pitchFamily="49" charset="0"/>
              <a:buChar char="o"/>
            </a:pPr>
            <a:r>
              <a:rPr lang="pt-BR" sz="2000" b="1" dirty="0">
                <a:solidFill>
                  <a:schemeClr val="bg1"/>
                </a:solidFill>
              </a:rPr>
              <a:t>Auditiva</a:t>
            </a:r>
            <a:r>
              <a:rPr lang="pt-BR" sz="2000" dirty="0">
                <a:solidFill>
                  <a:schemeClr val="bg1"/>
                </a:solidFill>
              </a:rPr>
              <a:t>: percepção.</a:t>
            </a:r>
          </a:p>
          <a:p>
            <a:pPr lvl="1" indent="-342900" algn="just">
              <a:buFont typeface="Courier New" panose="02070309020205020404" pitchFamily="49" charset="0"/>
              <a:buChar char="o"/>
            </a:pPr>
            <a:r>
              <a:rPr lang="pt-BR" sz="2000" b="1" dirty="0">
                <a:solidFill>
                  <a:schemeClr val="bg1"/>
                </a:solidFill>
              </a:rPr>
              <a:t>Acústica</a:t>
            </a:r>
            <a:r>
              <a:rPr lang="pt-BR" sz="2000" dirty="0">
                <a:solidFill>
                  <a:schemeClr val="bg1"/>
                </a:solidFill>
              </a:rPr>
              <a:t>: se divide entre o falante e ouvinte.</a:t>
            </a:r>
          </a:p>
          <a:p>
            <a:pPr lvl="1" indent="-342900" algn="just">
              <a:buFont typeface="Courier New" panose="02070309020205020404" pitchFamily="49" charset="0"/>
              <a:buChar char="o"/>
            </a:pPr>
            <a:r>
              <a:rPr lang="pt-BR" sz="2000" b="1" dirty="0">
                <a:solidFill>
                  <a:schemeClr val="bg1"/>
                </a:solidFill>
              </a:rPr>
              <a:t>Instrumental</a:t>
            </a:r>
            <a:r>
              <a:rPr lang="pt-BR" sz="2000" dirty="0">
                <a:solidFill>
                  <a:schemeClr val="bg1"/>
                </a:solidFill>
              </a:rPr>
              <a:t>: com auxílio de instrumentos laboratoriais. </a:t>
            </a:r>
          </a:p>
        </p:txBody>
      </p:sp>
      <p:sp>
        <p:nvSpPr>
          <p:cNvPr id="5" name="Título 1"/>
          <p:cNvSpPr>
            <a:spLocks noGrp="1"/>
          </p:cNvSpPr>
          <p:nvPr>
            <p:ph type="title"/>
          </p:nvPr>
        </p:nvSpPr>
        <p:spPr>
          <a:xfrm>
            <a:off x="457200" y="274638"/>
            <a:ext cx="8229600" cy="994122"/>
          </a:xfrm>
        </p:spPr>
        <p:txBody>
          <a:bodyPr>
            <a:normAutofit/>
          </a:bodyPr>
          <a:lstStyle/>
          <a:p>
            <a:r>
              <a:rPr lang="pt-BR" dirty="0" smtClean="0">
                <a:solidFill>
                  <a:schemeClr val="bg1"/>
                </a:solidFill>
              </a:rPr>
              <a:t>FONÉTICA</a:t>
            </a:r>
            <a:endParaRPr lang="pt-BR" dirty="0">
              <a:solidFill>
                <a:schemeClr val="bg1"/>
              </a:solidFill>
            </a:endParaRPr>
          </a:p>
        </p:txBody>
      </p:sp>
    </p:spTree>
    <p:extLst>
      <p:ext uri="{BB962C8B-B14F-4D97-AF65-F5344CB8AC3E}">
        <p14:creationId xmlns:p14="http://schemas.microsoft.com/office/powerpoint/2010/main" val="15900836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700808"/>
            <a:ext cx="8229600" cy="3805883"/>
          </a:xfrm>
        </p:spPr>
        <p:txBody>
          <a:bodyPr>
            <a:noAutofit/>
          </a:bodyPr>
          <a:lstStyle/>
          <a:p>
            <a:pPr marL="0" indent="0" algn="just">
              <a:buNone/>
            </a:pPr>
            <a:endParaRPr lang="pt-BR" sz="2400" dirty="0">
              <a:solidFill>
                <a:schemeClr val="bg1"/>
              </a:solidFill>
            </a:endParaRPr>
          </a:p>
          <a:p>
            <a:pPr marL="0" indent="0" algn="just">
              <a:buNone/>
            </a:pPr>
            <a:r>
              <a:rPr lang="pt-BR" sz="2400" dirty="0">
                <a:solidFill>
                  <a:schemeClr val="bg1"/>
                </a:solidFill>
              </a:rPr>
              <a:t>Nossa fala é produzida pelas mesmas partes ligadas às funções de: mastigar, engolir, respirar e/ou cheirar. No entanto para falar ou emitir o som com a fala, precisamos do sistema articulatório formado por: faringe, língua, nariz, dentes e lábios, articulados com a </a:t>
            </a:r>
            <a:r>
              <a:rPr lang="pt-BR" sz="2400" b="1" dirty="0">
                <a:solidFill>
                  <a:schemeClr val="bg1"/>
                </a:solidFill>
              </a:rPr>
              <a:t>corrente</a:t>
            </a:r>
            <a:r>
              <a:rPr lang="pt-BR" sz="2400" dirty="0">
                <a:solidFill>
                  <a:schemeClr val="bg1"/>
                </a:solidFill>
              </a:rPr>
              <a:t> </a:t>
            </a:r>
            <a:r>
              <a:rPr lang="pt-BR" sz="2400" b="1" dirty="0">
                <a:solidFill>
                  <a:schemeClr val="bg1"/>
                </a:solidFill>
              </a:rPr>
              <a:t>de ar</a:t>
            </a:r>
            <a:r>
              <a:rPr lang="pt-BR" sz="2400" dirty="0">
                <a:solidFill>
                  <a:schemeClr val="bg1"/>
                </a:solidFill>
              </a:rPr>
              <a:t>, </a:t>
            </a:r>
            <a:r>
              <a:rPr lang="pt-BR" sz="2400" b="1" dirty="0">
                <a:solidFill>
                  <a:schemeClr val="bg1"/>
                </a:solidFill>
              </a:rPr>
              <a:t>cordas vocais</a:t>
            </a:r>
            <a:r>
              <a:rPr lang="pt-BR" sz="2400" dirty="0">
                <a:solidFill>
                  <a:schemeClr val="bg1"/>
                </a:solidFill>
              </a:rPr>
              <a:t> e </a:t>
            </a:r>
            <a:r>
              <a:rPr lang="pt-BR" sz="2400" b="1" dirty="0">
                <a:solidFill>
                  <a:schemeClr val="bg1"/>
                </a:solidFill>
              </a:rPr>
              <a:t>glote</a:t>
            </a:r>
            <a:r>
              <a:rPr lang="pt-BR" sz="2400" dirty="0">
                <a:solidFill>
                  <a:schemeClr val="bg1"/>
                </a:solidFill>
              </a:rPr>
              <a:t>. </a:t>
            </a:r>
            <a:endParaRPr lang="pt-BR" sz="2000" dirty="0">
              <a:solidFill>
                <a:schemeClr val="bg1"/>
              </a:solidFill>
            </a:endParaRPr>
          </a:p>
        </p:txBody>
      </p:sp>
      <p:sp>
        <p:nvSpPr>
          <p:cNvPr id="5" name="Título 1"/>
          <p:cNvSpPr>
            <a:spLocks noGrp="1"/>
          </p:cNvSpPr>
          <p:nvPr>
            <p:ph type="title"/>
          </p:nvPr>
        </p:nvSpPr>
        <p:spPr>
          <a:xfrm>
            <a:off x="457200" y="274638"/>
            <a:ext cx="8229600" cy="994122"/>
          </a:xfrm>
        </p:spPr>
        <p:txBody>
          <a:bodyPr>
            <a:normAutofit/>
          </a:bodyPr>
          <a:lstStyle/>
          <a:p>
            <a:r>
              <a:rPr lang="pt-BR" dirty="0" smtClean="0">
                <a:solidFill>
                  <a:schemeClr val="bg1"/>
                </a:solidFill>
              </a:rPr>
              <a:t>FONÉTICA</a:t>
            </a:r>
            <a:endParaRPr lang="pt-BR" dirty="0">
              <a:solidFill>
                <a:schemeClr val="bg1"/>
              </a:solidFill>
            </a:endParaRPr>
          </a:p>
        </p:txBody>
      </p:sp>
    </p:spTree>
    <p:extLst>
      <p:ext uri="{BB962C8B-B14F-4D97-AF65-F5344CB8AC3E}">
        <p14:creationId xmlns:p14="http://schemas.microsoft.com/office/powerpoint/2010/main" val="26636426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grupoescolar.com/a/b/0E3C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196752"/>
            <a:ext cx="5732839" cy="4280521"/>
          </a:xfrm>
          <a:prstGeom prst="rect">
            <a:avLst/>
          </a:prstGeom>
          <a:noFill/>
          <a:extLst>
            <a:ext uri="{909E8E84-426E-40DD-AFC4-6F175D3DCCD1}">
              <a14:hiddenFill xmlns:a14="http://schemas.microsoft.com/office/drawing/2010/main">
                <a:solidFill>
                  <a:srgbClr val="FFFFFF"/>
                </a:solidFill>
              </a14:hiddenFill>
            </a:ext>
          </a:extLst>
        </p:spPr>
      </p:pic>
      <p:sp>
        <p:nvSpPr>
          <p:cNvPr id="5" name="Título 1"/>
          <p:cNvSpPr>
            <a:spLocks noGrp="1"/>
          </p:cNvSpPr>
          <p:nvPr>
            <p:ph type="title"/>
          </p:nvPr>
        </p:nvSpPr>
        <p:spPr>
          <a:xfrm>
            <a:off x="457200" y="274638"/>
            <a:ext cx="8229600" cy="994122"/>
          </a:xfrm>
        </p:spPr>
        <p:txBody>
          <a:bodyPr>
            <a:normAutofit/>
          </a:bodyPr>
          <a:lstStyle/>
          <a:p>
            <a:r>
              <a:rPr lang="pt-BR" dirty="0" smtClean="0">
                <a:solidFill>
                  <a:schemeClr val="bg1"/>
                </a:solidFill>
              </a:rPr>
              <a:t>FONÉTICA</a:t>
            </a:r>
            <a:endParaRPr lang="pt-BR" dirty="0">
              <a:solidFill>
                <a:schemeClr val="bg1"/>
              </a:solidFill>
            </a:endParaRPr>
          </a:p>
        </p:txBody>
      </p:sp>
      <p:sp>
        <p:nvSpPr>
          <p:cNvPr id="4" name="Retângulo 3"/>
          <p:cNvSpPr/>
          <p:nvPr/>
        </p:nvSpPr>
        <p:spPr>
          <a:xfrm>
            <a:off x="398819" y="5723711"/>
            <a:ext cx="8496944" cy="276999"/>
          </a:xfrm>
          <a:prstGeom prst="rect">
            <a:avLst/>
          </a:prstGeom>
        </p:spPr>
        <p:txBody>
          <a:bodyPr wrap="square">
            <a:spAutoFit/>
          </a:bodyPr>
          <a:lstStyle/>
          <a:p>
            <a:pPr algn="just"/>
            <a:r>
              <a:rPr lang="pt-BR" sz="1200" b="1" dirty="0" err="1" smtClean="0">
                <a:solidFill>
                  <a:schemeClr val="bg1"/>
                </a:solidFill>
              </a:rPr>
              <a:t>Fonte:</a:t>
            </a:r>
            <a:r>
              <a:rPr lang="pt-BR" sz="1200" dirty="0" err="1" smtClean="0">
                <a:solidFill>
                  <a:schemeClr val="bg1"/>
                </a:solidFill>
              </a:rPr>
              <a:t>https</a:t>
            </a:r>
            <a:r>
              <a:rPr lang="pt-BR" sz="1200" dirty="0">
                <a:solidFill>
                  <a:schemeClr val="bg1"/>
                </a:solidFill>
              </a:rPr>
              <a:t>://sites.google.com/site/lacospsychelogos/sss/psicologia-cognitiva/a-linguagem---pagina-principal/a-estrutura-da-lingua</a:t>
            </a:r>
          </a:p>
        </p:txBody>
      </p:sp>
    </p:spTree>
    <p:extLst>
      <p:ext uri="{BB962C8B-B14F-4D97-AF65-F5344CB8AC3E}">
        <p14:creationId xmlns:p14="http://schemas.microsoft.com/office/powerpoint/2010/main" val="42616112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700808"/>
            <a:ext cx="8229600" cy="3805883"/>
          </a:xfrm>
        </p:spPr>
        <p:txBody>
          <a:bodyPr>
            <a:noAutofit/>
          </a:bodyPr>
          <a:lstStyle/>
          <a:p>
            <a:pPr marL="0" indent="0" algn="just">
              <a:buNone/>
            </a:pPr>
            <a:r>
              <a:rPr lang="pt-BR" sz="2400" dirty="0" smtClean="0">
                <a:solidFill>
                  <a:schemeClr val="bg1"/>
                </a:solidFill>
              </a:rPr>
              <a:t>Segundo </a:t>
            </a:r>
            <a:r>
              <a:rPr lang="pt-BR" sz="2400" dirty="0">
                <a:solidFill>
                  <a:schemeClr val="bg1"/>
                </a:solidFill>
              </a:rPr>
              <a:t>o dicionário de língua portuguesa, articulação é o ato de pronunciar, e a pronuncia é a forma como se dá entonação, ritmo e intensidade acústica, de uma palavra. Uma palavra pode ser pronunciada de diversas maneiras e por variadas pessoas, tem interferência da idade, região onde se vive, além de poder ocorrer distúrbios da voz por meio de grupo étnico de vivencia e a forma como foi educado. </a:t>
            </a:r>
            <a:endParaRPr lang="pt-BR" sz="2000" dirty="0">
              <a:solidFill>
                <a:schemeClr val="bg1"/>
              </a:solidFill>
            </a:endParaRPr>
          </a:p>
        </p:txBody>
      </p:sp>
      <p:sp>
        <p:nvSpPr>
          <p:cNvPr id="5" name="Título 1"/>
          <p:cNvSpPr>
            <a:spLocks noGrp="1"/>
          </p:cNvSpPr>
          <p:nvPr>
            <p:ph type="title"/>
          </p:nvPr>
        </p:nvSpPr>
        <p:spPr>
          <a:xfrm>
            <a:off x="457200" y="274638"/>
            <a:ext cx="8229600" cy="994122"/>
          </a:xfrm>
        </p:spPr>
        <p:txBody>
          <a:bodyPr>
            <a:normAutofit/>
          </a:bodyPr>
          <a:lstStyle/>
          <a:p>
            <a:r>
              <a:rPr lang="pt-BR" dirty="0" smtClean="0">
                <a:solidFill>
                  <a:schemeClr val="bg1"/>
                </a:solidFill>
              </a:rPr>
              <a:t>PRONÚNCIA</a:t>
            </a:r>
            <a:endParaRPr lang="pt-BR" dirty="0">
              <a:solidFill>
                <a:schemeClr val="bg1"/>
              </a:solidFill>
            </a:endParaRPr>
          </a:p>
        </p:txBody>
      </p:sp>
    </p:spTree>
    <p:extLst>
      <p:ext uri="{BB962C8B-B14F-4D97-AF65-F5344CB8AC3E}">
        <p14:creationId xmlns:p14="http://schemas.microsoft.com/office/powerpoint/2010/main" val="36542690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700808"/>
            <a:ext cx="8229600" cy="3805883"/>
          </a:xfrm>
        </p:spPr>
        <p:txBody>
          <a:bodyPr>
            <a:noAutofit/>
          </a:bodyPr>
          <a:lstStyle/>
          <a:p>
            <a:pPr algn="just"/>
            <a:r>
              <a:rPr lang="pt-BR" sz="2400" dirty="0">
                <a:solidFill>
                  <a:schemeClr val="bg1"/>
                </a:solidFill>
              </a:rPr>
              <a:t>Segundo Guimarães (2015) nossa forma de </a:t>
            </a:r>
            <a:r>
              <a:rPr lang="pt-BR" sz="2400" b="1" dirty="0">
                <a:solidFill>
                  <a:schemeClr val="bg1"/>
                </a:solidFill>
              </a:rPr>
              <a:t>expressar </a:t>
            </a:r>
            <a:r>
              <a:rPr lang="pt-BR" sz="2400" dirty="0">
                <a:solidFill>
                  <a:schemeClr val="bg1"/>
                </a:solidFill>
              </a:rPr>
              <a:t>por meio da fala, nos torna diferente dos demais animais, temos uma linguagem verbal que é expressa por meio de uma </a:t>
            </a:r>
            <a:r>
              <a:rPr lang="pt-BR" sz="2400" b="1" dirty="0">
                <a:solidFill>
                  <a:schemeClr val="bg1"/>
                </a:solidFill>
              </a:rPr>
              <a:t>entonação</a:t>
            </a:r>
            <a:r>
              <a:rPr lang="pt-BR" sz="2400" dirty="0">
                <a:solidFill>
                  <a:schemeClr val="bg1"/>
                </a:solidFill>
              </a:rPr>
              <a:t>. </a:t>
            </a:r>
            <a:endParaRPr lang="pt-BR" sz="2400" dirty="0" smtClean="0">
              <a:solidFill>
                <a:schemeClr val="bg1"/>
              </a:solidFill>
            </a:endParaRPr>
          </a:p>
          <a:p>
            <a:pPr algn="just"/>
            <a:endParaRPr lang="pt-BR" sz="2400" dirty="0">
              <a:solidFill>
                <a:schemeClr val="bg1"/>
              </a:solidFill>
            </a:endParaRPr>
          </a:p>
          <a:p>
            <a:pPr algn="just"/>
            <a:r>
              <a:rPr lang="pt-BR" sz="2400" dirty="0">
                <a:solidFill>
                  <a:schemeClr val="bg1"/>
                </a:solidFill>
              </a:rPr>
              <a:t>Segundo o dicionário de língua portuguesa </a:t>
            </a:r>
            <a:r>
              <a:rPr lang="pt-BR" sz="2400" b="1" dirty="0">
                <a:solidFill>
                  <a:schemeClr val="bg1"/>
                </a:solidFill>
              </a:rPr>
              <a:t>entonação</a:t>
            </a:r>
            <a:r>
              <a:rPr lang="pt-BR" sz="2400" dirty="0">
                <a:solidFill>
                  <a:schemeClr val="bg1"/>
                </a:solidFill>
              </a:rPr>
              <a:t> significa: variação no tom de voz é o modo como o tom de voz é emitido, ou seja, a maneira de como são faladas e/ou pronunciadas as palavras.  </a:t>
            </a:r>
          </a:p>
        </p:txBody>
      </p:sp>
      <p:sp>
        <p:nvSpPr>
          <p:cNvPr id="5" name="Título 1"/>
          <p:cNvSpPr>
            <a:spLocks noGrp="1"/>
          </p:cNvSpPr>
          <p:nvPr>
            <p:ph type="title"/>
          </p:nvPr>
        </p:nvSpPr>
        <p:spPr>
          <a:xfrm>
            <a:off x="457200" y="274638"/>
            <a:ext cx="8229600" cy="994122"/>
          </a:xfrm>
        </p:spPr>
        <p:txBody>
          <a:bodyPr>
            <a:normAutofit/>
          </a:bodyPr>
          <a:lstStyle/>
          <a:p>
            <a:r>
              <a:rPr lang="pt-BR" dirty="0" smtClean="0">
                <a:solidFill>
                  <a:schemeClr val="bg1"/>
                </a:solidFill>
              </a:rPr>
              <a:t>EXPRESSÃO E ENTONAÇÃO</a:t>
            </a:r>
            <a:endParaRPr lang="pt-BR" dirty="0">
              <a:solidFill>
                <a:schemeClr val="bg1"/>
              </a:solidFill>
            </a:endParaRPr>
          </a:p>
        </p:txBody>
      </p:sp>
    </p:spTree>
    <p:extLst>
      <p:ext uri="{BB962C8B-B14F-4D97-AF65-F5344CB8AC3E}">
        <p14:creationId xmlns:p14="http://schemas.microsoft.com/office/powerpoint/2010/main" val="3943364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ELEMENTOS DE COMUNICAÇÃO</a:t>
            </a:r>
            <a:endParaRPr lang="pt-BR" dirty="0">
              <a:solidFill>
                <a:schemeClr val="bg1"/>
              </a:solidFill>
            </a:endParaRPr>
          </a:p>
        </p:txBody>
      </p:sp>
      <p:sp>
        <p:nvSpPr>
          <p:cNvPr id="3" name="Espaço Reservado para Conteúdo 2"/>
          <p:cNvSpPr>
            <a:spLocks noGrp="1"/>
          </p:cNvSpPr>
          <p:nvPr>
            <p:ph idx="1"/>
          </p:nvPr>
        </p:nvSpPr>
        <p:spPr>
          <a:xfrm>
            <a:off x="395536" y="1268760"/>
            <a:ext cx="8229600" cy="5256584"/>
          </a:xfrm>
        </p:spPr>
        <p:txBody>
          <a:bodyPr>
            <a:noAutofit/>
          </a:bodyPr>
          <a:lstStyle/>
          <a:p>
            <a:pPr algn="just"/>
            <a:r>
              <a:rPr lang="pt-BR" sz="2400" b="1" dirty="0" smtClean="0">
                <a:solidFill>
                  <a:schemeClr val="bg1"/>
                </a:solidFill>
              </a:rPr>
              <a:t>Canal/Veículo</a:t>
            </a:r>
            <a:r>
              <a:rPr lang="pt-BR" sz="2400" dirty="0" smtClean="0">
                <a:solidFill>
                  <a:schemeClr val="bg1"/>
                </a:solidFill>
              </a:rPr>
              <a:t> </a:t>
            </a:r>
            <a:r>
              <a:rPr lang="pt-BR" sz="2400" dirty="0">
                <a:solidFill>
                  <a:schemeClr val="bg1"/>
                </a:solidFill>
              </a:rPr>
              <a:t>- é o meio pelo qual a mensagem transmitida trafega podendo ser por meio de discurso oral, audição, documentação escrita e a comunicação não verbal, também é os veículos utilizados, como recursos de áudio, recursos visuais e escrita</a:t>
            </a:r>
            <a:r>
              <a:rPr lang="pt-BR" sz="2400" dirty="0" smtClean="0">
                <a:solidFill>
                  <a:schemeClr val="bg1"/>
                </a:solidFill>
              </a:rPr>
              <a:t>;</a:t>
            </a:r>
          </a:p>
          <a:p>
            <a:pPr algn="just"/>
            <a:endParaRPr lang="pt-BR" sz="2400" dirty="0">
              <a:solidFill>
                <a:schemeClr val="bg1"/>
              </a:solidFill>
            </a:endParaRPr>
          </a:p>
          <a:p>
            <a:pPr algn="just"/>
            <a:r>
              <a:rPr lang="pt-BR" sz="2400" b="1" dirty="0">
                <a:solidFill>
                  <a:schemeClr val="bg1"/>
                </a:solidFill>
              </a:rPr>
              <a:t>Decodificação</a:t>
            </a:r>
            <a:r>
              <a:rPr lang="pt-BR" sz="2400" dirty="0">
                <a:solidFill>
                  <a:schemeClr val="bg1"/>
                </a:solidFill>
              </a:rPr>
              <a:t> - é a linguagem ou tradução da mensagem, para que esta possa ser entendida e compreendida pelo receptor</a:t>
            </a:r>
            <a:r>
              <a:rPr lang="pt-BR" sz="2400" dirty="0" smtClean="0">
                <a:solidFill>
                  <a:schemeClr val="bg1"/>
                </a:solidFill>
              </a:rPr>
              <a:t>;</a:t>
            </a:r>
          </a:p>
          <a:p>
            <a:pPr algn="just"/>
            <a:endParaRPr lang="pt-BR" sz="2400" dirty="0">
              <a:solidFill>
                <a:schemeClr val="bg1"/>
              </a:solidFill>
            </a:endParaRPr>
          </a:p>
        </p:txBody>
      </p:sp>
    </p:spTree>
    <p:extLst>
      <p:ext uri="{BB962C8B-B14F-4D97-AF65-F5344CB8AC3E}">
        <p14:creationId xmlns:p14="http://schemas.microsoft.com/office/powerpoint/2010/main" val="38697670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556792"/>
            <a:ext cx="8229600" cy="3805883"/>
          </a:xfrm>
        </p:spPr>
        <p:txBody>
          <a:bodyPr>
            <a:noAutofit/>
          </a:bodyPr>
          <a:lstStyle/>
          <a:p>
            <a:pPr lvl="0" algn="just" fontAlgn="base"/>
            <a:r>
              <a:rPr lang="pt-BR" sz="2400" b="1" dirty="0">
                <a:solidFill>
                  <a:schemeClr val="bg1"/>
                </a:solidFill>
              </a:rPr>
              <a:t>Relaxando a voz</a:t>
            </a:r>
            <a:r>
              <a:rPr lang="pt-BR" sz="2400" dirty="0">
                <a:solidFill>
                  <a:schemeClr val="bg1"/>
                </a:solidFill>
              </a:rPr>
              <a:t> - coloque os dedos polegar e indicador sobre o nariz, sem fazer força, com a boca fechada, imite o zumbido de uma abelha por cerca de um minuto procurando sentir a vibração produzida pelo nariz e pela boca, descanse por 30 segundos e repita o exercício algumas vezes</a:t>
            </a:r>
            <a:r>
              <a:rPr lang="pt-BR" sz="2400" dirty="0" smtClean="0">
                <a:solidFill>
                  <a:schemeClr val="bg1"/>
                </a:solidFill>
              </a:rPr>
              <a:t>;</a:t>
            </a:r>
          </a:p>
          <a:p>
            <a:pPr lvl="0" algn="just" fontAlgn="base"/>
            <a:endParaRPr lang="pt-BR" sz="2400" dirty="0">
              <a:solidFill>
                <a:schemeClr val="bg1"/>
              </a:solidFill>
            </a:endParaRPr>
          </a:p>
          <a:p>
            <a:pPr algn="just" fontAlgn="base"/>
            <a:r>
              <a:rPr lang="pt-BR" sz="2400" b="1" dirty="0">
                <a:solidFill>
                  <a:schemeClr val="bg1"/>
                </a:solidFill>
              </a:rPr>
              <a:t>Brincando com trava línguas</a:t>
            </a:r>
            <a:r>
              <a:rPr lang="pt-BR" sz="2400" dirty="0">
                <a:solidFill>
                  <a:schemeClr val="bg1"/>
                </a:solidFill>
              </a:rPr>
              <a:t> – repita as frases em ambas as fases abaixo calmamente e depois vai aumentando a velocidade, quando conseguir repetir rapidamente sem atropelamentos repita a operação com um lápis entre os dentes:</a:t>
            </a:r>
          </a:p>
          <a:p>
            <a:pPr lvl="0" algn="just" fontAlgn="base"/>
            <a:endParaRPr lang="pt-BR" sz="2400" dirty="0">
              <a:solidFill>
                <a:schemeClr val="bg1"/>
              </a:solidFill>
            </a:endParaRPr>
          </a:p>
        </p:txBody>
      </p:sp>
      <p:sp>
        <p:nvSpPr>
          <p:cNvPr id="5" name="Título 1"/>
          <p:cNvSpPr>
            <a:spLocks noGrp="1"/>
          </p:cNvSpPr>
          <p:nvPr>
            <p:ph type="title"/>
          </p:nvPr>
        </p:nvSpPr>
        <p:spPr>
          <a:xfrm>
            <a:off x="457200" y="274638"/>
            <a:ext cx="8229600" cy="994122"/>
          </a:xfrm>
        </p:spPr>
        <p:txBody>
          <a:bodyPr>
            <a:normAutofit/>
          </a:bodyPr>
          <a:lstStyle/>
          <a:p>
            <a:r>
              <a:rPr lang="pt-BR" dirty="0" smtClean="0">
                <a:solidFill>
                  <a:schemeClr val="bg1"/>
                </a:solidFill>
              </a:rPr>
              <a:t>EXERCITANDO NOSSA VOZ</a:t>
            </a:r>
            <a:endParaRPr lang="pt-BR" dirty="0">
              <a:solidFill>
                <a:schemeClr val="bg1"/>
              </a:solidFill>
            </a:endParaRPr>
          </a:p>
        </p:txBody>
      </p:sp>
    </p:spTree>
    <p:extLst>
      <p:ext uri="{BB962C8B-B14F-4D97-AF65-F5344CB8AC3E}">
        <p14:creationId xmlns:p14="http://schemas.microsoft.com/office/powerpoint/2010/main" val="18045844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412776"/>
            <a:ext cx="8229600" cy="3805883"/>
          </a:xfrm>
        </p:spPr>
        <p:txBody>
          <a:bodyPr>
            <a:noAutofit/>
          </a:bodyPr>
          <a:lstStyle/>
          <a:p>
            <a:pPr marL="0" indent="0" algn="just" fontAlgn="base">
              <a:buNone/>
            </a:pPr>
            <a:r>
              <a:rPr lang="pt-BR" sz="2400" b="1" dirty="0">
                <a:solidFill>
                  <a:schemeClr val="bg1"/>
                </a:solidFill>
              </a:rPr>
              <a:t>Fase 01:</a:t>
            </a:r>
            <a:endParaRPr lang="pt-BR" sz="2400" dirty="0">
              <a:solidFill>
                <a:schemeClr val="bg1"/>
              </a:solidFill>
            </a:endParaRPr>
          </a:p>
          <a:p>
            <a:pPr lvl="0" algn="just"/>
            <a:r>
              <a:rPr lang="pt-BR" sz="2400" dirty="0">
                <a:solidFill>
                  <a:schemeClr val="bg1"/>
                </a:solidFill>
              </a:rPr>
              <a:t>Três pratos de trigo para três tigres tristes.</a:t>
            </a:r>
          </a:p>
          <a:p>
            <a:pPr lvl="0" algn="just"/>
            <a:r>
              <a:rPr lang="pt-BR" sz="2400" dirty="0">
                <a:solidFill>
                  <a:schemeClr val="bg1"/>
                </a:solidFill>
              </a:rPr>
              <a:t>O rato roeu a roupa do rei de Roma.</a:t>
            </a:r>
          </a:p>
          <a:p>
            <a:pPr lvl="0" algn="just"/>
            <a:r>
              <a:rPr lang="pt-BR" sz="2400" dirty="0">
                <a:solidFill>
                  <a:schemeClr val="bg1"/>
                </a:solidFill>
              </a:rPr>
              <a:t>A pinta pintou a pinta do pinto pintado.</a:t>
            </a:r>
          </a:p>
          <a:p>
            <a:pPr lvl="0" algn="just"/>
            <a:r>
              <a:rPr lang="pt-BR" sz="2400" dirty="0">
                <a:solidFill>
                  <a:schemeClr val="bg1"/>
                </a:solidFill>
              </a:rPr>
              <a:t>O bagre branco viu um branco bagre.</a:t>
            </a:r>
          </a:p>
          <a:p>
            <a:pPr lvl="0" algn="just"/>
            <a:r>
              <a:rPr lang="pt-BR" sz="2400" dirty="0">
                <a:solidFill>
                  <a:schemeClr val="bg1"/>
                </a:solidFill>
              </a:rPr>
              <a:t>Por comprar pouca capa, o padre pouca capa tem, ou seria o padre pouca capa tem, por que pouca capa compra.</a:t>
            </a:r>
          </a:p>
          <a:p>
            <a:pPr lvl="0" algn="just"/>
            <a:r>
              <a:rPr lang="pt-BR" sz="2400" dirty="0">
                <a:solidFill>
                  <a:schemeClr val="bg1"/>
                </a:solidFill>
              </a:rPr>
              <a:t>Você acredita que a baba bebeu o leite do bebê.</a:t>
            </a:r>
          </a:p>
          <a:p>
            <a:pPr lvl="0" algn="just"/>
            <a:r>
              <a:rPr lang="pt-BR" sz="2400" dirty="0">
                <a:solidFill>
                  <a:schemeClr val="bg1"/>
                </a:solidFill>
              </a:rPr>
              <a:t>Em rápido rapto, um rápido rato raptou três ratos sem deixar rastros.</a:t>
            </a:r>
          </a:p>
          <a:p>
            <a:pPr lvl="0" algn="just"/>
            <a:r>
              <a:rPr lang="pt-BR" sz="2400" dirty="0">
                <a:solidFill>
                  <a:schemeClr val="bg1"/>
                </a:solidFill>
              </a:rPr>
              <a:t>Chega de cheiro de ceira suja.</a:t>
            </a:r>
          </a:p>
          <a:p>
            <a:pPr lvl="0" algn="just" fontAlgn="base"/>
            <a:endParaRPr lang="pt-BR" sz="2400" dirty="0">
              <a:solidFill>
                <a:schemeClr val="bg1"/>
              </a:solidFill>
            </a:endParaRPr>
          </a:p>
        </p:txBody>
      </p:sp>
      <p:sp>
        <p:nvSpPr>
          <p:cNvPr id="5" name="Título 1"/>
          <p:cNvSpPr>
            <a:spLocks noGrp="1"/>
          </p:cNvSpPr>
          <p:nvPr>
            <p:ph type="title"/>
          </p:nvPr>
        </p:nvSpPr>
        <p:spPr>
          <a:xfrm>
            <a:off x="457200" y="274638"/>
            <a:ext cx="8229600" cy="994122"/>
          </a:xfrm>
        </p:spPr>
        <p:txBody>
          <a:bodyPr>
            <a:normAutofit/>
          </a:bodyPr>
          <a:lstStyle/>
          <a:p>
            <a:r>
              <a:rPr lang="pt-BR" dirty="0" smtClean="0">
                <a:solidFill>
                  <a:schemeClr val="bg1"/>
                </a:solidFill>
              </a:rPr>
              <a:t>TRAVA LINGUAS</a:t>
            </a:r>
            <a:endParaRPr lang="pt-BR" dirty="0">
              <a:solidFill>
                <a:schemeClr val="bg1"/>
              </a:solidFill>
            </a:endParaRPr>
          </a:p>
        </p:txBody>
      </p:sp>
    </p:spTree>
    <p:extLst>
      <p:ext uri="{BB962C8B-B14F-4D97-AF65-F5344CB8AC3E}">
        <p14:creationId xmlns:p14="http://schemas.microsoft.com/office/powerpoint/2010/main" val="36993293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340768"/>
            <a:ext cx="8229600" cy="3805883"/>
          </a:xfrm>
        </p:spPr>
        <p:txBody>
          <a:bodyPr>
            <a:noAutofit/>
          </a:bodyPr>
          <a:lstStyle/>
          <a:p>
            <a:pPr marL="0" indent="0" algn="just" fontAlgn="base">
              <a:buNone/>
            </a:pPr>
            <a:r>
              <a:rPr lang="pt-BR" sz="2400" b="1" dirty="0">
                <a:solidFill>
                  <a:schemeClr val="bg1"/>
                </a:solidFill>
              </a:rPr>
              <a:t>Fase 02:</a:t>
            </a:r>
            <a:endParaRPr lang="pt-BR" sz="2400" dirty="0">
              <a:solidFill>
                <a:schemeClr val="bg1"/>
              </a:solidFill>
            </a:endParaRPr>
          </a:p>
          <a:p>
            <a:pPr lvl="0" algn="just" fontAlgn="base"/>
            <a:r>
              <a:rPr lang="pt-BR" sz="2400" dirty="0">
                <a:solidFill>
                  <a:schemeClr val="bg1"/>
                </a:solidFill>
              </a:rPr>
              <a:t>Os gêmeos do general Gilberto, gênios em geologia, gesticulavam geralmente junto da gente;</a:t>
            </a:r>
          </a:p>
          <a:p>
            <a:pPr lvl="0" algn="just" fontAlgn="base"/>
            <a:r>
              <a:rPr lang="pt-BR" sz="2400" dirty="0">
                <a:solidFill>
                  <a:schemeClr val="bg1"/>
                </a:solidFill>
              </a:rPr>
              <a:t>Num ninho de </a:t>
            </a:r>
            <a:r>
              <a:rPr lang="pt-BR" sz="2400" dirty="0" err="1">
                <a:solidFill>
                  <a:schemeClr val="bg1"/>
                </a:solidFill>
              </a:rPr>
              <a:t>mafagafos</a:t>
            </a:r>
            <a:r>
              <a:rPr lang="pt-BR" sz="2400" dirty="0">
                <a:solidFill>
                  <a:schemeClr val="bg1"/>
                </a:solidFill>
              </a:rPr>
              <a:t>, há cinco </a:t>
            </a:r>
            <a:r>
              <a:rPr lang="pt-BR" sz="2400" dirty="0" err="1">
                <a:solidFill>
                  <a:schemeClr val="bg1"/>
                </a:solidFill>
              </a:rPr>
              <a:t>mafagafinhos</a:t>
            </a:r>
            <a:r>
              <a:rPr lang="pt-BR" sz="2400" dirty="0">
                <a:solidFill>
                  <a:schemeClr val="bg1"/>
                </a:solidFill>
              </a:rPr>
              <a:t>! Quem </a:t>
            </a:r>
            <a:r>
              <a:rPr lang="pt-BR" sz="2400" dirty="0" err="1">
                <a:solidFill>
                  <a:schemeClr val="bg1"/>
                </a:solidFill>
              </a:rPr>
              <a:t>desmafagafizá-los</a:t>
            </a:r>
            <a:r>
              <a:rPr lang="pt-BR" sz="2400" dirty="0">
                <a:solidFill>
                  <a:schemeClr val="bg1"/>
                </a:solidFill>
              </a:rPr>
              <a:t> um bom </a:t>
            </a:r>
            <a:r>
              <a:rPr lang="pt-BR" sz="2400" dirty="0" err="1">
                <a:solidFill>
                  <a:schemeClr val="bg1"/>
                </a:solidFill>
              </a:rPr>
              <a:t>desmafagafizador</a:t>
            </a:r>
            <a:r>
              <a:rPr lang="pt-BR" sz="2400" dirty="0">
                <a:solidFill>
                  <a:schemeClr val="bg1"/>
                </a:solidFill>
              </a:rPr>
              <a:t> será;</a:t>
            </a:r>
          </a:p>
          <a:p>
            <a:pPr lvl="0" algn="just" fontAlgn="base"/>
            <a:r>
              <a:rPr lang="pt-BR" sz="2400" dirty="0">
                <a:solidFill>
                  <a:schemeClr val="bg1"/>
                </a:solidFill>
              </a:rPr>
              <a:t>Em rápido rapto, um rápido rato raptou três ratos sem deixar rastros;</a:t>
            </a:r>
          </a:p>
          <a:p>
            <a:pPr lvl="0" algn="just" fontAlgn="base"/>
            <a:r>
              <a:rPr lang="pt-BR" sz="2400" dirty="0">
                <a:solidFill>
                  <a:schemeClr val="bg1"/>
                </a:solidFill>
              </a:rPr>
              <a:t>O rato, ratazana, o ratinho, roeram as rútilas roupas e rasgaram as ricas rendas da rainha dona </a:t>
            </a:r>
            <a:r>
              <a:rPr lang="pt-BR" sz="2400" dirty="0" err="1">
                <a:solidFill>
                  <a:schemeClr val="bg1"/>
                </a:solidFill>
              </a:rPr>
              <a:t>Urraca</a:t>
            </a:r>
            <a:r>
              <a:rPr lang="pt-BR" sz="2400" dirty="0">
                <a:solidFill>
                  <a:schemeClr val="bg1"/>
                </a:solidFill>
              </a:rPr>
              <a:t> de </a:t>
            </a:r>
            <a:r>
              <a:rPr lang="pt-BR" sz="2400" dirty="0" err="1">
                <a:solidFill>
                  <a:schemeClr val="bg1"/>
                </a:solidFill>
              </a:rPr>
              <a:t>Bombarral</a:t>
            </a:r>
            <a:r>
              <a:rPr lang="pt-BR" sz="2400" dirty="0">
                <a:solidFill>
                  <a:schemeClr val="bg1"/>
                </a:solidFill>
              </a:rPr>
              <a:t>;</a:t>
            </a:r>
          </a:p>
          <a:p>
            <a:pPr lvl="0" algn="just" fontAlgn="base"/>
            <a:r>
              <a:rPr lang="pt-BR" sz="2400" dirty="0">
                <a:solidFill>
                  <a:schemeClr val="bg1"/>
                </a:solidFill>
              </a:rPr>
              <a:t>O que é que Cacá quer? Cacá quer caqui. Qual caqui que Cacá quer? Cacá quer qualquer caqui;</a:t>
            </a:r>
          </a:p>
          <a:p>
            <a:pPr lvl="0" algn="just" fontAlgn="base"/>
            <a:endParaRPr lang="pt-BR" sz="2400" dirty="0">
              <a:solidFill>
                <a:schemeClr val="bg1"/>
              </a:solidFill>
            </a:endParaRPr>
          </a:p>
        </p:txBody>
      </p:sp>
      <p:sp>
        <p:nvSpPr>
          <p:cNvPr id="5" name="Título 1"/>
          <p:cNvSpPr>
            <a:spLocks noGrp="1"/>
          </p:cNvSpPr>
          <p:nvPr>
            <p:ph type="title"/>
          </p:nvPr>
        </p:nvSpPr>
        <p:spPr>
          <a:xfrm>
            <a:off x="457200" y="274638"/>
            <a:ext cx="8229600" cy="994122"/>
          </a:xfrm>
        </p:spPr>
        <p:txBody>
          <a:bodyPr>
            <a:normAutofit/>
          </a:bodyPr>
          <a:lstStyle/>
          <a:p>
            <a:r>
              <a:rPr lang="pt-BR" dirty="0" smtClean="0">
                <a:solidFill>
                  <a:schemeClr val="bg1"/>
                </a:solidFill>
              </a:rPr>
              <a:t>TRAVA LINGUAS</a:t>
            </a:r>
            <a:endParaRPr lang="pt-BR" dirty="0">
              <a:solidFill>
                <a:schemeClr val="bg1"/>
              </a:solidFill>
            </a:endParaRPr>
          </a:p>
        </p:txBody>
      </p:sp>
    </p:spTree>
    <p:extLst>
      <p:ext uri="{BB962C8B-B14F-4D97-AF65-F5344CB8AC3E}">
        <p14:creationId xmlns:p14="http://schemas.microsoft.com/office/powerpoint/2010/main" val="6603363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340768"/>
            <a:ext cx="8229600" cy="3805883"/>
          </a:xfrm>
        </p:spPr>
        <p:txBody>
          <a:bodyPr>
            <a:noAutofit/>
          </a:bodyPr>
          <a:lstStyle/>
          <a:p>
            <a:pPr marL="0" indent="0" algn="just" fontAlgn="base">
              <a:buNone/>
            </a:pPr>
            <a:r>
              <a:rPr lang="pt-BR" sz="2400" b="1" dirty="0">
                <a:solidFill>
                  <a:schemeClr val="bg1"/>
                </a:solidFill>
              </a:rPr>
              <a:t>Fase 02:</a:t>
            </a:r>
            <a:endParaRPr lang="pt-BR" sz="2400" dirty="0">
              <a:solidFill>
                <a:schemeClr val="bg1"/>
              </a:solidFill>
            </a:endParaRPr>
          </a:p>
          <a:p>
            <a:pPr lvl="0" algn="just" fontAlgn="base"/>
            <a:r>
              <a:rPr lang="pt-BR" sz="2400" dirty="0">
                <a:solidFill>
                  <a:schemeClr val="bg1"/>
                </a:solidFill>
              </a:rPr>
              <a:t>Joana, a joaninha, enjoada de jantar jiló, jaca e berinjela, resolveu dar um jeito; foi falar com Juca e pediu sua sugestão. Juca, muito jeitoso, sugeriu ligeirinho jambo e jabá;</a:t>
            </a:r>
          </a:p>
          <a:p>
            <a:pPr lvl="0" algn="just" fontAlgn="base"/>
            <a:r>
              <a:rPr lang="pt-BR" sz="2400" dirty="0">
                <a:solidFill>
                  <a:schemeClr val="bg1"/>
                </a:solidFill>
              </a:rPr>
              <a:t>O pinto pia, a pipa pinga. Pinga a pipa e o pinto pia. Quanto mais o pinto pia mais a pipa pinga;</a:t>
            </a:r>
          </a:p>
          <a:p>
            <a:pPr lvl="0" algn="just" fontAlgn="base"/>
            <a:r>
              <a:rPr lang="pt-BR" sz="2400" dirty="0">
                <a:solidFill>
                  <a:schemeClr val="bg1"/>
                </a:solidFill>
              </a:rPr>
              <a:t>Filomena Felícia Fausta Fonseca, famosa flor, farmacêutica fez formidáveis fórmulas, fabricou formosos fortificantes e famosos fertilizantes, fazendo felizes frenéticos fregueses;</a:t>
            </a:r>
          </a:p>
          <a:p>
            <a:pPr lvl="0" algn="just" fontAlgn="base"/>
            <a:r>
              <a:rPr lang="pt-BR" sz="2400" dirty="0">
                <a:solidFill>
                  <a:schemeClr val="bg1"/>
                </a:solidFill>
              </a:rPr>
              <a:t>O </a:t>
            </a:r>
            <a:r>
              <a:rPr lang="pt-BR" sz="2400" dirty="0" err="1">
                <a:solidFill>
                  <a:schemeClr val="bg1"/>
                </a:solidFill>
              </a:rPr>
              <a:t>desinquivincavacador</a:t>
            </a:r>
            <a:r>
              <a:rPr lang="pt-BR" sz="2400" dirty="0">
                <a:solidFill>
                  <a:schemeClr val="bg1"/>
                </a:solidFill>
              </a:rPr>
              <a:t> das </a:t>
            </a:r>
            <a:r>
              <a:rPr lang="pt-BR" sz="2400" dirty="0" err="1">
                <a:solidFill>
                  <a:schemeClr val="bg1"/>
                </a:solidFill>
              </a:rPr>
              <a:t>caravelarias</a:t>
            </a:r>
            <a:r>
              <a:rPr lang="pt-BR" sz="2400" dirty="0">
                <a:solidFill>
                  <a:schemeClr val="bg1"/>
                </a:solidFill>
              </a:rPr>
              <a:t> </a:t>
            </a:r>
            <a:r>
              <a:rPr lang="pt-BR" sz="2400" dirty="0" err="1">
                <a:solidFill>
                  <a:schemeClr val="bg1"/>
                </a:solidFill>
              </a:rPr>
              <a:t>desinquivincavacaria</a:t>
            </a:r>
            <a:r>
              <a:rPr lang="pt-BR" sz="2400" dirty="0">
                <a:solidFill>
                  <a:schemeClr val="bg1"/>
                </a:solidFill>
              </a:rPr>
              <a:t> as cavidades que deveriam ser </a:t>
            </a:r>
            <a:r>
              <a:rPr lang="pt-BR" sz="2400" dirty="0" err="1">
                <a:solidFill>
                  <a:schemeClr val="bg1"/>
                </a:solidFill>
              </a:rPr>
              <a:t>desinquivincavacadas</a:t>
            </a:r>
            <a:r>
              <a:rPr lang="pt-BR" sz="2400" dirty="0">
                <a:solidFill>
                  <a:schemeClr val="bg1"/>
                </a:solidFill>
              </a:rPr>
              <a:t>.</a:t>
            </a:r>
          </a:p>
          <a:p>
            <a:pPr lvl="0" algn="just" fontAlgn="base"/>
            <a:endParaRPr lang="pt-BR" sz="2400" dirty="0">
              <a:solidFill>
                <a:schemeClr val="bg1"/>
              </a:solidFill>
            </a:endParaRPr>
          </a:p>
        </p:txBody>
      </p:sp>
      <p:sp>
        <p:nvSpPr>
          <p:cNvPr id="5" name="Título 1"/>
          <p:cNvSpPr>
            <a:spLocks noGrp="1"/>
          </p:cNvSpPr>
          <p:nvPr>
            <p:ph type="title"/>
          </p:nvPr>
        </p:nvSpPr>
        <p:spPr>
          <a:xfrm>
            <a:off x="457200" y="274638"/>
            <a:ext cx="8229600" cy="994122"/>
          </a:xfrm>
        </p:spPr>
        <p:txBody>
          <a:bodyPr>
            <a:normAutofit/>
          </a:bodyPr>
          <a:lstStyle/>
          <a:p>
            <a:r>
              <a:rPr lang="pt-BR" dirty="0" smtClean="0">
                <a:solidFill>
                  <a:schemeClr val="bg1"/>
                </a:solidFill>
              </a:rPr>
              <a:t>TRAVA LINGUAS</a:t>
            </a:r>
            <a:endParaRPr lang="pt-BR" dirty="0">
              <a:solidFill>
                <a:schemeClr val="bg1"/>
              </a:solidFill>
            </a:endParaRPr>
          </a:p>
        </p:txBody>
      </p:sp>
    </p:spTree>
    <p:extLst>
      <p:ext uri="{BB962C8B-B14F-4D97-AF65-F5344CB8AC3E}">
        <p14:creationId xmlns:p14="http://schemas.microsoft.com/office/powerpoint/2010/main" val="151530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628800"/>
            <a:ext cx="8229600" cy="3805883"/>
          </a:xfrm>
        </p:spPr>
        <p:txBody>
          <a:bodyPr>
            <a:noAutofit/>
          </a:bodyPr>
          <a:lstStyle/>
          <a:p>
            <a:pPr marL="0" lvl="0" indent="0" algn="just" fontAlgn="base">
              <a:buNone/>
            </a:pPr>
            <a:r>
              <a:rPr lang="pt-BR" sz="2400" b="1" dirty="0">
                <a:solidFill>
                  <a:schemeClr val="bg1"/>
                </a:solidFill>
              </a:rPr>
              <a:t>Treine a respiração</a:t>
            </a:r>
            <a:r>
              <a:rPr lang="pt-BR" sz="2400" dirty="0">
                <a:solidFill>
                  <a:schemeClr val="bg1"/>
                </a:solidFill>
              </a:rPr>
              <a:t> – treine a respiração diafragmática, deite com os pés elevados em uma almofada ou outro artefato, com uma das mãos sobre o peito deixe a outra mão abaixo das costelas. Inspire e expire profundamente e devagar, se concentre em fazer com que a mão que está abaixo da costela seja elevada mais do que a mão que está no peito. A elevação é indicativo da movimentação completa do diafragma, ou seja, não é estufando o peito que se respira.</a:t>
            </a:r>
          </a:p>
          <a:p>
            <a:pPr lvl="0" algn="just" fontAlgn="base"/>
            <a:endParaRPr lang="pt-BR" sz="2400" dirty="0">
              <a:solidFill>
                <a:schemeClr val="bg1"/>
              </a:solidFill>
            </a:endParaRPr>
          </a:p>
        </p:txBody>
      </p:sp>
      <p:sp>
        <p:nvSpPr>
          <p:cNvPr id="6" name="Título 1"/>
          <p:cNvSpPr>
            <a:spLocks noGrp="1"/>
          </p:cNvSpPr>
          <p:nvPr>
            <p:ph type="title"/>
          </p:nvPr>
        </p:nvSpPr>
        <p:spPr>
          <a:xfrm>
            <a:off x="457200" y="274638"/>
            <a:ext cx="8229600" cy="994122"/>
          </a:xfrm>
        </p:spPr>
        <p:txBody>
          <a:bodyPr>
            <a:normAutofit/>
          </a:bodyPr>
          <a:lstStyle/>
          <a:p>
            <a:r>
              <a:rPr lang="pt-BR" dirty="0" smtClean="0">
                <a:solidFill>
                  <a:schemeClr val="bg1"/>
                </a:solidFill>
              </a:rPr>
              <a:t>EXERCITANDO NOSSA VOZ</a:t>
            </a:r>
            <a:endParaRPr lang="pt-BR" dirty="0">
              <a:solidFill>
                <a:schemeClr val="bg1"/>
              </a:solidFill>
            </a:endParaRPr>
          </a:p>
        </p:txBody>
      </p:sp>
    </p:spTree>
    <p:extLst>
      <p:ext uri="{BB962C8B-B14F-4D97-AF65-F5344CB8AC3E}">
        <p14:creationId xmlns:p14="http://schemas.microsoft.com/office/powerpoint/2010/main" val="39799833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484784"/>
            <a:ext cx="8229600" cy="3805883"/>
          </a:xfrm>
        </p:spPr>
        <p:txBody>
          <a:bodyPr>
            <a:noAutofit/>
          </a:bodyPr>
          <a:lstStyle/>
          <a:p>
            <a:pPr marL="0" lvl="0" indent="0" algn="just">
              <a:buNone/>
            </a:pPr>
            <a:r>
              <a:rPr lang="pt-BR" sz="2400" b="1" dirty="0">
                <a:solidFill>
                  <a:schemeClr val="bg1"/>
                </a:solidFill>
              </a:rPr>
              <a:t>Treina a musculatura da face</a:t>
            </a:r>
            <a:r>
              <a:rPr lang="pt-BR" sz="2400" dirty="0">
                <a:solidFill>
                  <a:schemeClr val="bg1"/>
                </a:solidFill>
              </a:rPr>
              <a:t> – durante pelo menos 20 a 30 minutos por dia leia um texto em voz alta, articulando e abrindo a boca de maneiras exagerada, esses movimentos irão fortalecer sua pronuncia.</a:t>
            </a:r>
          </a:p>
          <a:p>
            <a:pPr algn="just"/>
            <a:endParaRPr lang="pt-BR" sz="2400" dirty="0">
              <a:solidFill>
                <a:schemeClr val="bg1"/>
              </a:solidFill>
            </a:endParaRPr>
          </a:p>
          <a:p>
            <a:pPr marL="0" lvl="0" indent="0" algn="just">
              <a:buNone/>
            </a:pPr>
            <a:r>
              <a:rPr lang="pt-BR" sz="2400" b="1" dirty="0">
                <a:solidFill>
                  <a:schemeClr val="bg1"/>
                </a:solidFill>
              </a:rPr>
              <a:t>Treine o ritmo da fala </a:t>
            </a:r>
            <a:r>
              <a:rPr lang="pt-BR" sz="2400" dirty="0">
                <a:solidFill>
                  <a:schemeClr val="bg1"/>
                </a:solidFill>
              </a:rPr>
              <a:t>– procure articular sua fala por meio de exercícios de repetição, desacelerando sua fala, repita várias vezes as silabas:</a:t>
            </a:r>
          </a:p>
          <a:p>
            <a:pPr lvl="1" algn="just" fontAlgn="base"/>
            <a:r>
              <a:rPr lang="pt-BR" sz="2000" dirty="0">
                <a:solidFill>
                  <a:schemeClr val="bg1"/>
                </a:solidFill>
              </a:rPr>
              <a:t>as, es, </a:t>
            </a:r>
            <a:r>
              <a:rPr lang="pt-BR" sz="2000" dirty="0" err="1">
                <a:solidFill>
                  <a:schemeClr val="bg1"/>
                </a:solidFill>
              </a:rPr>
              <a:t>ês</a:t>
            </a:r>
            <a:r>
              <a:rPr lang="pt-BR" sz="2000" dirty="0">
                <a:solidFill>
                  <a:schemeClr val="bg1"/>
                </a:solidFill>
              </a:rPr>
              <a:t>, </a:t>
            </a:r>
            <a:r>
              <a:rPr lang="pt-BR" sz="2000" dirty="0" err="1">
                <a:solidFill>
                  <a:schemeClr val="bg1"/>
                </a:solidFill>
              </a:rPr>
              <a:t>is</a:t>
            </a:r>
            <a:r>
              <a:rPr lang="pt-BR" sz="2000" dirty="0">
                <a:solidFill>
                  <a:schemeClr val="bg1"/>
                </a:solidFill>
              </a:rPr>
              <a:t>, os, </a:t>
            </a:r>
            <a:r>
              <a:rPr lang="pt-BR" sz="2000" dirty="0" err="1">
                <a:solidFill>
                  <a:schemeClr val="bg1"/>
                </a:solidFill>
              </a:rPr>
              <a:t>ôs</a:t>
            </a:r>
            <a:r>
              <a:rPr lang="pt-BR" sz="2000" dirty="0">
                <a:solidFill>
                  <a:schemeClr val="bg1"/>
                </a:solidFill>
              </a:rPr>
              <a:t>, </a:t>
            </a:r>
            <a:r>
              <a:rPr lang="pt-BR" sz="2000" dirty="0" err="1">
                <a:solidFill>
                  <a:schemeClr val="bg1"/>
                </a:solidFill>
              </a:rPr>
              <a:t>us</a:t>
            </a:r>
            <a:r>
              <a:rPr lang="pt-BR" sz="2000" dirty="0">
                <a:solidFill>
                  <a:schemeClr val="bg1"/>
                </a:solidFill>
              </a:rPr>
              <a:t>;</a:t>
            </a:r>
          </a:p>
          <a:p>
            <a:pPr lvl="1" algn="just" fontAlgn="base"/>
            <a:r>
              <a:rPr lang="pt-BR" sz="2000" dirty="0" err="1">
                <a:solidFill>
                  <a:schemeClr val="bg1"/>
                </a:solidFill>
              </a:rPr>
              <a:t>mua</a:t>
            </a:r>
            <a:r>
              <a:rPr lang="pt-BR" sz="2000" dirty="0">
                <a:solidFill>
                  <a:schemeClr val="bg1"/>
                </a:solidFill>
              </a:rPr>
              <a:t>, meu, mui, </a:t>
            </a:r>
            <a:r>
              <a:rPr lang="pt-BR" sz="2000" dirty="0" err="1">
                <a:solidFill>
                  <a:schemeClr val="bg1"/>
                </a:solidFill>
              </a:rPr>
              <a:t>muo</a:t>
            </a:r>
            <a:r>
              <a:rPr lang="pt-BR" sz="2000" dirty="0">
                <a:solidFill>
                  <a:schemeClr val="bg1"/>
                </a:solidFill>
              </a:rPr>
              <a:t>, um;</a:t>
            </a:r>
          </a:p>
          <a:p>
            <a:pPr lvl="1" algn="just" fontAlgn="base"/>
            <a:r>
              <a:rPr lang="pt-BR" sz="2000" dirty="0">
                <a:solidFill>
                  <a:schemeClr val="bg1"/>
                </a:solidFill>
              </a:rPr>
              <a:t>pra, </a:t>
            </a:r>
            <a:r>
              <a:rPr lang="pt-BR" sz="2000" dirty="0" err="1">
                <a:solidFill>
                  <a:schemeClr val="bg1"/>
                </a:solidFill>
              </a:rPr>
              <a:t>ca</a:t>
            </a:r>
            <a:r>
              <a:rPr lang="pt-BR" sz="2000" dirty="0">
                <a:solidFill>
                  <a:schemeClr val="bg1"/>
                </a:solidFill>
              </a:rPr>
              <a:t>, </a:t>
            </a:r>
            <a:r>
              <a:rPr lang="pt-BR" sz="2000" dirty="0" err="1">
                <a:solidFill>
                  <a:schemeClr val="bg1"/>
                </a:solidFill>
              </a:rPr>
              <a:t>tra</a:t>
            </a:r>
            <a:r>
              <a:rPr lang="pt-BR" sz="2000" dirty="0">
                <a:solidFill>
                  <a:schemeClr val="bg1"/>
                </a:solidFill>
              </a:rPr>
              <a:t>, </a:t>
            </a:r>
            <a:r>
              <a:rPr lang="pt-BR" sz="2000" dirty="0" err="1">
                <a:solidFill>
                  <a:schemeClr val="bg1"/>
                </a:solidFill>
              </a:rPr>
              <a:t>cha</a:t>
            </a:r>
            <a:r>
              <a:rPr lang="pt-BR" sz="2000" dirty="0">
                <a:solidFill>
                  <a:schemeClr val="bg1"/>
                </a:solidFill>
              </a:rPr>
              <a:t>, </a:t>
            </a:r>
            <a:r>
              <a:rPr lang="pt-BR" sz="2000" dirty="0" err="1">
                <a:solidFill>
                  <a:schemeClr val="bg1"/>
                </a:solidFill>
              </a:rPr>
              <a:t>nha</a:t>
            </a:r>
            <a:r>
              <a:rPr lang="pt-BR" sz="2000" dirty="0">
                <a:solidFill>
                  <a:schemeClr val="bg1"/>
                </a:solidFill>
              </a:rPr>
              <a:t>, </a:t>
            </a:r>
            <a:r>
              <a:rPr lang="pt-BR" sz="2000" dirty="0" err="1">
                <a:solidFill>
                  <a:schemeClr val="bg1"/>
                </a:solidFill>
              </a:rPr>
              <a:t>lha</a:t>
            </a:r>
            <a:r>
              <a:rPr lang="pt-BR" sz="2000" dirty="0">
                <a:solidFill>
                  <a:schemeClr val="bg1"/>
                </a:solidFill>
              </a:rPr>
              <a:t>, </a:t>
            </a:r>
            <a:r>
              <a:rPr lang="pt-BR" sz="2000" dirty="0" err="1">
                <a:solidFill>
                  <a:schemeClr val="bg1"/>
                </a:solidFill>
              </a:rPr>
              <a:t>gua</a:t>
            </a:r>
            <a:r>
              <a:rPr lang="pt-BR" sz="2000" dirty="0">
                <a:solidFill>
                  <a:schemeClr val="bg1"/>
                </a:solidFill>
              </a:rPr>
              <a:t>, </a:t>
            </a:r>
            <a:r>
              <a:rPr lang="pt-BR" sz="2000" dirty="0" err="1">
                <a:solidFill>
                  <a:schemeClr val="bg1"/>
                </a:solidFill>
              </a:rPr>
              <a:t>qua</a:t>
            </a:r>
            <a:r>
              <a:rPr lang="pt-BR" sz="2000" dirty="0">
                <a:solidFill>
                  <a:schemeClr val="bg1"/>
                </a:solidFill>
              </a:rPr>
              <a:t>.</a:t>
            </a:r>
          </a:p>
          <a:p>
            <a:pPr lvl="0" algn="just" fontAlgn="base"/>
            <a:endParaRPr lang="pt-BR" sz="2400" dirty="0">
              <a:solidFill>
                <a:schemeClr val="bg1"/>
              </a:solidFill>
            </a:endParaRPr>
          </a:p>
        </p:txBody>
      </p:sp>
      <p:sp>
        <p:nvSpPr>
          <p:cNvPr id="6" name="Título 1"/>
          <p:cNvSpPr>
            <a:spLocks noGrp="1"/>
          </p:cNvSpPr>
          <p:nvPr>
            <p:ph type="title"/>
          </p:nvPr>
        </p:nvSpPr>
        <p:spPr>
          <a:xfrm>
            <a:off x="457200" y="274638"/>
            <a:ext cx="8229600" cy="994122"/>
          </a:xfrm>
        </p:spPr>
        <p:txBody>
          <a:bodyPr>
            <a:normAutofit/>
          </a:bodyPr>
          <a:lstStyle/>
          <a:p>
            <a:r>
              <a:rPr lang="pt-BR" dirty="0" smtClean="0">
                <a:solidFill>
                  <a:schemeClr val="bg1"/>
                </a:solidFill>
              </a:rPr>
              <a:t>EXERCITANDO NOSSA VOZ</a:t>
            </a:r>
            <a:endParaRPr lang="pt-BR" dirty="0">
              <a:solidFill>
                <a:schemeClr val="bg1"/>
              </a:solidFill>
            </a:endParaRPr>
          </a:p>
        </p:txBody>
      </p:sp>
    </p:spTree>
    <p:extLst>
      <p:ext uri="{BB962C8B-B14F-4D97-AF65-F5344CB8AC3E}">
        <p14:creationId xmlns:p14="http://schemas.microsoft.com/office/powerpoint/2010/main" val="38990808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23528" y="1340768"/>
            <a:ext cx="8229600" cy="3805883"/>
          </a:xfrm>
        </p:spPr>
        <p:txBody>
          <a:bodyPr>
            <a:noAutofit/>
          </a:bodyPr>
          <a:lstStyle/>
          <a:p>
            <a:pPr lvl="0" algn="just"/>
            <a:r>
              <a:rPr lang="pt-BR" sz="2400" b="1" dirty="0">
                <a:solidFill>
                  <a:schemeClr val="bg1"/>
                </a:solidFill>
              </a:rPr>
              <a:t>Grave e ouça sua voz</a:t>
            </a:r>
            <a:r>
              <a:rPr lang="pt-BR" sz="2400" dirty="0">
                <a:solidFill>
                  <a:schemeClr val="bg1"/>
                </a:solidFill>
              </a:rPr>
              <a:t> – procure gravar sua voz, lendo calmamente um texto em voz alta, procurando articular as consoantes e vogais. </a:t>
            </a:r>
          </a:p>
          <a:p>
            <a:pPr algn="just"/>
            <a:endParaRPr lang="pt-BR" sz="2400" dirty="0">
              <a:solidFill>
                <a:schemeClr val="bg1"/>
              </a:solidFill>
            </a:endParaRPr>
          </a:p>
          <a:p>
            <a:pPr lvl="0" algn="just"/>
            <a:r>
              <a:rPr lang="pt-BR" sz="2400" b="1" dirty="0">
                <a:solidFill>
                  <a:schemeClr val="bg1"/>
                </a:solidFill>
              </a:rPr>
              <a:t>Faça Gargarejos </a:t>
            </a:r>
            <a:r>
              <a:rPr lang="pt-BR" sz="2400" dirty="0">
                <a:solidFill>
                  <a:schemeClr val="bg1"/>
                </a:solidFill>
              </a:rPr>
              <a:t>– faça gargarejos com água, esse exercício ajuda a relaxar e fortalecer os músculos da fala.</a:t>
            </a:r>
          </a:p>
          <a:p>
            <a:pPr algn="just"/>
            <a:endParaRPr lang="pt-BR" sz="2400" dirty="0">
              <a:solidFill>
                <a:schemeClr val="bg1"/>
              </a:solidFill>
            </a:endParaRPr>
          </a:p>
          <a:p>
            <a:pPr lvl="0" algn="just"/>
            <a:r>
              <a:rPr lang="pt-BR" sz="2400" b="1" dirty="0">
                <a:solidFill>
                  <a:schemeClr val="bg1"/>
                </a:solidFill>
              </a:rPr>
              <a:t>Melhore seu vocabulário </a:t>
            </a:r>
            <a:r>
              <a:rPr lang="pt-BR" sz="2400" dirty="0">
                <a:solidFill>
                  <a:schemeClr val="bg1"/>
                </a:solidFill>
              </a:rPr>
              <a:t>– a leitura ainda é o melhor remédio para evitarmos os vícios de linguagem, além de melhorar nossa percepção, ajuda a aumentar nosso vocabulário. Procure ler livros, revistas, que possam ajudar no seu crescimento pessoal e profissional.</a:t>
            </a:r>
          </a:p>
          <a:p>
            <a:pPr lvl="0" algn="just" fontAlgn="base"/>
            <a:endParaRPr lang="pt-BR" sz="2400" dirty="0">
              <a:solidFill>
                <a:schemeClr val="bg1"/>
              </a:solidFill>
            </a:endParaRPr>
          </a:p>
        </p:txBody>
      </p:sp>
      <p:sp>
        <p:nvSpPr>
          <p:cNvPr id="6" name="Título 1"/>
          <p:cNvSpPr>
            <a:spLocks noGrp="1"/>
          </p:cNvSpPr>
          <p:nvPr>
            <p:ph type="title"/>
          </p:nvPr>
        </p:nvSpPr>
        <p:spPr>
          <a:xfrm>
            <a:off x="457200" y="274638"/>
            <a:ext cx="8229600" cy="994122"/>
          </a:xfrm>
        </p:spPr>
        <p:txBody>
          <a:bodyPr>
            <a:normAutofit/>
          </a:bodyPr>
          <a:lstStyle/>
          <a:p>
            <a:r>
              <a:rPr lang="pt-BR" dirty="0" smtClean="0">
                <a:solidFill>
                  <a:schemeClr val="bg1"/>
                </a:solidFill>
              </a:rPr>
              <a:t>EXERCITANDO NOSSA VOZ</a:t>
            </a:r>
            <a:endParaRPr lang="pt-BR" dirty="0">
              <a:solidFill>
                <a:schemeClr val="bg1"/>
              </a:solidFill>
            </a:endParaRPr>
          </a:p>
        </p:txBody>
      </p:sp>
    </p:spTree>
    <p:extLst>
      <p:ext uri="{BB962C8B-B14F-4D97-AF65-F5344CB8AC3E}">
        <p14:creationId xmlns:p14="http://schemas.microsoft.com/office/powerpoint/2010/main" val="954005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ELEMENTOS DE COMUNICAÇÃO</a:t>
            </a:r>
            <a:endParaRPr lang="pt-BR" dirty="0">
              <a:solidFill>
                <a:schemeClr val="bg1"/>
              </a:solidFill>
            </a:endParaRPr>
          </a:p>
        </p:txBody>
      </p:sp>
      <p:sp>
        <p:nvSpPr>
          <p:cNvPr id="3" name="Espaço Reservado para Conteúdo 2"/>
          <p:cNvSpPr>
            <a:spLocks noGrp="1"/>
          </p:cNvSpPr>
          <p:nvPr>
            <p:ph idx="1"/>
          </p:nvPr>
        </p:nvSpPr>
        <p:spPr>
          <a:xfrm>
            <a:off x="395536" y="1988840"/>
            <a:ext cx="8229600" cy="4464496"/>
          </a:xfrm>
        </p:spPr>
        <p:txBody>
          <a:bodyPr>
            <a:noAutofit/>
          </a:bodyPr>
          <a:lstStyle/>
          <a:p>
            <a:pPr algn="just"/>
            <a:r>
              <a:rPr lang="pt-BR" sz="2400" b="1" dirty="0" smtClean="0">
                <a:solidFill>
                  <a:schemeClr val="bg1"/>
                </a:solidFill>
              </a:rPr>
              <a:t>Receptor</a:t>
            </a:r>
            <a:r>
              <a:rPr lang="pt-BR" sz="2400" dirty="0" smtClean="0">
                <a:solidFill>
                  <a:schemeClr val="bg1"/>
                </a:solidFill>
              </a:rPr>
              <a:t> </a:t>
            </a:r>
            <a:r>
              <a:rPr lang="pt-BR" sz="2400" dirty="0">
                <a:solidFill>
                  <a:schemeClr val="bg1"/>
                </a:solidFill>
              </a:rPr>
              <a:t>- é aquele para quem a mensagem é dirigida, quem recebe a mensagem ou destino final da comunicação</a:t>
            </a:r>
            <a:r>
              <a:rPr lang="pt-BR" sz="2400" dirty="0" smtClean="0">
                <a:solidFill>
                  <a:schemeClr val="bg1"/>
                </a:solidFill>
              </a:rPr>
              <a:t>;</a:t>
            </a:r>
          </a:p>
          <a:p>
            <a:pPr algn="just"/>
            <a:endParaRPr lang="pt-BR" sz="2400" dirty="0">
              <a:solidFill>
                <a:schemeClr val="bg1"/>
              </a:solidFill>
            </a:endParaRPr>
          </a:p>
          <a:p>
            <a:pPr algn="just"/>
            <a:r>
              <a:rPr lang="pt-BR" sz="2400" b="1" i="1" dirty="0">
                <a:solidFill>
                  <a:schemeClr val="bg1"/>
                </a:solidFill>
              </a:rPr>
              <a:t>Feedback</a:t>
            </a:r>
            <a:r>
              <a:rPr lang="pt-BR" sz="2400" dirty="0">
                <a:solidFill>
                  <a:schemeClr val="bg1"/>
                </a:solidFill>
              </a:rPr>
              <a:t>  - é o retorno da comunicação, ou seja a resposta do que foi entendido pelo receptor;</a:t>
            </a:r>
          </a:p>
          <a:p>
            <a:pPr algn="just"/>
            <a:r>
              <a:rPr lang="pt-BR" sz="2400" b="1" dirty="0">
                <a:solidFill>
                  <a:schemeClr val="bg1"/>
                </a:solidFill>
              </a:rPr>
              <a:t>Ruídos</a:t>
            </a:r>
            <a:r>
              <a:rPr lang="pt-BR" sz="2400" dirty="0">
                <a:solidFill>
                  <a:schemeClr val="bg1"/>
                </a:solidFill>
              </a:rPr>
              <a:t> – são os fatores de interferência que surgem de forma indesejável, os quais deturpam e distorcem a mensagem, sofrendo esta, alterações daquilo que foi transmitido originalmente.</a:t>
            </a:r>
            <a:endParaRPr lang="pt-BR" sz="2200" dirty="0">
              <a:solidFill>
                <a:schemeClr val="bg1"/>
              </a:solidFill>
            </a:endParaRPr>
          </a:p>
        </p:txBody>
      </p:sp>
    </p:spTree>
    <p:extLst>
      <p:ext uri="{BB962C8B-B14F-4D97-AF65-F5344CB8AC3E}">
        <p14:creationId xmlns:p14="http://schemas.microsoft.com/office/powerpoint/2010/main" val="38014781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ângulo 5"/>
          <p:cNvSpPr/>
          <p:nvPr/>
        </p:nvSpPr>
        <p:spPr>
          <a:xfrm>
            <a:off x="1043608" y="1556792"/>
            <a:ext cx="7056784" cy="468052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p:txBody>
          <a:bodyPr>
            <a:normAutofit/>
          </a:bodyPr>
          <a:lstStyle/>
          <a:p>
            <a:r>
              <a:rPr lang="pt-BR" dirty="0" smtClean="0">
                <a:solidFill>
                  <a:schemeClr val="bg1"/>
                </a:solidFill>
              </a:rPr>
              <a:t>ELEMENTOS DE COMUNICAÇÃO</a:t>
            </a:r>
            <a:endParaRPr lang="pt-BR" dirty="0">
              <a:solidFill>
                <a:schemeClr val="bg1"/>
              </a:solidFill>
            </a:endParaRPr>
          </a:p>
        </p:txBody>
      </p:sp>
      <p:pic>
        <p:nvPicPr>
          <p:cNvPr id="5" name="Imagem 4"/>
          <p:cNvPicPr/>
          <p:nvPr/>
        </p:nvPicPr>
        <p:blipFill>
          <a:blip r:embed="rId2" cstate="print">
            <a:extLst>
              <a:ext uri="{28A0092B-C50C-407E-A947-70E740481C1C}">
                <a14:useLocalDpi xmlns:a14="http://schemas.microsoft.com/office/drawing/2010/main" val="0"/>
              </a:ext>
            </a:extLst>
          </a:blip>
          <a:stretch>
            <a:fillRect/>
          </a:stretch>
        </p:blipFill>
        <p:spPr>
          <a:xfrm>
            <a:off x="1039251" y="1556792"/>
            <a:ext cx="7056784" cy="4608512"/>
          </a:xfrm>
          <a:prstGeom prst="rect">
            <a:avLst/>
          </a:prstGeom>
          <a:ln>
            <a:noFill/>
          </a:ln>
        </p:spPr>
      </p:pic>
    </p:spTree>
    <p:extLst>
      <p:ext uri="{BB962C8B-B14F-4D97-AF65-F5344CB8AC3E}">
        <p14:creationId xmlns:p14="http://schemas.microsoft.com/office/powerpoint/2010/main" val="903212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RUIDOS NA COMUNICAÇÃO</a:t>
            </a:r>
            <a:endParaRPr lang="pt-BR" dirty="0">
              <a:solidFill>
                <a:schemeClr val="bg1"/>
              </a:solidFill>
            </a:endParaRPr>
          </a:p>
        </p:txBody>
      </p:sp>
      <p:sp>
        <p:nvSpPr>
          <p:cNvPr id="3" name="Espaço Reservado para Conteúdo 2"/>
          <p:cNvSpPr>
            <a:spLocks noGrp="1"/>
          </p:cNvSpPr>
          <p:nvPr>
            <p:ph idx="1"/>
          </p:nvPr>
        </p:nvSpPr>
        <p:spPr/>
        <p:txBody>
          <a:bodyPr>
            <a:normAutofit fontScale="77500" lnSpcReduction="20000"/>
          </a:bodyPr>
          <a:lstStyle/>
          <a:p>
            <a:pPr algn="just"/>
            <a:r>
              <a:rPr lang="pt-BR" b="1" dirty="0">
                <a:solidFill>
                  <a:schemeClr val="bg1"/>
                </a:solidFill>
              </a:rPr>
              <a:t>Filtragem</a:t>
            </a:r>
            <a:r>
              <a:rPr lang="pt-BR" dirty="0">
                <a:solidFill>
                  <a:schemeClr val="bg1"/>
                </a:solidFill>
              </a:rPr>
              <a:t> – é a manipulação da informação de um emissor para que seja vista de forma diferente pelo receptor</a:t>
            </a:r>
            <a:r>
              <a:rPr lang="pt-BR" dirty="0" smtClean="0">
                <a:solidFill>
                  <a:schemeClr val="bg1"/>
                </a:solidFill>
              </a:rPr>
              <a:t>;</a:t>
            </a:r>
          </a:p>
          <a:p>
            <a:pPr algn="just"/>
            <a:endParaRPr lang="pt-BR" dirty="0">
              <a:solidFill>
                <a:schemeClr val="bg1"/>
              </a:solidFill>
            </a:endParaRPr>
          </a:p>
          <a:p>
            <a:pPr algn="just"/>
            <a:r>
              <a:rPr lang="pt-BR" b="1" dirty="0">
                <a:solidFill>
                  <a:schemeClr val="bg1"/>
                </a:solidFill>
              </a:rPr>
              <a:t>Percepção seletiva</a:t>
            </a:r>
            <a:r>
              <a:rPr lang="pt-BR" dirty="0">
                <a:solidFill>
                  <a:schemeClr val="bg1"/>
                </a:solidFill>
              </a:rPr>
              <a:t> – quando o emissor e o receptor escutam entendem seletivamente a mensagem de forma seletiva, importando apenas o que atende suas motivações ou necessidades</a:t>
            </a:r>
            <a:r>
              <a:rPr lang="pt-BR" dirty="0" smtClean="0">
                <a:solidFill>
                  <a:schemeClr val="bg1"/>
                </a:solidFill>
              </a:rPr>
              <a:t>;</a:t>
            </a:r>
          </a:p>
          <a:p>
            <a:pPr algn="just"/>
            <a:endParaRPr lang="pt-BR" dirty="0" smtClean="0">
              <a:solidFill>
                <a:schemeClr val="bg1"/>
              </a:solidFill>
            </a:endParaRPr>
          </a:p>
          <a:p>
            <a:pPr algn="just"/>
            <a:r>
              <a:rPr lang="pt-BR" b="1" dirty="0" smtClean="0">
                <a:solidFill>
                  <a:schemeClr val="bg1"/>
                </a:solidFill>
              </a:rPr>
              <a:t>Semântica</a:t>
            </a:r>
            <a:r>
              <a:rPr lang="pt-BR" dirty="0" smtClean="0">
                <a:solidFill>
                  <a:schemeClr val="bg1"/>
                </a:solidFill>
              </a:rPr>
              <a:t> </a:t>
            </a:r>
            <a:r>
              <a:rPr lang="pt-BR" dirty="0">
                <a:solidFill>
                  <a:schemeClr val="bg1"/>
                </a:solidFill>
              </a:rPr>
              <a:t>– quando palavras ou comportamentos são interpretados de forma diferente tanto pelo receptor quanto pelo emissor, por exemplo, um gesto pode significar uma coisa para o emissor e outra para o receptor, ou seja, os significados podem ser diferentes para ambos</a:t>
            </a:r>
            <a:r>
              <a:rPr lang="pt-BR" dirty="0" smtClean="0">
                <a:solidFill>
                  <a:schemeClr val="bg1"/>
                </a:solidFill>
              </a:rPr>
              <a:t>;</a:t>
            </a:r>
            <a:endParaRPr lang="pt-BR" dirty="0">
              <a:solidFill>
                <a:schemeClr val="bg1"/>
              </a:solidFill>
            </a:endParaRPr>
          </a:p>
        </p:txBody>
      </p:sp>
    </p:spTree>
    <p:extLst>
      <p:ext uri="{BB962C8B-B14F-4D97-AF65-F5344CB8AC3E}">
        <p14:creationId xmlns:p14="http://schemas.microsoft.com/office/powerpoint/2010/main" val="929412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RUIDOS NA COMUNICAÇÃO</a:t>
            </a:r>
            <a:endParaRPr lang="pt-BR" dirty="0">
              <a:solidFill>
                <a:schemeClr val="bg1"/>
              </a:solidFill>
            </a:endParaRPr>
          </a:p>
        </p:txBody>
      </p:sp>
      <p:sp>
        <p:nvSpPr>
          <p:cNvPr id="3" name="Espaço Reservado para Conteúdo 2"/>
          <p:cNvSpPr>
            <a:spLocks noGrp="1"/>
          </p:cNvSpPr>
          <p:nvPr>
            <p:ph idx="1"/>
          </p:nvPr>
        </p:nvSpPr>
        <p:spPr/>
        <p:txBody>
          <a:bodyPr>
            <a:normAutofit fontScale="85000" lnSpcReduction="20000"/>
          </a:bodyPr>
          <a:lstStyle/>
          <a:p>
            <a:pPr algn="just"/>
            <a:r>
              <a:rPr lang="pt-BR" b="1" dirty="0" smtClean="0">
                <a:solidFill>
                  <a:schemeClr val="bg1"/>
                </a:solidFill>
              </a:rPr>
              <a:t>Sobrecarga </a:t>
            </a:r>
            <a:r>
              <a:rPr lang="pt-BR" b="1" dirty="0">
                <a:solidFill>
                  <a:schemeClr val="bg1"/>
                </a:solidFill>
              </a:rPr>
              <a:t>de informação</a:t>
            </a:r>
            <a:r>
              <a:rPr lang="pt-BR" dirty="0">
                <a:solidFill>
                  <a:schemeClr val="bg1"/>
                </a:solidFill>
              </a:rPr>
              <a:t> – quando o volume ou a quantidade de comunicação é muito grande e ultrapassa a capacidade de entendimento ou de processamento das informações pelo receptor, havendo distorções na recepção</a:t>
            </a:r>
            <a:r>
              <a:rPr lang="pt-BR" dirty="0" smtClean="0">
                <a:solidFill>
                  <a:schemeClr val="bg1"/>
                </a:solidFill>
              </a:rPr>
              <a:t>;</a:t>
            </a:r>
          </a:p>
          <a:p>
            <a:pPr algn="just"/>
            <a:endParaRPr lang="pt-BR" dirty="0">
              <a:solidFill>
                <a:schemeClr val="bg1"/>
              </a:solidFill>
            </a:endParaRPr>
          </a:p>
          <a:p>
            <a:pPr algn="just"/>
            <a:r>
              <a:rPr lang="pt-BR" b="1" dirty="0">
                <a:solidFill>
                  <a:schemeClr val="bg1"/>
                </a:solidFill>
              </a:rPr>
              <a:t>Credibilidade do transmissor</a:t>
            </a:r>
            <a:r>
              <a:rPr lang="pt-BR" dirty="0">
                <a:solidFill>
                  <a:schemeClr val="bg1"/>
                </a:solidFill>
              </a:rPr>
              <a:t> - quanto confiabilidade e credibilidade da fonte de informação</a:t>
            </a:r>
            <a:r>
              <a:rPr lang="pt-BR" dirty="0" smtClean="0">
                <a:solidFill>
                  <a:schemeClr val="bg1"/>
                </a:solidFill>
              </a:rPr>
              <a:t>;</a:t>
            </a:r>
          </a:p>
          <a:p>
            <a:pPr algn="just"/>
            <a:endParaRPr lang="pt-BR" dirty="0">
              <a:solidFill>
                <a:schemeClr val="bg1"/>
              </a:solidFill>
            </a:endParaRPr>
          </a:p>
          <a:p>
            <a:pPr algn="just"/>
            <a:r>
              <a:rPr lang="pt-BR" b="1" dirty="0">
                <a:solidFill>
                  <a:schemeClr val="bg1"/>
                </a:solidFill>
              </a:rPr>
              <a:t>Julgamento de valor</a:t>
            </a:r>
            <a:r>
              <a:rPr lang="pt-BR" dirty="0">
                <a:solidFill>
                  <a:schemeClr val="bg1"/>
                </a:solidFill>
              </a:rPr>
              <a:t> – é a opinião antecipada, antes da recepção de toda a mensagem, baseada em uma rápida percepção do mérito;</a:t>
            </a:r>
          </a:p>
        </p:txBody>
      </p:sp>
    </p:spTree>
    <p:extLst>
      <p:ext uri="{BB962C8B-B14F-4D97-AF65-F5344CB8AC3E}">
        <p14:creationId xmlns:p14="http://schemas.microsoft.com/office/powerpoint/2010/main" val="25571009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chemeClr val="bg1"/>
                </a:solidFill>
              </a:rPr>
              <a:t>TIPOS DE COMUNICAÇÃO</a:t>
            </a:r>
            <a:endParaRPr lang="pt-BR" dirty="0">
              <a:solidFill>
                <a:schemeClr val="bg1"/>
              </a:solidFill>
            </a:endParaRPr>
          </a:p>
        </p:txBody>
      </p:sp>
      <p:sp>
        <p:nvSpPr>
          <p:cNvPr id="3" name="Espaço Reservado para Conteúdo 2"/>
          <p:cNvSpPr>
            <a:spLocks noGrp="1"/>
          </p:cNvSpPr>
          <p:nvPr>
            <p:ph idx="1"/>
          </p:nvPr>
        </p:nvSpPr>
        <p:spPr>
          <a:xfrm>
            <a:off x="457200" y="1600200"/>
            <a:ext cx="8229600" cy="4853136"/>
          </a:xfrm>
        </p:spPr>
        <p:txBody>
          <a:bodyPr>
            <a:normAutofit fontScale="92500" lnSpcReduction="20000"/>
          </a:bodyPr>
          <a:lstStyle/>
          <a:p>
            <a:pPr algn="just"/>
            <a:r>
              <a:rPr lang="pt-BR" b="1" dirty="0">
                <a:solidFill>
                  <a:schemeClr val="bg1"/>
                </a:solidFill>
              </a:rPr>
              <a:t>Informação</a:t>
            </a:r>
            <a:r>
              <a:rPr lang="pt-BR" dirty="0">
                <a:solidFill>
                  <a:schemeClr val="bg1"/>
                </a:solidFill>
              </a:rPr>
              <a:t> - É a ação de informar ou de se informar, recebendo dados, fatos ou ideias e/ou transmitindo a outrem</a:t>
            </a:r>
            <a:r>
              <a:rPr lang="pt-BR" dirty="0" smtClean="0">
                <a:solidFill>
                  <a:schemeClr val="bg1"/>
                </a:solidFill>
              </a:rPr>
              <a:t>;</a:t>
            </a:r>
          </a:p>
          <a:p>
            <a:pPr algn="just"/>
            <a:endParaRPr lang="pt-BR" dirty="0">
              <a:solidFill>
                <a:schemeClr val="bg1"/>
              </a:solidFill>
            </a:endParaRPr>
          </a:p>
          <a:p>
            <a:pPr algn="just"/>
            <a:r>
              <a:rPr lang="pt-BR" b="1" dirty="0">
                <a:solidFill>
                  <a:schemeClr val="bg1"/>
                </a:solidFill>
              </a:rPr>
              <a:t>Educação</a:t>
            </a:r>
            <a:r>
              <a:rPr lang="pt-BR" dirty="0">
                <a:solidFill>
                  <a:schemeClr val="bg1"/>
                </a:solidFill>
              </a:rPr>
              <a:t> - Processo permanente de recepção de informações e práticas, já consolidadas visando orientação e formação no decorrer da vida</a:t>
            </a:r>
            <a:r>
              <a:rPr lang="pt-BR" dirty="0" smtClean="0">
                <a:solidFill>
                  <a:schemeClr val="bg1"/>
                </a:solidFill>
              </a:rPr>
              <a:t>;</a:t>
            </a:r>
          </a:p>
          <a:p>
            <a:pPr algn="just"/>
            <a:endParaRPr lang="pt-BR" dirty="0">
              <a:solidFill>
                <a:schemeClr val="bg1"/>
              </a:solidFill>
            </a:endParaRPr>
          </a:p>
          <a:p>
            <a:pPr algn="just"/>
            <a:r>
              <a:rPr lang="pt-BR" b="1" dirty="0">
                <a:solidFill>
                  <a:schemeClr val="bg1"/>
                </a:solidFill>
              </a:rPr>
              <a:t>Animação</a:t>
            </a:r>
            <a:r>
              <a:rPr lang="pt-BR" dirty="0">
                <a:solidFill>
                  <a:schemeClr val="bg1"/>
                </a:solidFill>
              </a:rPr>
              <a:t> - Ação de estimular de forma espontânea e divertida grupos de pessoas ou indivíduos por meio de fatores motivadores e estímulos</a:t>
            </a:r>
            <a:r>
              <a:rPr lang="pt-BR" dirty="0" smtClean="0">
                <a:solidFill>
                  <a:schemeClr val="bg1"/>
                </a:solidFill>
              </a:rPr>
              <a:t>;</a:t>
            </a:r>
            <a:endParaRPr lang="pt-BR" dirty="0">
              <a:solidFill>
                <a:schemeClr val="bg1"/>
              </a:solidFill>
            </a:endParaRPr>
          </a:p>
        </p:txBody>
      </p:sp>
    </p:spTree>
    <p:extLst>
      <p:ext uri="{BB962C8B-B14F-4D97-AF65-F5344CB8AC3E}">
        <p14:creationId xmlns:p14="http://schemas.microsoft.com/office/powerpoint/2010/main" val="3701977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3428</Words>
  <Application>Microsoft Office PowerPoint</Application>
  <PresentationFormat>Apresentação na tela (4:3)</PresentationFormat>
  <Paragraphs>221</Paragraphs>
  <Slides>46</Slides>
  <Notes>0</Notes>
  <HiddenSlides>0</HiddenSlides>
  <MMClips>0</MMClips>
  <ScaleCrop>false</ScaleCrop>
  <HeadingPairs>
    <vt:vector size="4" baseType="variant">
      <vt:variant>
        <vt:lpstr>Tema</vt:lpstr>
      </vt:variant>
      <vt:variant>
        <vt:i4>1</vt:i4>
      </vt:variant>
      <vt:variant>
        <vt:lpstr>Títulos de slides</vt:lpstr>
      </vt:variant>
      <vt:variant>
        <vt:i4>46</vt:i4>
      </vt:variant>
    </vt:vector>
  </HeadingPairs>
  <TitlesOfParts>
    <vt:vector size="47" baseType="lpstr">
      <vt:lpstr>Tema do Office</vt:lpstr>
      <vt:lpstr>TÉCNICAS DE COMUNICAÇÃO</vt:lpstr>
      <vt:lpstr>CONCEITOS DE COMUNICAÇÃO</vt:lpstr>
      <vt:lpstr>ELEMENTOS DE COMUNICAÇÃO</vt:lpstr>
      <vt:lpstr>ELEMENTOS DE COMUNICAÇÃO</vt:lpstr>
      <vt:lpstr>ELEMENTOS DE COMUNICAÇÃO</vt:lpstr>
      <vt:lpstr>ELEMENTOS DE COMUNICAÇÃO</vt:lpstr>
      <vt:lpstr>RUIDOS NA COMUNICAÇÃO</vt:lpstr>
      <vt:lpstr>RUIDOS NA COMUNICAÇÃO</vt:lpstr>
      <vt:lpstr>TIPOS DE COMUNICAÇÃO</vt:lpstr>
      <vt:lpstr>TIPOS DE COMUNICAÇÃO</vt:lpstr>
      <vt:lpstr>FUNÇÕES DA LINGUAGEM</vt:lpstr>
      <vt:lpstr>FUNÇÕES DA LINGUAGEM</vt:lpstr>
      <vt:lpstr>FUNÇÕES DA LINGUAGEM</vt:lpstr>
      <vt:lpstr>FUNÇÕES DA LINGUAGEM</vt:lpstr>
      <vt:lpstr>COMO MELHORAR A COMUNICAÇÃO</vt:lpstr>
      <vt:lpstr>COMO MELHORAR A COMUNICAÇÃO</vt:lpstr>
      <vt:lpstr>TECNICAS DE COMUNICAÇÃO</vt:lpstr>
      <vt:lpstr>TECNICAS DE COMUNICAÇÃO</vt:lpstr>
      <vt:lpstr>TECNICAS DE COMUNICAÇÃO</vt:lpstr>
      <vt:lpstr>TECNICAS DE COMUNICAÇÃO</vt:lpstr>
      <vt:lpstr>TECNICAS DE COMUNICAÇÃO</vt:lpstr>
      <vt:lpstr>COMUNICAÇÃO VERBAL</vt:lpstr>
      <vt:lpstr>FUNÇÕES DA COMUNICAÇÃO VERBAL</vt:lpstr>
      <vt:lpstr>FUNÇÕES DA COMUNICAÇÃO VERBAL</vt:lpstr>
      <vt:lpstr>TIPOS DE RELACIONAMENTO DA COMUNICAÇÃO VERBAL</vt:lpstr>
      <vt:lpstr>TIPOS DE RELACIONAMENTO DA COMUNICAÇÃO VERBAL</vt:lpstr>
      <vt:lpstr>QUALIDADES PARA  COMUNICAÇÃO VERBAL</vt:lpstr>
      <vt:lpstr>OBSTÁCULOS PARA  COMUNICAÇÃO VERBAL</vt:lpstr>
      <vt:lpstr>COMUNICAÇÃO NÃO VERBAL</vt:lpstr>
      <vt:lpstr>FATORES DA COMUNICAÇÃO  NÃO VERBAL</vt:lpstr>
      <vt:lpstr>FATORES DA COMUNICAÇÃO  NÃO VERBAL</vt:lpstr>
      <vt:lpstr>FATORES DA COMUNICAÇÃO  NÃO VERBAL</vt:lpstr>
      <vt:lpstr>EXERCÍCIOS CORPORAIS</vt:lpstr>
      <vt:lpstr>FONÉTICA</vt:lpstr>
      <vt:lpstr>FONÉTICA</vt:lpstr>
      <vt:lpstr>FONÉTICA</vt:lpstr>
      <vt:lpstr>FONÉTICA</vt:lpstr>
      <vt:lpstr>PRONÚNCIA</vt:lpstr>
      <vt:lpstr>EXPRESSÃO E ENTONAÇÃO</vt:lpstr>
      <vt:lpstr>EXERCITANDO NOSSA VOZ</vt:lpstr>
      <vt:lpstr>TRAVA LINGUAS</vt:lpstr>
      <vt:lpstr>TRAVA LINGUAS</vt:lpstr>
      <vt:lpstr>TRAVA LINGUAS</vt:lpstr>
      <vt:lpstr>EXERCITANDO NOSSA VOZ</vt:lpstr>
      <vt:lpstr>EXERCITANDO NOSSA VOZ</vt:lpstr>
      <vt:lpstr>EXERCITANDO NOSSA VOZ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Usuário</dc:creator>
  <cp:lastModifiedBy>Usuário</cp:lastModifiedBy>
  <cp:revision>16</cp:revision>
  <cp:lastPrinted>2020-10-23T15:44:45Z</cp:lastPrinted>
  <dcterms:created xsi:type="dcterms:W3CDTF">2020-10-23T14:46:34Z</dcterms:created>
  <dcterms:modified xsi:type="dcterms:W3CDTF">2020-10-30T21:47:06Z</dcterms:modified>
</cp:coreProperties>
</file>