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9"/>
  </p:handoutMasterIdLst>
  <p:sldIdLst>
    <p:sldId id="256" r:id="rId2"/>
    <p:sldId id="257" r:id="rId3"/>
    <p:sldId id="395" r:id="rId4"/>
    <p:sldId id="398" r:id="rId5"/>
    <p:sldId id="361" r:id="rId6"/>
    <p:sldId id="396" r:id="rId7"/>
    <p:sldId id="397" r:id="rId8"/>
    <p:sldId id="465" r:id="rId9"/>
    <p:sldId id="400" r:id="rId10"/>
    <p:sldId id="466" r:id="rId11"/>
    <p:sldId id="467" r:id="rId12"/>
    <p:sldId id="401" r:id="rId13"/>
    <p:sldId id="468" r:id="rId14"/>
    <p:sldId id="402" r:id="rId15"/>
    <p:sldId id="469" r:id="rId16"/>
    <p:sldId id="470" r:id="rId17"/>
    <p:sldId id="403" r:id="rId18"/>
    <p:sldId id="404" r:id="rId19"/>
    <p:sldId id="405" r:id="rId20"/>
    <p:sldId id="406" r:id="rId21"/>
    <p:sldId id="407" r:id="rId22"/>
    <p:sldId id="408" r:id="rId23"/>
    <p:sldId id="409" r:id="rId24"/>
    <p:sldId id="471" r:id="rId25"/>
    <p:sldId id="412" r:id="rId26"/>
    <p:sldId id="410" r:id="rId27"/>
    <p:sldId id="413" r:id="rId28"/>
    <p:sldId id="414" r:id="rId29"/>
    <p:sldId id="411" r:id="rId30"/>
    <p:sldId id="472" r:id="rId31"/>
    <p:sldId id="473" r:id="rId32"/>
    <p:sldId id="474" r:id="rId33"/>
    <p:sldId id="475" r:id="rId34"/>
    <p:sldId id="476" r:id="rId35"/>
    <p:sldId id="477" r:id="rId36"/>
    <p:sldId id="479" r:id="rId37"/>
    <p:sldId id="478" r:id="rId38"/>
    <p:sldId id="480" r:id="rId39"/>
    <p:sldId id="481" r:id="rId40"/>
    <p:sldId id="482" r:id="rId41"/>
    <p:sldId id="483" r:id="rId42"/>
    <p:sldId id="484" r:id="rId43"/>
    <p:sldId id="485" r:id="rId44"/>
    <p:sldId id="486" r:id="rId45"/>
    <p:sldId id="487" r:id="rId46"/>
    <p:sldId id="488" r:id="rId47"/>
    <p:sldId id="489" r:id="rId48"/>
    <p:sldId id="490" r:id="rId49"/>
    <p:sldId id="491" r:id="rId50"/>
    <p:sldId id="492" r:id="rId51"/>
    <p:sldId id="494" r:id="rId52"/>
    <p:sldId id="493" r:id="rId53"/>
    <p:sldId id="495" r:id="rId54"/>
    <p:sldId id="496" r:id="rId55"/>
    <p:sldId id="497" r:id="rId56"/>
    <p:sldId id="498" r:id="rId57"/>
    <p:sldId id="499" r:id="rId58"/>
    <p:sldId id="500" r:id="rId59"/>
    <p:sldId id="501" r:id="rId60"/>
    <p:sldId id="502" r:id="rId61"/>
    <p:sldId id="503" r:id="rId62"/>
    <p:sldId id="504" r:id="rId63"/>
    <p:sldId id="505" r:id="rId64"/>
    <p:sldId id="507" r:id="rId65"/>
    <p:sldId id="506" r:id="rId66"/>
    <p:sldId id="508" r:id="rId67"/>
    <p:sldId id="509" r:id="rId68"/>
    <p:sldId id="510" r:id="rId69"/>
    <p:sldId id="511" r:id="rId70"/>
    <p:sldId id="512" r:id="rId71"/>
    <p:sldId id="513" r:id="rId72"/>
    <p:sldId id="514" r:id="rId73"/>
    <p:sldId id="515" r:id="rId74"/>
    <p:sldId id="516" r:id="rId75"/>
    <p:sldId id="517" r:id="rId76"/>
    <p:sldId id="518" r:id="rId77"/>
    <p:sldId id="519" r:id="rId78"/>
  </p:sldIdLst>
  <p:sldSz cx="9144000" cy="6858000" type="screen4x3"/>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63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3339CD1B-7D38-4BBB-B59E-EB68453E2C91}" type="datetimeFigureOut">
              <a:rPr lang="pt-BR" smtClean="0"/>
              <a:t>29/10/2020</a:t>
            </a:fld>
            <a:endParaRPr lang="pt-BR"/>
          </a:p>
        </p:txBody>
      </p:sp>
      <p:sp>
        <p:nvSpPr>
          <p:cNvPr id="4" name="Espaço Reservado para Rodapé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23DC1A76-183E-48D7-A2F2-07D53C807390}" type="slidenum">
              <a:rPr lang="pt-BR" smtClean="0"/>
              <a:t>‹nº›</a:t>
            </a:fld>
            <a:endParaRPr lang="pt-BR"/>
          </a:p>
        </p:txBody>
      </p:sp>
    </p:spTree>
    <p:extLst>
      <p:ext uri="{BB962C8B-B14F-4D97-AF65-F5344CB8AC3E}">
        <p14:creationId xmlns:p14="http://schemas.microsoft.com/office/powerpoint/2010/main" val="8516157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89FBAAB-7AB7-4A99-A4A9-25C1419D97FF}" type="datetimeFigureOut">
              <a:rPr lang="pt-BR" smtClean="0"/>
              <a:t>29/10/2020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4CD3FD5-545D-435A-AC56-B0E6DE7546CC}" type="slidenum">
              <a:rPr lang="pt-BR" smtClean="0"/>
              <a:t>‹nº›</a:t>
            </a:fld>
            <a:endParaRPr lang="pt-BR"/>
          </a:p>
        </p:txBody>
      </p:sp>
    </p:spTree>
    <p:extLst>
      <p:ext uri="{BB962C8B-B14F-4D97-AF65-F5344CB8AC3E}">
        <p14:creationId xmlns:p14="http://schemas.microsoft.com/office/powerpoint/2010/main" val="411379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9FBAAB-7AB7-4A99-A4A9-25C1419D97FF}" type="datetimeFigureOut">
              <a:rPr lang="pt-BR" smtClean="0"/>
              <a:t>29/10/2020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4CD3FD5-545D-435A-AC56-B0E6DE7546CC}" type="slidenum">
              <a:rPr lang="pt-BR" smtClean="0"/>
              <a:t>‹nº›</a:t>
            </a:fld>
            <a:endParaRPr lang="pt-BR"/>
          </a:p>
        </p:txBody>
      </p:sp>
    </p:spTree>
    <p:extLst>
      <p:ext uri="{BB962C8B-B14F-4D97-AF65-F5344CB8AC3E}">
        <p14:creationId xmlns:p14="http://schemas.microsoft.com/office/powerpoint/2010/main" val="305620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9FBAAB-7AB7-4A99-A4A9-25C1419D97FF}" type="datetimeFigureOut">
              <a:rPr lang="pt-BR" smtClean="0"/>
              <a:t>29/10/2020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4CD3FD5-545D-435A-AC56-B0E6DE7546CC}" type="slidenum">
              <a:rPr lang="pt-BR" smtClean="0"/>
              <a:t>‹nº›</a:t>
            </a:fld>
            <a:endParaRPr lang="pt-BR"/>
          </a:p>
        </p:txBody>
      </p:sp>
    </p:spTree>
    <p:extLst>
      <p:ext uri="{BB962C8B-B14F-4D97-AF65-F5344CB8AC3E}">
        <p14:creationId xmlns:p14="http://schemas.microsoft.com/office/powerpoint/2010/main" val="63869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9FBAAB-7AB7-4A99-A4A9-25C1419D97FF}" type="datetimeFigureOut">
              <a:rPr lang="pt-BR" smtClean="0"/>
              <a:t>29/10/2020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4CD3FD5-545D-435A-AC56-B0E6DE7546CC}" type="slidenum">
              <a:rPr lang="pt-BR" smtClean="0"/>
              <a:t>‹nº›</a:t>
            </a:fld>
            <a:endParaRPr lang="pt-BR"/>
          </a:p>
        </p:txBody>
      </p:sp>
    </p:spTree>
    <p:extLst>
      <p:ext uri="{BB962C8B-B14F-4D97-AF65-F5344CB8AC3E}">
        <p14:creationId xmlns:p14="http://schemas.microsoft.com/office/powerpoint/2010/main" val="318060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89FBAAB-7AB7-4A99-A4A9-25C1419D97FF}" type="datetimeFigureOut">
              <a:rPr lang="pt-BR" smtClean="0"/>
              <a:t>29/10/2020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4CD3FD5-545D-435A-AC56-B0E6DE7546CC}" type="slidenum">
              <a:rPr lang="pt-BR" smtClean="0"/>
              <a:t>‹nº›</a:t>
            </a:fld>
            <a:endParaRPr lang="pt-BR"/>
          </a:p>
        </p:txBody>
      </p:sp>
    </p:spTree>
    <p:extLst>
      <p:ext uri="{BB962C8B-B14F-4D97-AF65-F5344CB8AC3E}">
        <p14:creationId xmlns:p14="http://schemas.microsoft.com/office/powerpoint/2010/main" val="370567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89FBAAB-7AB7-4A99-A4A9-25C1419D97FF}" type="datetimeFigureOut">
              <a:rPr lang="pt-BR" smtClean="0"/>
              <a:t>29/10/2020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4CD3FD5-545D-435A-AC56-B0E6DE7546CC}" type="slidenum">
              <a:rPr lang="pt-BR" smtClean="0"/>
              <a:t>‹nº›</a:t>
            </a:fld>
            <a:endParaRPr lang="pt-BR"/>
          </a:p>
        </p:txBody>
      </p:sp>
    </p:spTree>
    <p:extLst>
      <p:ext uri="{BB962C8B-B14F-4D97-AF65-F5344CB8AC3E}">
        <p14:creationId xmlns:p14="http://schemas.microsoft.com/office/powerpoint/2010/main" val="35406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89FBAAB-7AB7-4A99-A4A9-25C1419D97FF}" type="datetimeFigureOut">
              <a:rPr lang="pt-BR" smtClean="0"/>
              <a:t>29/10/2020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4CD3FD5-545D-435A-AC56-B0E6DE7546CC}" type="slidenum">
              <a:rPr lang="pt-BR" smtClean="0"/>
              <a:t>‹nº›</a:t>
            </a:fld>
            <a:endParaRPr lang="pt-BR"/>
          </a:p>
        </p:txBody>
      </p:sp>
    </p:spTree>
    <p:extLst>
      <p:ext uri="{BB962C8B-B14F-4D97-AF65-F5344CB8AC3E}">
        <p14:creationId xmlns:p14="http://schemas.microsoft.com/office/powerpoint/2010/main" val="175082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89FBAAB-7AB7-4A99-A4A9-25C1419D97FF}" type="datetimeFigureOut">
              <a:rPr lang="pt-BR" smtClean="0"/>
              <a:t>29/10/2020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4CD3FD5-545D-435A-AC56-B0E6DE7546CC}" type="slidenum">
              <a:rPr lang="pt-BR" smtClean="0"/>
              <a:t>‹nº›</a:t>
            </a:fld>
            <a:endParaRPr lang="pt-BR"/>
          </a:p>
        </p:txBody>
      </p:sp>
    </p:spTree>
    <p:extLst>
      <p:ext uri="{BB962C8B-B14F-4D97-AF65-F5344CB8AC3E}">
        <p14:creationId xmlns:p14="http://schemas.microsoft.com/office/powerpoint/2010/main" val="149660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89FBAAB-7AB7-4A99-A4A9-25C1419D97FF}" type="datetimeFigureOut">
              <a:rPr lang="pt-BR" smtClean="0"/>
              <a:t>29/10/2020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4CD3FD5-545D-435A-AC56-B0E6DE7546CC}" type="slidenum">
              <a:rPr lang="pt-BR" smtClean="0"/>
              <a:t>‹nº›</a:t>
            </a:fld>
            <a:endParaRPr lang="pt-BR"/>
          </a:p>
        </p:txBody>
      </p:sp>
    </p:spTree>
    <p:extLst>
      <p:ext uri="{BB962C8B-B14F-4D97-AF65-F5344CB8AC3E}">
        <p14:creationId xmlns:p14="http://schemas.microsoft.com/office/powerpoint/2010/main" val="14830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9FBAAB-7AB7-4A99-A4A9-25C1419D97FF}" type="datetimeFigureOut">
              <a:rPr lang="pt-BR" smtClean="0"/>
              <a:t>29/10/2020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4CD3FD5-545D-435A-AC56-B0E6DE7546CC}" type="slidenum">
              <a:rPr lang="pt-BR" smtClean="0"/>
              <a:t>‹nº›</a:t>
            </a:fld>
            <a:endParaRPr lang="pt-BR"/>
          </a:p>
        </p:txBody>
      </p:sp>
    </p:spTree>
    <p:extLst>
      <p:ext uri="{BB962C8B-B14F-4D97-AF65-F5344CB8AC3E}">
        <p14:creationId xmlns:p14="http://schemas.microsoft.com/office/powerpoint/2010/main" val="226209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9FBAAB-7AB7-4A99-A4A9-25C1419D97FF}" type="datetimeFigureOut">
              <a:rPr lang="pt-BR" smtClean="0"/>
              <a:t>29/10/2020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4CD3FD5-545D-435A-AC56-B0E6DE7546CC}" type="slidenum">
              <a:rPr lang="pt-BR" smtClean="0"/>
              <a:t>‹nº›</a:t>
            </a:fld>
            <a:endParaRPr lang="pt-BR"/>
          </a:p>
        </p:txBody>
      </p:sp>
    </p:spTree>
    <p:extLst>
      <p:ext uri="{BB962C8B-B14F-4D97-AF65-F5344CB8AC3E}">
        <p14:creationId xmlns:p14="http://schemas.microsoft.com/office/powerpoint/2010/main" val="172668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FBAAB-7AB7-4A99-A4A9-25C1419D97FF}" type="datetimeFigureOut">
              <a:rPr lang="pt-BR" smtClean="0"/>
              <a:t>29/10/2020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D3FD5-545D-435A-AC56-B0E6DE7546CC}" type="slidenum">
              <a:rPr lang="pt-BR" smtClean="0"/>
              <a:t>‹nº›</a:t>
            </a:fld>
            <a:endParaRPr lang="pt-BR"/>
          </a:p>
        </p:txBody>
      </p:sp>
    </p:spTree>
    <p:extLst>
      <p:ext uri="{BB962C8B-B14F-4D97-AF65-F5344CB8AC3E}">
        <p14:creationId xmlns:p14="http://schemas.microsoft.com/office/powerpoint/2010/main" val="91919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5.pmfi.pr.gov.br/servico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95536" y="5013176"/>
            <a:ext cx="7988424" cy="1470025"/>
          </a:xfrm>
        </p:spPr>
        <p:txBody>
          <a:bodyPr>
            <a:normAutofit/>
          </a:bodyPr>
          <a:lstStyle/>
          <a:p>
            <a:r>
              <a:rPr lang="pt-BR" dirty="0" smtClean="0">
                <a:solidFill>
                  <a:srgbClr val="FDB635"/>
                </a:solidFill>
                <a:latin typeface="Calibri" panose="020F0502020204030204" pitchFamily="34" charset="0"/>
                <a:cs typeface="Calibri" panose="020F0502020204030204" pitchFamily="34" charset="0"/>
              </a:rPr>
              <a:t>ROTINAS DO DEPARTAMENTO ADMINISTRATIVO</a:t>
            </a:r>
            <a:endParaRPr lang="pt-BR" dirty="0">
              <a:solidFill>
                <a:srgbClr val="FDB63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9206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APLICAÇÕES DE OSM</a:t>
            </a:r>
            <a:endParaRPr lang="pt-BR" dirty="0">
              <a:solidFill>
                <a:schemeClr val="bg1"/>
              </a:solidFill>
            </a:endParaRPr>
          </a:p>
        </p:txBody>
      </p:sp>
      <p:sp>
        <p:nvSpPr>
          <p:cNvPr id="3" name="Retângulo 2"/>
          <p:cNvSpPr/>
          <p:nvPr/>
        </p:nvSpPr>
        <p:spPr>
          <a:xfrm>
            <a:off x="611560" y="1412776"/>
            <a:ext cx="7848872" cy="4893647"/>
          </a:xfrm>
          <a:prstGeom prst="rect">
            <a:avLst/>
          </a:prstGeom>
        </p:spPr>
        <p:txBody>
          <a:bodyPr wrap="square">
            <a:spAutoFit/>
          </a:bodyPr>
          <a:lstStyle/>
          <a:p>
            <a:pPr algn="just"/>
            <a:r>
              <a:rPr lang="pt-BR" sz="2400" b="1" dirty="0">
                <a:solidFill>
                  <a:schemeClr val="bg1"/>
                </a:solidFill>
              </a:rPr>
              <a:t>Na Melhoria e Racionalização das </a:t>
            </a:r>
            <a:r>
              <a:rPr lang="pt-BR" sz="2400" b="1" dirty="0" smtClean="0">
                <a:solidFill>
                  <a:schemeClr val="bg1"/>
                </a:solidFill>
              </a:rPr>
              <a:t>atividades</a:t>
            </a:r>
          </a:p>
          <a:p>
            <a:pPr algn="just"/>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Desenvolver a rotina dos e movimentação de documentos;</a:t>
            </a:r>
          </a:p>
          <a:p>
            <a:pPr marL="342900" lvl="0" indent="-342900" algn="just">
              <a:buFont typeface="Arial" panose="020B0604020202020204" pitchFamily="34" charset="0"/>
              <a:buChar char="•"/>
            </a:pPr>
            <a:r>
              <a:rPr lang="pt-BR" sz="2400" dirty="0">
                <a:solidFill>
                  <a:schemeClr val="bg1"/>
                </a:solidFill>
              </a:rPr>
              <a:t>Desenvolver o fluxo de decisões e hierarquia dos sistemas;</a:t>
            </a:r>
          </a:p>
          <a:p>
            <a:pPr marL="342900" lvl="0" indent="-342900" algn="just">
              <a:buFont typeface="Arial" panose="020B0604020202020204" pitchFamily="34" charset="0"/>
              <a:buChar char="•"/>
            </a:pPr>
            <a:r>
              <a:rPr lang="pt-BR" sz="2400" dirty="0">
                <a:solidFill>
                  <a:schemeClr val="bg1"/>
                </a:solidFill>
              </a:rPr>
              <a:t>Estudar os sistemas e rotinas administrativas;</a:t>
            </a:r>
          </a:p>
          <a:p>
            <a:pPr marL="342900" lvl="0" indent="-342900" algn="just">
              <a:buFont typeface="Arial" panose="020B0604020202020204" pitchFamily="34" charset="0"/>
              <a:buChar char="•"/>
            </a:pPr>
            <a:r>
              <a:rPr lang="pt-BR" sz="2400" dirty="0">
                <a:solidFill>
                  <a:schemeClr val="bg1"/>
                </a:solidFill>
              </a:rPr>
              <a:t>Melhorar a metodologia de atividades do trabalho por meio de novas resoluções;</a:t>
            </a:r>
          </a:p>
          <a:p>
            <a:pPr marL="342900" lvl="0" indent="-342900" algn="just">
              <a:buFont typeface="Arial" panose="020B0604020202020204" pitchFamily="34" charset="0"/>
              <a:buChar char="•"/>
            </a:pPr>
            <a:r>
              <a:rPr lang="pt-BR" sz="2400" dirty="0">
                <a:solidFill>
                  <a:schemeClr val="bg1"/>
                </a:solidFill>
              </a:rPr>
              <a:t>Desenvolver os manuais e/ou normativas para cada solução;</a:t>
            </a:r>
          </a:p>
          <a:p>
            <a:pPr marL="342900" lvl="0" indent="-342900" algn="just">
              <a:buFont typeface="Arial" panose="020B0604020202020204" pitchFamily="34" charset="0"/>
              <a:buChar char="•"/>
            </a:pPr>
            <a:r>
              <a:rPr lang="pt-BR" sz="2400" dirty="0">
                <a:solidFill>
                  <a:schemeClr val="bg1"/>
                </a:solidFill>
              </a:rPr>
              <a:t>Utilizar as inovações tecnológicas nas práticas empresariais;</a:t>
            </a:r>
          </a:p>
          <a:p>
            <a:pPr marL="342900" lvl="0" indent="-342900" algn="just">
              <a:buFont typeface="Arial" panose="020B0604020202020204" pitchFamily="34" charset="0"/>
              <a:buChar char="•"/>
            </a:pPr>
            <a:r>
              <a:rPr lang="pt-BR" sz="2400" dirty="0">
                <a:solidFill>
                  <a:schemeClr val="bg1"/>
                </a:solidFill>
              </a:rPr>
              <a:t>Promover o desenvolvimento de novas soluções dentro da empresa.</a:t>
            </a:r>
          </a:p>
        </p:txBody>
      </p:sp>
    </p:spTree>
    <p:extLst>
      <p:ext uri="{BB962C8B-B14F-4D97-AF65-F5344CB8AC3E}">
        <p14:creationId xmlns:p14="http://schemas.microsoft.com/office/powerpoint/2010/main" val="326142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APLICAÇÕES DE OSM</a:t>
            </a:r>
            <a:endParaRPr lang="pt-BR" dirty="0">
              <a:solidFill>
                <a:schemeClr val="bg1"/>
              </a:solidFill>
            </a:endParaRPr>
          </a:p>
        </p:txBody>
      </p:sp>
      <p:sp>
        <p:nvSpPr>
          <p:cNvPr id="3" name="Retângulo 2"/>
          <p:cNvSpPr/>
          <p:nvPr/>
        </p:nvSpPr>
        <p:spPr>
          <a:xfrm>
            <a:off x="611560" y="1412776"/>
            <a:ext cx="7848872" cy="4524315"/>
          </a:xfrm>
          <a:prstGeom prst="rect">
            <a:avLst/>
          </a:prstGeom>
        </p:spPr>
        <p:txBody>
          <a:bodyPr wrap="square">
            <a:spAutoFit/>
          </a:bodyPr>
          <a:lstStyle/>
          <a:p>
            <a:pPr algn="just"/>
            <a:r>
              <a:rPr lang="pt-BR" sz="2400" b="1" dirty="0">
                <a:solidFill>
                  <a:schemeClr val="bg1"/>
                </a:solidFill>
              </a:rPr>
              <a:t>No Controle:</a:t>
            </a: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Elaborar análises de viabilidade de custos;</a:t>
            </a:r>
          </a:p>
          <a:p>
            <a:pPr marL="342900" lvl="0" indent="-342900" algn="just">
              <a:buFont typeface="Arial" panose="020B0604020202020204" pitchFamily="34" charset="0"/>
              <a:buChar char="•"/>
            </a:pPr>
            <a:r>
              <a:rPr lang="pt-BR" sz="2400" dirty="0">
                <a:solidFill>
                  <a:schemeClr val="bg1"/>
                </a:solidFill>
              </a:rPr>
              <a:t>Elaboração de cronogramas físicos, financeiros e de pessoal;</a:t>
            </a:r>
          </a:p>
          <a:p>
            <a:pPr marL="342900" lvl="0" indent="-342900" algn="just">
              <a:buFont typeface="Arial" panose="020B0604020202020204" pitchFamily="34" charset="0"/>
              <a:buChar char="•"/>
            </a:pPr>
            <a:r>
              <a:rPr lang="pt-BR" sz="2400" dirty="0">
                <a:solidFill>
                  <a:schemeClr val="bg1"/>
                </a:solidFill>
              </a:rPr>
              <a:t>Analisar e avaliar os equipamentos disponíveis.</a:t>
            </a:r>
          </a:p>
          <a:p>
            <a:pPr algn="just"/>
            <a:r>
              <a:rPr lang="pt-BR" sz="2400" b="1" dirty="0">
                <a:solidFill>
                  <a:schemeClr val="bg1"/>
                </a:solidFill>
              </a:rPr>
              <a:t> </a:t>
            </a:r>
            <a:endParaRPr lang="pt-BR" sz="2400" dirty="0">
              <a:solidFill>
                <a:schemeClr val="bg1"/>
              </a:solidFill>
            </a:endParaRPr>
          </a:p>
          <a:p>
            <a:pPr algn="just"/>
            <a:r>
              <a:rPr lang="pt-BR" sz="2400" b="1" dirty="0">
                <a:solidFill>
                  <a:schemeClr val="bg1"/>
                </a:solidFill>
              </a:rPr>
              <a:t> Nos Sistemas de informação:</a:t>
            </a: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Analisar e definir a amplitude dos níveis empresariais;</a:t>
            </a:r>
          </a:p>
          <a:p>
            <a:pPr marL="342900" lvl="0" indent="-342900" algn="just">
              <a:buFont typeface="Arial" panose="020B0604020202020204" pitchFamily="34" charset="0"/>
              <a:buChar char="•"/>
            </a:pPr>
            <a:r>
              <a:rPr lang="pt-BR" sz="2400" dirty="0">
                <a:solidFill>
                  <a:schemeClr val="bg1"/>
                </a:solidFill>
              </a:rPr>
              <a:t>Definir, capacitar e estruturar o armazenamento de dados;</a:t>
            </a:r>
          </a:p>
          <a:p>
            <a:pPr marL="342900" lvl="0" indent="-342900" algn="just">
              <a:buFont typeface="Arial" panose="020B0604020202020204" pitchFamily="34" charset="0"/>
              <a:buChar char="•"/>
            </a:pPr>
            <a:r>
              <a:rPr lang="pt-BR" sz="2400" dirty="0">
                <a:solidFill>
                  <a:schemeClr val="bg1"/>
                </a:solidFill>
              </a:rPr>
              <a:t>Definir e estruturar todas as atividades e tarefas da organização;</a:t>
            </a:r>
          </a:p>
          <a:p>
            <a:pPr marL="342900" lvl="0" indent="-342900" algn="just">
              <a:buFont typeface="Arial" panose="020B0604020202020204" pitchFamily="34" charset="0"/>
              <a:buChar char="•"/>
            </a:pPr>
            <a:r>
              <a:rPr lang="pt-BR" sz="2400" dirty="0">
                <a:solidFill>
                  <a:schemeClr val="bg1"/>
                </a:solidFill>
              </a:rPr>
              <a:t>Definir e estruturar o fluxo de informações empresariais.</a:t>
            </a:r>
          </a:p>
        </p:txBody>
      </p:sp>
    </p:spTree>
    <p:extLst>
      <p:ext uri="{BB962C8B-B14F-4D97-AF65-F5344CB8AC3E}">
        <p14:creationId xmlns:p14="http://schemas.microsoft.com/office/powerpoint/2010/main" val="124389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chemeClr val="bg1"/>
                </a:solidFill>
              </a:rPr>
              <a:t>ROTINAS DE UM ASSISTENTE ADMINISTRATIVO</a:t>
            </a:r>
            <a:endParaRPr lang="pt-BR" dirty="0">
              <a:solidFill>
                <a:schemeClr val="bg1"/>
              </a:solidFill>
            </a:endParaRPr>
          </a:p>
        </p:txBody>
      </p:sp>
      <p:sp>
        <p:nvSpPr>
          <p:cNvPr id="3" name="Retângulo 2"/>
          <p:cNvSpPr/>
          <p:nvPr/>
        </p:nvSpPr>
        <p:spPr>
          <a:xfrm>
            <a:off x="495979" y="1844824"/>
            <a:ext cx="7848872" cy="4154984"/>
          </a:xfrm>
          <a:prstGeom prst="rect">
            <a:avLst/>
          </a:prstGeom>
        </p:spPr>
        <p:txBody>
          <a:bodyPr wrap="square">
            <a:spAutoFit/>
          </a:bodyPr>
          <a:lstStyle/>
          <a:p>
            <a:pPr lvl="0" algn="just"/>
            <a:r>
              <a:rPr lang="pt-BR" sz="2400" b="1" dirty="0">
                <a:solidFill>
                  <a:schemeClr val="bg1"/>
                </a:solidFill>
              </a:rPr>
              <a:t>Na recepção</a:t>
            </a:r>
            <a:r>
              <a:rPr lang="pt-BR" sz="2400" b="1" dirty="0" smtClean="0">
                <a:solidFill>
                  <a:schemeClr val="bg1"/>
                </a:solidFill>
              </a:rPr>
              <a:t>:</a:t>
            </a:r>
          </a:p>
          <a:p>
            <a:pPr lvl="0" algn="just"/>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Onde ele recebe documentos e os repassa aos departamentos</a:t>
            </a:r>
            <a:r>
              <a:rPr lang="pt-BR" sz="2400" dirty="0" smtClean="0">
                <a:solidFill>
                  <a:schemeClr val="bg1"/>
                </a:solidFill>
              </a:rPr>
              <a:t>;</a:t>
            </a:r>
          </a:p>
          <a:p>
            <a:pPr marL="342900" lvl="0" indent="-342900" algn="just">
              <a:buFont typeface="Arial" panose="020B0604020202020204" pitchFamily="34" charset="0"/>
              <a:buChar char="•"/>
            </a:pP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Atende às pessoas, clientes internos e externos, tanto pessoalmente como digitalmente</a:t>
            </a:r>
            <a:r>
              <a:rPr lang="pt-BR" sz="2400" dirty="0" smtClean="0">
                <a:solidFill>
                  <a:schemeClr val="bg1"/>
                </a:solidFill>
              </a:rPr>
              <a:t>;</a:t>
            </a:r>
          </a:p>
          <a:p>
            <a:pPr marL="342900" lvl="0" indent="-342900" algn="just">
              <a:buFont typeface="Arial" panose="020B0604020202020204" pitchFamily="34" charset="0"/>
              <a:buChar char="•"/>
            </a:pP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Executam serviços como envio de correspondência</a:t>
            </a:r>
            <a:r>
              <a:rPr lang="pt-BR" sz="2400" dirty="0" smtClean="0">
                <a:solidFill>
                  <a:schemeClr val="bg1"/>
                </a:solidFill>
              </a:rPr>
              <a:t>;</a:t>
            </a:r>
          </a:p>
          <a:p>
            <a:pPr marL="342900" lvl="0" indent="-342900" algn="just">
              <a:buFont typeface="Arial" panose="020B0604020202020204" pitchFamily="34" charset="0"/>
              <a:buChar char="•"/>
            </a:pP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Cuidam de agendas da empresa</a:t>
            </a:r>
            <a:r>
              <a:rPr lang="pt-BR" sz="2400" dirty="0" smtClean="0">
                <a:solidFill>
                  <a:schemeClr val="bg1"/>
                </a:solidFill>
              </a:rPr>
              <a:t>.</a:t>
            </a:r>
            <a:endParaRPr lang="pt-BR" sz="2400" dirty="0">
              <a:solidFill>
                <a:schemeClr val="bg1"/>
              </a:solidFill>
            </a:endParaRPr>
          </a:p>
        </p:txBody>
      </p:sp>
    </p:spTree>
    <p:extLst>
      <p:ext uri="{BB962C8B-B14F-4D97-AF65-F5344CB8AC3E}">
        <p14:creationId xmlns:p14="http://schemas.microsoft.com/office/powerpoint/2010/main" val="3751004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chemeClr val="bg1"/>
                </a:solidFill>
              </a:rPr>
              <a:t>ROTINAS DE UM ASSISTENTE ADMINISTRATIVO</a:t>
            </a:r>
            <a:endParaRPr lang="pt-BR" dirty="0">
              <a:solidFill>
                <a:schemeClr val="bg1"/>
              </a:solidFill>
            </a:endParaRPr>
          </a:p>
        </p:txBody>
      </p:sp>
      <p:sp>
        <p:nvSpPr>
          <p:cNvPr id="3" name="Retângulo 2"/>
          <p:cNvSpPr/>
          <p:nvPr/>
        </p:nvSpPr>
        <p:spPr>
          <a:xfrm>
            <a:off x="495979" y="1844824"/>
            <a:ext cx="7848872" cy="4524315"/>
          </a:xfrm>
          <a:prstGeom prst="rect">
            <a:avLst/>
          </a:prstGeom>
        </p:spPr>
        <p:txBody>
          <a:bodyPr wrap="square">
            <a:spAutoFit/>
          </a:bodyPr>
          <a:lstStyle/>
          <a:p>
            <a:pPr lvl="0" algn="just"/>
            <a:r>
              <a:rPr lang="pt-BR" sz="2400" b="1" dirty="0" smtClean="0">
                <a:solidFill>
                  <a:schemeClr val="bg1"/>
                </a:solidFill>
              </a:rPr>
              <a:t>Na empresa:</a:t>
            </a:r>
          </a:p>
          <a:p>
            <a:pPr lvl="0" algn="just"/>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Organizar as pautas da empresa como eventos e reuniões</a:t>
            </a:r>
            <a:r>
              <a:rPr lang="pt-BR" sz="2400" dirty="0" smtClean="0">
                <a:solidFill>
                  <a:schemeClr val="bg1"/>
                </a:solidFill>
              </a:rPr>
              <a:t>;</a:t>
            </a:r>
          </a:p>
          <a:p>
            <a:pPr marL="342900" lvl="0" indent="-342900" algn="just">
              <a:buFont typeface="Arial" panose="020B0604020202020204" pitchFamily="34" charset="0"/>
              <a:buChar char="•"/>
            </a:pP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Na área financeira executa tarefas como faturista, fechamento de caixa, controle de contas a pagar e a receber, emissão de relatórios, auxílio na tesouraria, </a:t>
            </a:r>
            <a:r>
              <a:rPr lang="pt-BR" sz="2400" dirty="0" err="1">
                <a:solidFill>
                  <a:schemeClr val="bg1"/>
                </a:solidFill>
              </a:rPr>
              <a:t>etc</a:t>
            </a:r>
            <a:r>
              <a:rPr lang="pt-BR" sz="2400" dirty="0" smtClean="0">
                <a:solidFill>
                  <a:schemeClr val="bg1"/>
                </a:solidFill>
              </a:rPr>
              <a:t>;</a:t>
            </a:r>
          </a:p>
          <a:p>
            <a:pPr marL="342900" lvl="0" indent="-342900" algn="just">
              <a:buFont typeface="Arial" panose="020B0604020202020204" pitchFamily="34" charset="0"/>
              <a:buChar char="•"/>
            </a:pP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No setor de recursos humanos - RH efetua controle de folha ponto, preenchimento de documentos, arquivamento de documentos, elaboração de planilhas de controle, acompanhamento no treinamento da equipe.</a:t>
            </a:r>
          </a:p>
        </p:txBody>
      </p:sp>
    </p:spTree>
    <p:extLst>
      <p:ext uri="{BB962C8B-B14F-4D97-AF65-F5344CB8AC3E}">
        <p14:creationId xmlns:p14="http://schemas.microsoft.com/office/powerpoint/2010/main" val="265599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PROCESSO DE COMPRAS</a:t>
            </a:r>
            <a:endParaRPr lang="pt-BR" dirty="0">
              <a:solidFill>
                <a:schemeClr val="bg1"/>
              </a:solidFill>
            </a:endParaRPr>
          </a:p>
        </p:txBody>
      </p:sp>
      <p:sp>
        <p:nvSpPr>
          <p:cNvPr id="3" name="Retângulo 2"/>
          <p:cNvSpPr/>
          <p:nvPr/>
        </p:nvSpPr>
        <p:spPr>
          <a:xfrm>
            <a:off x="492365" y="1916832"/>
            <a:ext cx="7848872" cy="4524315"/>
          </a:xfrm>
          <a:prstGeom prst="rect">
            <a:avLst/>
          </a:prstGeom>
        </p:spPr>
        <p:txBody>
          <a:bodyPr wrap="square">
            <a:spAutoFit/>
          </a:bodyPr>
          <a:lstStyle/>
          <a:p>
            <a:pPr marL="342900" indent="-342900" algn="just">
              <a:buFont typeface="Arial" panose="020B0604020202020204" pitchFamily="34" charset="0"/>
              <a:buChar char="•"/>
            </a:pPr>
            <a:r>
              <a:rPr lang="pt-BR" sz="2400" dirty="0">
                <a:solidFill>
                  <a:schemeClr val="bg1"/>
                </a:solidFill>
              </a:rPr>
              <a:t>A função compras é um segmento essencial da administração que tem por finalidade suprir as necessidades de produtos, materiais e serviços, planejá-las quantitativamente, satisfazê-las no momento certo, na qualidade correta e providenciar seu armazenamento</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dirty="0">
                <a:solidFill>
                  <a:schemeClr val="bg1"/>
                </a:solidFill>
              </a:rPr>
              <a:t>Compras são, portanto, uma operação de administração essencial para o processo de suprimento de uma empresa</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dirty="0">
                <a:solidFill>
                  <a:schemeClr val="bg1"/>
                </a:solidFill>
              </a:rPr>
              <a:t>os materiais devem estar disponíveis e deve haver certeza de que o suprimento será contínuo, para satisfazer as demandas, necessidades e os programas de </a:t>
            </a:r>
            <a:r>
              <a:rPr lang="pt-BR" sz="2400" dirty="0" smtClean="0">
                <a:solidFill>
                  <a:schemeClr val="bg1"/>
                </a:solidFill>
              </a:rPr>
              <a:t>produção.</a:t>
            </a:r>
            <a:endParaRPr lang="pt-BR" sz="2400" dirty="0">
              <a:solidFill>
                <a:schemeClr val="bg1"/>
              </a:solidFill>
            </a:endParaRPr>
          </a:p>
        </p:txBody>
      </p:sp>
    </p:spTree>
    <p:extLst>
      <p:ext uri="{BB962C8B-B14F-4D97-AF65-F5344CB8AC3E}">
        <p14:creationId xmlns:p14="http://schemas.microsoft.com/office/powerpoint/2010/main" val="719041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TIPOS DE DEMANDA</a:t>
            </a:r>
            <a:endParaRPr lang="pt-BR" dirty="0">
              <a:solidFill>
                <a:schemeClr val="bg1"/>
              </a:solidFill>
            </a:endParaRPr>
          </a:p>
        </p:txBody>
      </p:sp>
      <p:sp>
        <p:nvSpPr>
          <p:cNvPr id="3" name="Retângulo 2"/>
          <p:cNvSpPr/>
          <p:nvPr/>
        </p:nvSpPr>
        <p:spPr>
          <a:xfrm>
            <a:off x="508968" y="1700808"/>
            <a:ext cx="7848872" cy="4524315"/>
          </a:xfrm>
          <a:prstGeom prst="rect">
            <a:avLst/>
          </a:prstGeom>
        </p:spPr>
        <p:txBody>
          <a:bodyPr wrap="square">
            <a:spAutoFit/>
          </a:bodyPr>
          <a:lstStyle/>
          <a:p>
            <a:pPr lvl="0" algn="just"/>
            <a:r>
              <a:rPr lang="pt-BR" sz="2400" b="1" dirty="0">
                <a:solidFill>
                  <a:schemeClr val="bg1"/>
                </a:solidFill>
              </a:rPr>
              <a:t>Demanda Satisfatória</a:t>
            </a:r>
            <a:r>
              <a:rPr lang="pt-BR" sz="2400" dirty="0">
                <a:solidFill>
                  <a:schemeClr val="bg1"/>
                </a:solidFill>
              </a:rPr>
              <a:t> – quando existem previsões frequentes avaliando o grau de satisfação dos clientes e o movimento da concorrência;</a:t>
            </a:r>
          </a:p>
          <a:p>
            <a:pPr algn="just"/>
            <a:r>
              <a:rPr lang="pt-BR" sz="2400" dirty="0">
                <a:solidFill>
                  <a:schemeClr val="bg1"/>
                </a:solidFill>
              </a:rPr>
              <a:t> </a:t>
            </a:r>
          </a:p>
          <a:p>
            <a:pPr lvl="0" algn="just"/>
            <a:r>
              <a:rPr lang="pt-BR" sz="2400" b="1" dirty="0">
                <a:solidFill>
                  <a:schemeClr val="bg1"/>
                </a:solidFill>
              </a:rPr>
              <a:t>Demanda Crescente</a:t>
            </a:r>
            <a:r>
              <a:rPr lang="pt-BR" sz="2400" dirty="0">
                <a:solidFill>
                  <a:schemeClr val="bg1"/>
                </a:solidFill>
              </a:rPr>
              <a:t> – Quando existe um aumento progressivo de demanda, consolidando o produto ou marca no mercado;</a:t>
            </a:r>
          </a:p>
          <a:p>
            <a:pPr algn="just"/>
            <a:r>
              <a:rPr lang="pt-BR" sz="2400" b="1" dirty="0">
                <a:solidFill>
                  <a:schemeClr val="bg1"/>
                </a:solidFill>
              </a:rPr>
              <a:t> </a:t>
            </a:r>
            <a:endParaRPr lang="pt-BR" sz="2400" dirty="0">
              <a:solidFill>
                <a:schemeClr val="bg1"/>
              </a:solidFill>
            </a:endParaRPr>
          </a:p>
          <a:p>
            <a:pPr lvl="0" algn="just"/>
            <a:r>
              <a:rPr lang="pt-BR" sz="2400" b="1" dirty="0">
                <a:solidFill>
                  <a:schemeClr val="bg1"/>
                </a:solidFill>
              </a:rPr>
              <a:t>Demanda Decrescente </a:t>
            </a:r>
            <a:r>
              <a:rPr lang="pt-BR" sz="2400" dirty="0">
                <a:solidFill>
                  <a:schemeClr val="bg1"/>
                </a:solidFill>
              </a:rPr>
              <a:t>– Avaliar as necessidades de realizar mudanças no produto e/ou processo de comunicação e vendas, levando em consideração a possibilidade de descarte do produto</a:t>
            </a:r>
            <a:r>
              <a:rPr lang="pt-BR" sz="2400" dirty="0" smtClean="0">
                <a:solidFill>
                  <a:schemeClr val="bg1"/>
                </a:solidFill>
              </a:rPr>
              <a:t>;</a:t>
            </a:r>
            <a:endParaRPr lang="pt-BR" sz="2400" dirty="0">
              <a:solidFill>
                <a:schemeClr val="bg1"/>
              </a:solidFill>
            </a:endParaRPr>
          </a:p>
        </p:txBody>
      </p:sp>
    </p:spTree>
    <p:extLst>
      <p:ext uri="{BB962C8B-B14F-4D97-AF65-F5344CB8AC3E}">
        <p14:creationId xmlns:p14="http://schemas.microsoft.com/office/powerpoint/2010/main" val="1070859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2365" y="188640"/>
            <a:ext cx="8229600" cy="1008112"/>
          </a:xfrm>
        </p:spPr>
        <p:txBody>
          <a:bodyPr>
            <a:normAutofit/>
          </a:bodyPr>
          <a:lstStyle/>
          <a:p>
            <a:r>
              <a:rPr lang="pt-BR" dirty="0" smtClean="0">
                <a:solidFill>
                  <a:schemeClr val="bg1"/>
                </a:solidFill>
              </a:rPr>
              <a:t>TIPOS DE DEMANDA</a:t>
            </a:r>
            <a:endParaRPr lang="pt-BR" dirty="0">
              <a:solidFill>
                <a:schemeClr val="bg1"/>
              </a:solidFill>
            </a:endParaRPr>
          </a:p>
        </p:txBody>
      </p:sp>
      <p:sp>
        <p:nvSpPr>
          <p:cNvPr id="3" name="Retângulo 2"/>
          <p:cNvSpPr/>
          <p:nvPr/>
        </p:nvSpPr>
        <p:spPr>
          <a:xfrm>
            <a:off x="492365" y="1412776"/>
            <a:ext cx="7848872" cy="5262979"/>
          </a:xfrm>
          <a:prstGeom prst="rect">
            <a:avLst/>
          </a:prstGeom>
        </p:spPr>
        <p:txBody>
          <a:bodyPr wrap="square">
            <a:spAutoFit/>
          </a:bodyPr>
          <a:lstStyle/>
          <a:p>
            <a:pPr lvl="0" algn="just"/>
            <a:r>
              <a:rPr lang="pt-BR" sz="2400" b="1" dirty="0" smtClean="0">
                <a:solidFill>
                  <a:schemeClr val="bg1"/>
                </a:solidFill>
              </a:rPr>
              <a:t>Demanda </a:t>
            </a:r>
            <a:r>
              <a:rPr lang="pt-BR" sz="2400" b="1" dirty="0">
                <a:solidFill>
                  <a:schemeClr val="bg1"/>
                </a:solidFill>
              </a:rPr>
              <a:t>Sazonal</a:t>
            </a:r>
            <a:r>
              <a:rPr lang="pt-BR" sz="2400" dirty="0">
                <a:solidFill>
                  <a:schemeClr val="bg1"/>
                </a:solidFill>
              </a:rPr>
              <a:t> – avaliar a demanda por produtos cuja demanda seja sazonal, desenvolvendo novos hábitos de consumo e/ou criando novos consumidores;</a:t>
            </a:r>
          </a:p>
          <a:p>
            <a:pPr algn="just"/>
            <a:r>
              <a:rPr lang="pt-BR" sz="2400" dirty="0">
                <a:solidFill>
                  <a:schemeClr val="bg1"/>
                </a:solidFill>
              </a:rPr>
              <a:t> </a:t>
            </a:r>
          </a:p>
          <a:p>
            <a:pPr lvl="0" algn="just"/>
            <a:r>
              <a:rPr lang="pt-BR" sz="2400" b="1" dirty="0">
                <a:solidFill>
                  <a:schemeClr val="bg1"/>
                </a:solidFill>
              </a:rPr>
              <a:t>Demanda Indiferente</a:t>
            </a:r>
            <a:r>
              <a:rPr lang="pt-BR" sz="2400" dirty="0">
                <a:solidFill>
                  <a:schemeClr val="bg1"/>
                </a:solidFill>
              </a:rPr>
              <a:t> – quando existe a indiferença do consumidor para o produto, neste caso, não existe o posicionamento do produto na mente do consumidor, cabe neste caso estimular a comunicação através dos atributos e benefícios do produto, gerando interesse;</a:t>
            </a:r>
          </a:p>
          <a:p>
            <a:pPr algn="just"/>
            <a:r>
              <a:rPr lang="pt-BR" sz="2400" dirty="0">
                <a:solidFill>
                  <a:schemeClr val="bg1"/>
                </a:solidFill>
              </a:rPr>
              <a:t> </a:t>
            </a:r>
          </a:p>
          <a:p>
            <a:pPr lvl="0" algn="just"/>
            <a:r>
              <a:rPr lang="pt-BR" sz="2400" b="1" dirty="0">
                <a:solidFill>
                  <a:schemeClr val="bg1"/>
                </a:solidFill>
              </a:rPr>
              <a:t>Demanda Excessiva</a:t>
            </a:r>
            <a:r>
              <a:rPr lang="pt-BR" sz="2400" dirty="0">
                <a:solidFill>
                  <a:schemeClr val="bg1"/>
                </a:solidFill>
              </a:rPr>
              <a:t> – quando existe uma demanda superior onde os pedidos crescem facilmente, podendo gerar desabastecimento e rejeição a marca, pela falta do produto no mercado. </a:t>
            </a:r>
          </a:p>
        </p:txBody>
      </p:sp>
    </p:spTree>
    <p:extLst>
      <p:ext uri="{BB962C8B-B14F-4D97-AF65-F5344CB8AC3E}">
        <p14:creationId xmlns:p14="http://schemas.microsoft.com/office/powerpoint/2010/main" val="2007973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pt-BR" dirty="0" smtClean="0">
                <a:solidFill>
                  <a:schemeClr val="bg1"/>
                </a:solidFill>
              </a:rPr>
              <a:t>OBJETIVO DA ÁREA DE COMPRAS</a:t>
            </a:r>
            <a:endParaRPr lang="pt-BR" dirty="0">
              <a:solidFill>
                <a:schemeClr val="bg1"/>
              </a:solidFill>
            </a:endParaRPr>
          </a:p>
        </p:txBody>
      </p:sp>
      <p:sp>
        <p:nvSpPr>
          <p:cNvPr id="3" name="Retângulo 2"/>
          <p:cNvSpPr/>
          <p:nvPr/>
        </p:nvSpPr>
        <p:spPr>
          <a:xfrm>
            <a:off x="483320" y="1484784"/>
            <a:ext cx="7848872" cy="4832092"/>
          </a:xfrm>
          <a:prstGeom prst="rect">
            <a:avLst/>
          </a:prstGeom>
        </p:spPr>
        <p:txBody>
          <a:bodyPr wrap="square">
            <a:spAutoFit/>
          </a:bodyPr>
          <a:lstStyle/>
          <a:p>
            <a:pPr marL="457200" lvl="0" indent="-457200" algn="just">
              <a:buFont typeface="Arial" panose="020B0604020202020204" pitchFamily="34" charset="0"/>
              <a:buChar char="•"/>
            </a:pPr>
            <a:r>
              <a:rPr lang="pt-BR" sz="2800" dirty="0">
                <a:solidFill>
                  <a:schemeClr val="bg1"/>
                </a:solidFill>
              </a:rPr>
              <a:t>Comprar materiais e insumos obedecendo aos padrões de </a:t>
            </a:r>
            <a:r>
              <a:rPr lang="pt-BR" sz="2800" b="1" dirty="0">
                <a:solidFill>
                  <a:schemeClr val="bg1"/>
                </a:solidFill>
              </a:rPr>
              <a:t>qualidade </a:t>
            </a:r>
            <a:r>
              <a:rPr lang="pt-BR" sz="2800" dirty="0">
                <a:solidFill>
                  <a:schemeClr val="bg1"/>
                </a:solidFill>
              </a:rPr>
              <a:t>requerida;</a:t>
            </a:r>
          </a:p>
          <a:p>
            <a:pPr marL="457200" lvl="0" indent="-457200" algn="just">
              <a:buFont typeface="Arial" panose="020B0604020202020204" pitchFamily="34" charset="0"/>
              <a:buChar char="•"/>
            </a:pPr>
            <a:r>
              <a:rPr lang="pt-BR" sz="2800" dirty="0">
                <a:solidFill>
                  <a:schemeClr val="bg1"/>
                </a:solidFill>
              </a:rPr>
              <a:t>Procurar colocar os materiais a disposição do usuário na </a:t>
            </a:r>
            <a:r>
              <a:rPr lang="pt-BR" sz="2800" b="1" dirty="0">
                <a:solidFill>
                  <a:schemeClr val="bg1"/>
                </a:solidFill>
              </a:rPr>
              <a:t>quantidade </a:t>
            </a:r>
            <a:r>
              <a:rPr lang="pt-BR" sz="2800" dirty="0">
                <a:solidFill>
                  <a:schemeClr val="bg1"/>
                </a:solidFill>
              </a:rPr>
              <a:t>solicitada;</a:t>
            </a:r>
          </a:p>
          <a:p>
            <a:pPr marL="457200" lvl="0" indent="-457200" algn="just">
              <a:buFont typeface="Arial" panose="020B0604020202020204" pitchFamily="34" charset="0"/>
              <a:buChar char="•"/>
            </a:pPr>
            <a:r>
              <a:rPr lang="pt-BR" sz="2800" dirty="0">
                <a:solidFill>
                  <a:schemeClr val="bg1"/>
                </a:solidFill>
              </a:rPr>
              <a:t>Procurar dentro de uma negociação justa e honrada os melhores </a:t>
            </a:r>
            <a:r>
              <a:rPr lang="pt-BR" sz="2800" b="1" dirty="0">
                <a:solidFill>
                  <a:schemeClr val="bg1"/>
                </a:solidFill>
              </a:rPr>
              <a:t>preços </a:t>
            </a:r>
            <a:r>
              <a:rPr lang="pt-BR" sz="2800" dirty="0">
                <a:solidFill>
                  <a:schemeClr val="bg1"/>
                </a:solidFill>
              </a:rPr>
              <a:t>para a empresa, além da negociação de pagamento;</a:t>
            </a:r>
          </a:p>
          <a:p>
            <a:pPr marL="457200" lvl="0" indent="-457200" algn="just">
              <a:buFont typeface="Arial" panose="020B0604020202020204" pitchFamily="34" charset="0"/>
              <a:buChar char="•"/>
            </a:pPr>
            <a:r>
              <a:rPr lang="pt-BR" sz="2800" dirty="0">
                <a:solidFill>
                  <a:schemeClr val="bg1"/>
                </a:solidFill>
              </a:rPr>
              <a:t>Coordenar para que os materiais e/ou produtos estejam à disposição do usuário no </a:t>
            </a:r>
            <a:r>
              <a:rPr lang="pt-BR" sz="2800" b="1" dirty="0">
                <a:solidFill>
                  <a:schemeClr val="bg1"/>
                </a:solidFill>
              </a:rPr>
              <a:t>prazo </a:t>
            </a:r>
            <a:r>
              <a:rPr lang="pt-BR" sz="2800" dirty="0">
                <a:solidFill>
                  <a:schemeClr val="bg1"/>
                </a:solidFill>
              </a:rPr>
              <a:t>(momento) correto.</a:t>
            </a:r>
          </a:p>
          <a:p>
            <a:pPr algn="just"/>
            <a:endParaRPr lang="pt-BR" sz="2800" dirty="0">
              <a:solidFill>
                <a:schemeClr val="bg1"/>
              </a:solidFill>
            </a:endParaRPr>
          </a:p>
        </p:txBody>
      </p:sp>
    </p:spTree>
    <p:extLst>
      <p:ext uri="{BB962C8B-B14F-4D97-AF65-F5344CB8AC3E}">
        <p14:creationId xmlns:p14="http://schemas.microsoft.com/office/powerpoint/2010/main" val="1851210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MODELOS DE MERCADO</a:t>
            </a:r>
            <a:endParaRPr lang="pt-BR" dirty="0">
              <a:solidFill>
                <a:schemeClr val="bg1"/>
              </a:solidFill>
            </a:endParaRPr>
          </a:p>
        </p:txBody>
      </p:sp>
      <p:sp>
        <p:nvSpPr>
          <p:cNvPr id="3" name="Retângulo 2"/>
          <p:cNvSpPr/>
          <p:nvPr/>
        </p:nvSpPr>
        <p:spPr>
          <a:xfrm>
            <a:off x="453811" y="1556792"/>
            <a:ext cx="7848872" cy="4832092"/>
          </a:xfrm>
          <a:prstGeom prst="rect">
            <a:avLst/>
          </a:prstGeom>
        </p:spPr>
        <p:txBody>
          <a:bodyPr wrap="square">
            <a:spAutoFit/>
          </a:bodyPr>
          <a:lstStyle/>
          <a:p>
            <a:pPr marL="457200" lvl="0" indent="-457200" algn="just">
              <a:buFont typeface="Arial" panose="020B0604020202020204" pitchFamily="34" charset="0"/>
              <a:buChar char="•"/>
            </a:pPr>
            <a:r>
              <a:rPr lang="pt-BR" sz="2800" b="1" dirty="0" smtClean="0">
                <a:solidFill>
                  <a:schemeClr val="bg1"/>
                </a:solidFill>
              </a:rPr>
              <a:t>Mercado </a:t>
            </a:r>
            <a:r>
              <a:rPr lang="pt-BR" sz="2800" b="1" dirty="0">
                <a:solidFill>
                  <a:schemeClr val="bg1"/>
                </a:solidFill>
              </a:rPr>
              <a:t>B2B (</a:t>
            </a:r>
            <a:r>
              <a:rPr lang="pt-BR" sz="2800" b="1" i="1" dirty="0">
                <a:solidFill>
                  <a:schemeClr val="bg1"/>
                </a:solidFill>
              </a:rPr>
              <a:t>Business </a:t>
            </a:r>
            <a:r>
              <a:rPr lang="pt-BR" sz="2800" b="1" i="1" dirty="0" err="1">
                <a:solidFill>
                  <a:schemeClr val="bg1"/>
                </a:solidFill>
              </a:rPr>
              <a:t>to</a:t>
            </a:r>
            <a:r>
              <a:rPr lang="pt-BR" sz="2800" b="1" i="1" dirty="0">
                <a:solidFill>
                  <a:schemeClr val="bg1"/>
                </a:solidFill>
              </a:rPr>
              <a:t> Business</a:t>
            </a:r>
            <a:r>
              <a:rPr lang="pt-BR" sz="2800" b="1" dirty="0">
                <a:solidFill>
                  <a:schemeClr val="bg1"/>
                </a:solidFill>
              </a:rPr>
              <a:t>) –</a:t>
            </a:r>
            <a:r>
              <a:rPr lang="pt-BR" sz="2800" dirty="0">
                <a:solidFill>
                  <a:schemeClr val="bg1"/>
                </a:solidFill>
              </a:rPr>
              <a:t> é fundamentalmente o mercado chamado de ATACADO, onde os clientes são empresas dependendo se sua demanda possam adquirir produtos e materiais necessários ao seu funcionamento e/ou destinados a venda</a:t>
            </a:r>
            <a:r>
              <a:rPr lang="pt-BR" sz="2800" dirty="0" smtClean="0">
                <a:solidFill>
                  <a:schemeClr val="bg1"/>
                </a:solidFill>
              </a:rPr>
              <a:t>;</a:t>
            </a:r>
          </a:p>
          <a:p>
            <a:pPr marL="457200" lvl="0" indent="-457200" algn="just">
              <a:buFont typeface="Arial" panose="020B0604020202020204" pitchFamily="34" charset="0"/>
              <a:buChar char="•"/>
            </a:pPr>
            <a:endParaRPr lang="pt-BR" sz="2800" dirty="0">
              <a:solidFill>
                <a:schemeClr val="bg1"/>
              </a:solidFill>
            </a:endParaRPr>
          </a:p>
          <a:p>
            <a:pPr marL="457200" lvl="0" indent="-457200" algn="just">
              <a:buFont typeface="Arial" panose="020B0604020202020204" pitchFamily="34" charset="0"/>
              <a:buChar char="•"/>
            </a:pPr>
            <a:r>
              <a:rPr lang="pt-BR" sz="2800" b="1" dirty="0">
                <a:solidFill>
                  <a:schemeClr val="bg1"/>
                </a:solidFill>
              </a:rPr>
              <a:t>Mercado B2C (</a:t>
            </a:r>
            <a:r>
              <a:rPr lang="pt-BR" sz="2800" b="1" i="1" dirty="0">
                <a:solidFill>
                  <a:schemeClr val="bg1"/>
                </a:solidFill>
              </a:rPr>
              <a:t>Business </a:t>
            </a:r>
            <a:r>
              <a:rPr lang="pt-BR" sz="2800" b="1" i="1" dirty="0" err="1">
                <a:solidFill>
                  <a:schemeClr val="bg1"/>
                </a:solidFill>
              </a:rPr>
              <a:t>to</a:t>
            </a:r>
            <a:r>
              <a:rPr lang="pt-BR" sz="2800" b="1" i="1" dirty="0">
                <a:solidFill>
                  <a:schemeClr val="bg1"/>
                </a:solidFill>
              </a:rPr>
              <a:t> </a:t>
            </a:r>
            <a:r>
              <a:rPr lang="pt-BR" sz="2800" b="1" i="1" dirty="0" err="1">
                <a:solidFill>
                  <a:schemeClr val="bg1"/>
                </a:solidFill>
              </a:rPr>
              <a:t>Consumer</a:t>
            </a:r>
            <a:r>
              <a:rPr lang="pt-BR" sz="2800" b="1" dirty="0">
                <a:solidFill>
                  <a:schemeClr val="bg1"/>
                </a:solidFill>
              </a:rPr>
              <a:t>) – </a:t>
            </a:r>
            <a:r>
              <a:rPr lang="pt-BR" sz="2800" dirty="0">
                <a:solidFill>
                  <a:schemeClr val="bg1"/>
                </a:solidFill>
              </a:rPr>
              <a:t>é conhecido como mercado de VAREJO onde o cliente compra o produto para seu consumo próprio.</a:t>
            </a:r>
          </a:p>
        </p:txBody>
      </p:sp>
    </p:spTree>
    <p:extLst>
      <p:ext uri="{BB962C8B-B14F-4D97-AF65-F5344CB8AC3E}">
        <p14:creationId xmlns:p14="http://schemas.microsoft.com/office/powerpoint/2010/main" val="3461454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normAutofit/>
          </a:bodyPr>
          <a:lstStyle/>
          <a:p>
            <a:r>
              <a:rPr lang="pt-BR" dirty="0" smtClean="0">
                <a:solidFill>
                  <a:schemeClr val="bg1"/>
                </a:solidFill>
              </a:rPr>
              <a:t>ATIVIDADE BÁSICA DE COMPRAS</a:t>
            </a:r>
            <a:endParaRPr lang="pt-BR" dirty="0">
              <a:solidFill>
                <a:schemeClr val="bg1"/>
              </a:solidFill>
            </a:endParaRPr>
          </a:p>
        </p:txBody>
      </p:sp>
      <p:sp>
        <p:nvSpPr>
          <p:cNvPr id="3" name="Retângulo 2"/>
          <p:cNvSpPr/>
          <p:nvPr/>
        </p:nvSpPr>
        <p:spPr>
          <a:xfrm>
            <a:off x="483486" y="1106488"/>
            <a:ext cx="7848872" cy="5632311"/>
          </a:xfrm>
          <a:prstGeom prst="rect">
            <a:avLst/>
          </a:prstGeom>
        </p:spPr>
        <p:txBody>
          <a:bodyPr wrap="square">
            <a:spAutoFit/>
          </a:bodyPr>
          <a:lstStyle/>
          <a:p>
            <a:pPr lvl="0" algn="just"/>
            <a:r>
              <a:rPr lang="pt-BR" sz="2000" b="1" dirty="0">
                <a:solidFill>
                  <a:schemeClr val="bg1"/>
                </a:solidFill>
              </a:rPr>
              <a:t>Cadastro de Fornecedores</a:t>
            </a:r>
            <a:endParaRPr lang="pt-BR" sz="2000" dirty="0">
              <a:solidFill>
                <a:schemeClr val="bg1"/>
              </a:solidFill>
            </a:endParaRPr>
          </a:p>
          <a:p>
            <a:pPr marL="742950" lvl="1" indent="-285750" algn="just">
              <a:buFont typeface="Arial" panose="020B0604020202020204" pitchFamily="34" charset="0"/>
              <a:buChar char="•"/>
            </a:pPr>
            <a:r>
              <a:rPr lang="pt-BR" sz="2000" dirty="0">
                <a:solidFill>
                  <a:schemeClr val="bg1"/>
                </a:solidFill>
              </a:rPr>
              <a:t>Pesquisa de fornecedores;</a:t>
            </a:r>
          </a:p>
          <a:p>
            <a:pPr marL="742950" lvl="1" indent="-285750" algn="just">
              <a:buFont typeface="Arial" panose="020B0604020202020204" pitchFamily="34" charset="0"/>
              <a:buChar char="•"/>
            </a:pPr>
            <a:r>
              <a:rPr lang="pt-BR" sz="2000" dirty="0">
                <a:solidFill>
                  <a:schemeClr val="bg1"/>
                </a:solidFill>
              </a:rPr>
              <a:t>Avaliação dos fornecedores;</a:t>
            </a:r>
          </a:p>
          <a:p>
            <a:pPr marL="742950" lvl="1" indent="-285750" algn="just">
              <a:buFont typeface="Arial" panose="020B0604020202020204" pitchFamily="34" charset="0"/>
              <a:buChar char="•"/>
            </a:pPr>
            <a:r>
              <a:rPr lang="pt-BR" sz="2000" dirty="0">
                <a:solidFill>
                  <a:schemeClr val="bg1"/>
                </a:solidFill>
              </a:rPr>
              <a:t>Indicação de fornecedores habilitados para o processo compras;</a:t>
            </a:r>
          </a:p>
          <a:p>
            <a:pPr marL="742950" lvl="1" indent="-285750" algn="just">
              <a:buFont typeface="Arial" panose="020B0604020202020204" pitchFamily="34" charset="0"/>
              <a:buChar char="•"/>
            </a:pPr>
            <a:r>
              <a:rPr lang="pt-BR" sz="2000" dirty="0">
                <a:solidFill>
                  <a:schemeClr val="bg1"/>
                </a:solidFill>
              </a:rPr>
              <a:t>Desempenho dos fornecedores;</a:t>
            </a:r>
          </a:p>
          <a:p>
            <a:pPr marL="742950" lvl="1" indent="-285750" algn="just">
              <a:buFont typeface="Arial" panose="020B0604020202020204" pitchFamily="34" charset="0"/>
              <a:buChar char="•"/>
            </a:pPr>
            <a:r>
              <a:rPr lang="pt-BR" sz="2000" dirty="0">
                <a:solidFill>
                  <a:schemeClr val="bg1"/>
                </a:solidFill>
              </a:rPr>
              <a:t>Acompanhamento dos preços</a:t>
            </a:r>
            <a:r>
              <a:rPr lang="pt-BR" sz="2000" dirty="0" smtClean="0">
                <a:solidFill>
                  <a:schemeClr val="bg1"/>
                </a:solidFill>
              </a:rPr>
              <a:t>.</a:t>
            </a:r>
          </a:p>
          <a:p>
            <a:pPr marL="742950" lvl="1" indent="-285750" algn="just">
              <a:buFont typeface="Arial" panose="020B0604020202020204" pitchFamily="34" charset="0"/>
              <a:buChar char="•"/>
            </a:pPr>
            <a:endParaRPr lang="pt-BR" sz="2000" dirty="0" smtClean="0">
              <a:solidFill>
                <a:schemeClr val="bg1"/>
              </a:solidFill>
            </a:endParaRPr>
          </a:p>
          <a:p>
            <a:pPr lvl="0" algn="just"/>
            <a:r>
              <a:rPr lang="pt-BR" sz="2000" b="1" dirty="0">
                <a:solidFill>
                  <a:schemeClr val="bg1"/>
                </a:solidFill>
              </a:rPr>
              <a:t>Processo Compras</a:t>
            </a:r>
            <a:endParaRPr lang="pt-BR" sz="2000" dirty="0">
              <a:solidFill>
                <a:schemeClr val="bg1"/>
              </a:solidFill>
            </a:endParaRPr>
          </a:p>
          <a:p>
            <a:pPr marL="742950" lvl="1" indent="-285750" algn="just">
              <a:buFont typeface="Arial" panose="020B0604020202020204" pitchFamily="34" charset="0"/>
              <a:buChar char="•"/>
            </a:pPr>
            <a:r>
              <a:rPr lang="pt-BR" sz="2000" dirty="0">
                <a:solidFill>
                  <a:schemeClr val="bg1"/>
                </a:solidFill>
              </a:rPr>
              <a:t>Contatos com fornecedores;</a:t>
            </a:r>
          </a:p>
          <a:p>
            <a:pPr marL="742950" lvl="1" indent="-285750" algn="just">
              <a:buFont typeface="Arial" panose="020B0604020202020204" pitchFamily="34" charset="0"/>
              <a:buChar char="•"/>
            </a:pPr>
            <a:r>
              <a:rPr lang="pt-BR" sz="2000" dirty="0">
                <a:solidFill>
                  <a:schemeClr val="bg1"/>
                </a:solidFill>
              </a:rPr>
              <a:t>Solicitação de propostas e orçamentos de fornecedores;</a:t>
            </a:r>
          </a:p>
          <a:p>
            <a:pPr marL="742950" lvl="1" indent="-285750" algn="just">
              <a:buFont typeface="Arial" panose="020B0604020202020204" pitchFamily="34" charset="0"/>
              <a:buChar char="•"/>
            </a:pPr>
            <a:r>
              <a:rPr lang="pt-BR" sz="2000" dirty="0">
                <a:solidFill>
                  <a:schemeClr val="bg1"/>
                </a:solidFill>
              </a:rPr>
              <a:t>Análise das propostas e dos orçamentos;</a:t>
            </a:r>
          </a:p>
          <a:p>
            <a:pPr marL="742950" lvl="1" indent="-285750" algn="just">
              <a:buFont typeface="Arial" panose="020B0604020202020204" pitchFamily="34" charset="0"/>
              <a:buChar char="•"/>
            </a:pPr>
            <a:r>
              <a:rPr lang="pt-BR" sz="2000" dirty="0">
                <a:solidFill>
                  <a:schemeClr val="bg1"/>
                </a:solidFill>
              </a:rPr>
              <a:t>Consultas aos usuários (problemas no processo compras);</a:t>
            </a:r>
          </a:p>
          <a:p>
            <a:pPr marL="742950" lvl="1" indent="-285750" algn="just">
              <a:buFont typeface="Arial" panose="020B0604020202020204" pitchFamily="34" charset="0"/>
              <a:buChar char="•"/>
            </a:pPr>
            <a:r>
              <a:rPr lang="pt-BR" sz="2000" dirty="0">
                <a:solidFill>
                  <a:schemeClr val="bg1"/>
                </a:solidFill>
              </a:rPr>
              <a:t>Negociação;</a:t>
            </a:r>
          </a:p>
          <a:p>
            <a:pPr marL="742950" lvl="1" indent="-285750" algn="just">
              <a:buFont typeface="Arial" panose="020B0604020202020204" pitchFamily="34" charset="0"/>
              <a:buChar char="•"/>
            </a:pPr>
            <a:r>
              <a:rPr lang="pt-BR" sz="2000" dirty="0">
                <a:solidFill>
                  <a:schemeClr val="bg1"/>
                </a:solidFill>
              </a:rPr>
              <a:t>Documento contratual (emissão</a:t>
            </a:r>
            <a:r>
              <a:rPr lang="pt-BR" sz="2000" dirty="0" smtClean="0">
                <a:solidFill>
                  <a:schemeClr val="bg1"/>
                </a:solidFill>
              </a:rPr>
              <a:t>).</a:t>
            </a:r>
          </a:p>
          <a:p>
            <a:pPr marL="742950" lvl="1" indent="-285750" algn="just">
              <a:buFont typeface="Arial" panose="020B0604020202020204" pitchFamily="34" charset="0"/>
              <a:buChar char="•"/>
            </a:pPr>
            <a:endParaRPr lang="pt-BR" sz="2000" dirty="0">
              <a:solidFill>
                <a:schemeClr val="bg1"/>
              </a:solidFill>
            </a:endParaRPr>
          </a:p>
          <a:p>
            <a:pPr lvl="0" algn="just"/>
            <a:r>
              <a:rPr lang="pt-BR" sz="2000" b="1" dirty="0" smtClean="0">
                <a:solidFill>
                  <a:schemeClr val="bg1"/>
                </a:solidFill>
              </a:rPr>
              <a:t>Diligenciamento</a:t>
            </a:r>
          </a:p>
          <a:p>
            <a:pPr marL="742950" lvl="1" indent="-285750" algn="just">
              <a:buFont typeface="Arial" panose="020B0604020202020204" pitchFamily="34" charset="0"/>
              <a:buChar char="•"/>
            </a:pPr>
            <a:r>
              <a:rPr lang="pt-BR" sz="2000" dirty="0" smtClean="0">
                <a:solidFill>
                  <a:schemeClr val="bg1"/>
                </a:solidFill>
              </a:rPr>
              <a:t>Acompanhamento </a:t>
            </a:r>
            <a:r>
              <a:rPr lang="pt-BR" sz="2000" dirty="0">
                <a:solidFill>
                  <a:schemeClr val="bg1"/>
                </a:solidFill>
              </a:rPr>
              <a:t>de </a:t>
            </a:r>
            <a:r>
              <a:rPr lang="pt-BR" sz="2000" dirty="0" smtClean="0">
                <a:solidFill>
                  <a:schemeClr val="bg1"/>
                </a:solidFill>
              </a:rPr>
              <a:t>fornecimento;</a:t>
            </a:r>
            <a:endParaRPr lang="pt-BR" sz="2000" dirty="0">
              <a:solidFill>
                <a:schemeClr val="bg1"/>
              </a:solidFill>
            </a:endParaRPr>
          </a:p>
          <a:p>
            <a:pPr marL="742950" lvl="1" indent="-285750" algn="just">
              <a:buFont typeface="Arial" panose="020B0604020202020204" pitchFamily="34" charset="0"/>
              <a:buChar char="•"/>
            </a:pPr>
            <a:r>
              <a:rPr lang="pt-BR" sz="2000" dirty="0" smtClean="0">
                <a:solidFill>
                  <a:schemeClr val="bg1"/>
                </a:solidFill>
              </a:rPr>
              <a:t>Cancelamento </a:t>
            </a:r>
            <a:r>
              <a:rPr lang="pt-BR" sz="2000" dirty="0">
                <a:solidFill>
                  <a:schemeClr val="bg1"/>
                </a:solidFill>
              </a:rPr>
              <a:t>de pedidos.</a:t>
            </a:r>
          </a:p>
        </p:txBody>
      </p:sp>
    </p:spTree>
    <p:extLst>
      <p:ext uri="{BB962C8B-B14F-4D97-AF65-F5344CB8AC3E}">
        <p14:creationId xmlns:p14="http://schemas.microsoft.com/office/powerpoint/2010/main" val="225447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ROTINAS ADMINISTRATIVAS</a:t>
            </a:r>
            <a:endParaRPr lang="pt-BR" dirty="0">
              <a:solidFill>
                <a:schemeClr val="bg1"/>
              </a:solidFill>
            </a:endParaRPr>
          </a:p>
        </p:txBody>
      </p:sp>
      <p:sp>
        <p:nvSpPr>
          <p:cNvPr id="3" name="Espaço Reservado para Conteúdo 2"/>
          <p:cNvSpPr>
            <a:spLocks noGrp="1"/>
          </p:cNvSpPr>
          <p:nvPr>
            <p:ph idx="1"/>
          </p:nvPr>
        </p:nvSpPr>
        <p:spPr>
          <a:xfrm>
            <a:off x="395536" y="1556792"/>
            <a:ext cx="8229600" cy="3960440"/>
          </a:xfrm>
        </p:spPr>
        <p:txBody>
          <a:bodyPr>
            <a:normAutofit fontScale="92500" lnSpcReduction="20000"/>
          </a:bodyPr>
          <a:lstStyle/>
          <a:p>
            <a:pPr algn="just"/>
            <a:r>
              <a:rPr lang="pt-BR" dirty="0">
                <a:solidFill>
                  <a:schemeClr val="bg1"/>
                </a:solidFill>
              </a:rPr>
              <a:t>Entender o que são estas rotinas e saber como se formam e como se organizam dentro de uma empresa, é de primordial importância, pois são as atividades rotineiras de uma empresa, estando ligadas ao processo empresarial</a:t>
            </a:r>
            <a:r>
              <a:rPr lang="pt-BR" dirty="0" smtClean="0">
                <a:solidFill>
                  <a:schemeClr val="bg1"/>
                </a:solidFill>
              </a:rPr>
              <a:t>.</a:t>
            </a:r>
          </a:p>
          <a:p>
            <a:pPr algn="just"/>
            <a:endParaRPr lang="pt-BR" dirty="0">
              <a:solidFill>
                <a:schemeClr val="bg1"/>
              </a:solidFill>
            </a:endParaRPr>
          </a:p>
          <a:p>
            <a:pPr algn="just"/>
            <a:r>
              <a:rPr lang="pt-BR" dirty="0">
                <a:solidFill>
                  <a:schemeClr val="bg1"/>
                </a:solidFill>
              </a:rPr>
              <a:t>Estas rotinas são criadas a partir das necessidades de organização da empresa, passando pelo que chamamos de OSM – Organização, Sistemas e métodos.</a:t>
            </a:r>
          </a:p>
        </p:txBody>
      </p:sp>
    </p:spTree>
    <p:extLst>
      <p:ext uri="{BB962C8B-B14F-4D97-AF65-F5344CB8AC3E}">
        <p14:creationId xmlns:p14="http://schemas.microsoft.com/office/powerpoint/2010/main" val="3176061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dirty="0" smtClean="0">
                <a:solidFill>
                  <a:schemeClr val="bg1"/>
                </a:solidFill>
              </a:rPr>
              <a:t>ROTINAS DE COMPRAS</a:t>
            </a:r>
            <a:endParaRPr lang="pt-BR" dirty="0">
              <a:solidFill>
                <a:schemeClr val="bg1"/>
              </a:solidFill>
            </a:endParaRPr>
          </a:p>
        </p:txBody>
      </p:sp>
      <p:sp>
        <p:nvSpPr>
          <p:cNvPr id="3" name="Retângulo 2"/>
          <p:cNvSpPr/>
          <p:nvPr/>
        </p:nvSpPr>
        <p:spPr>
          <a:xfrm>
            <a:off x="431528" y="1340768"/>
            <a:ext cx="7848872" cy="5262979"/>
          </a:xfrm>
          <a:prstGeom prst="rect">
            <a:avLst/>
          </a:prstGeom>
        </p:spPr>
        <p:txBody>
          <a:bodyPr wrap="square">
            <a:spAutoFit/>
          </a:bodyPr>
          <a:lstStyle/>
          <a:p>
            <a:pPr marL="457200" lvl="0" indent="-457200" algn="just">
              <a:buFont typeface="Arial" panose="020B0604020202020204" pitchFamily="34" charset="0"/>
              <a:buChar char="•"/>
            </a:pPr>
            <a:r>
              <a:rPr lang="pt-BR" sz="2800" dirty="0" smtClean="0">
                <a:solidFill>
                  <a:schemeClr val="bg1"/>
                </a:solidFill>
              </a:rPr>
              <a:t>Cadastramento;</a:t>
            </a:r>
          </a:p>
          <a:p>
            <a:pPr marL="457200" lvl="0" indent="-457200" algn="just">
              <a:buFont typeface="Arial" panose="020B0604020202020204" pitchFamily="34" charset="0"/>
              <a:buChar char="•"/>
            </a:pPr>
            <a:endParaRPr lang="pt-BR" sz="2800" dirty="0" smtClean="0">
              <a:solidFill>
                <a:schemeClr val="bg1"/>
              </a:solidFill>
            </a:endParaRPr>
          </a:p>
          <a:p>
            <a:pPr marL="457200" lvl="0" indent="-457200" algn="just">
              <a:buFont typeface="Arial" panose="020B0604020202020204" pitchFamily="34" charset="0"/>
              <a:buChar char="•"/>
            </a:pPr>
            <a:r>
              <a:rPr lang="pt-BR" sz="2800" dirty="0" smtClean="0">
                <a:solidFill>
                  <a:schemeClr val="bg1"/>
                </a:solidFill>
              </a:rPr>
              <a:t>Requisição </a:t>
            </a:r>
            <a:r>
              <a:rPr lang="pt-BR" sz="2800" dirty="0">
                <a:solidFill>
                  <a:schemeClr val="bg1"/>
                </a:solidFill>
              </a:rPr>
              <a:t>de </a:t>
            </a:r>
            <a:r>
              <a:rPr lang="pt-BR" sz="2800" dirty="0" smtClean="0">
                <a:solidFill>
                  <a:schemeClr val="bg1"/>
                </a:solidFill>
              </a:rPr>
              <a:t>Compras;</a:t>
            </a:r>
          </a:p>
          <a:p>
            <a:pPr marL="457200" lvl="0" indent="-457200" algn="just">
              <a:buFont typeface="Arial" panose="020B0604020202020204" pitchFamily="34" charset="0"/>
              <a:buChar char="•"/>
            </a:pPr>
            <a:endParaRPr lang="pt-BR" sz="2800" dirty="0" smtClean="0">
              <a:solidFill>
                <a:schemeClr val="bg1"/>
              </a:solidFill>
            </a:endParaRPr>
          </a:p>
          <a:p>
            <a:pPr marL="457200" lvl="0" indent="-457200" algn="just">
              <a:buFont typeface="Arial" panose="020B0604020202020204" pitchFamily="34" charset="0"/>
              <a:buChar char="•"/>
            </a:pPr>
            <a:r>
              <a:rPr lang="pt-BR" sz="2800" dirty="0" smtClean="0">
                <a:solidFill>
                  <a:schemeClr val="bg1"/>
                </a:solidFill>
              </a:rPr>
              <a:t>Lista </a:t>
            </a:r>
            <a:r>
              <a:rPr lang="pt-BR" sz="2800" dirty="0">
                <a:solidFill>
                  <a:schemeClr val="bg1"/>
                </a:solidFill>
              </a:rPr>
              <a:t>de </a:t>
            </a:r>
            <a:r>
              <a:rPr lang="pt-BR" sz="2800" dirty="0" smtClean="0">
                <a:solidFill>
                  <a:schemeClr val="bg1"/>
                </a:solidFill>
              </a:rPr>
              <a:t>materiais;</a:t>
            </a:r>
          </a:p>
          <a:p>
            <a:pPr marL="457200" lvl="0" indent="-457200" algn="just">
              <a:buFont typeface="Arial" panose="020B0604020202020204" pitchFamily="34" charset="0"/>
              <a:buChar char="•"/>
            </a:pPr>
            <a:endParaRPr lang="pt-BR" sz="2800" dirty="0" smtClean="0">
              <a:solidFill>
                <a:schemeClr val="bg1"/>
              </a:solidFill>
            </a:endParaRPr>
          </a:p>
          <a:p>
            <a:pPr marL="457200" lvl="0" indent="-457200" algn="just">
              <a:buFont typeface="Arial" panose="020B0604020202020204" pitchFamily="34" charset="0"/>
              <a:buChar char="•"/>
            </a:pPr>
            <a:r>
              <a:rPr lang="pt-BR" sz="2800" dirty="0" smtClean="0">
                <a:solidFill>
                  <a:schemeClr val="bg1"/>
                </a:solidFill>
              </a:rPr>
              <a:t>Apontamento;</a:t>
            </a:r>
          </a:p>
          <a:p>
            <a:pPr marL="457200" lvl="0" indent="-457200" algn="just">
              <a:buFont typeface="Arial" panose="020B0604020202020204" pitchFamily="34" charset="0"/>
              <a:buChar char="•"/>
            </a:pPr>
            <a:endParaRPr lang="pt-BR" sz="2800" dirty="0">
              <a:solidFill>
                <a:schemeClr val="bg1"/>
              </a:solidFill>
            </a:endParaRPr>
          </a:p>
          <a:p>
            <a:pPr marL="457200" lvl="0" indent="-457200" algn="just">
              <a:buFont typeface="Arial" panose="020B0604020202020204" pitchFamily="34" charset="0"/>
              <a:buChar char="•"/>
            </a:pPr>
            <a:r>
              <a:rPr lang="pt-BR" sz="2800" dirty="0" smtClean="0">
                <a:solidFill>
                  <a:schemeClr val="bg1"/>
                </a:solidFill>
              </a:rPr>
              <a:t>Orçamentos;</a:t>
            </a:r>
          </a:p>
          <a:p>
            <a:pPr marL="457200" lvl="0" indent="-457200" algn="just">
              <a:buFont typeface="Arial" panose="020B0604020202020204" pitchFamily="34" charset="0"/>
              <a:buChar char="•"/>
            </a:pPr>
            <a:endParaRPr lang="pt-BR" sz="2800" dirty="0" smtClean="0">
              <a:solidFill>
                <a:schemeClr val="bg1"/>
              </a:solidFill>
            </a:endParaRPr>
          </a:p>
          <a:p>
            <a:pPr marL="457200" lvl="0" indent="-457200" algn="just">
              <a:buFont typeface="Arial" panose="020B0604020202020204" pitchFamily="34" charset="0"/>
              <a:buChar char="•"/>
            </a:pPr>
            <a:r>
              <a:rPr lang="pt-BR" sz="2800" dirty="0" smtClean="0">
                <a:solidFill>
                  <a:schemeClr val="bg1"/>
                </a:solidFill>
              </a:rPr>
              <a:t>Prazo.</a:t>
            </a:r>
            <a:endParaRPr lang="pt-BR" sz="2800" dirty="0">
              <a:solidFill>
                <a:schemeClr val="bg1"/>
              </a:solidFill>
            </a:endParaRPr>
          </a:p>
          <a:p>
            <a:pPr lvl="0" algn="just"/>
            <a:endParaRPr lang="pt-BR" sz="2800" dirty="0">
              <a:solidFill>
                <a:schemeClr val="bg1"/>
              </a:solidFill>
            </a:endParaRPr>
          </a:p>
        </p:txBody>
      </p:sp>
    </p:spTree>
    <p:extLst>
      <p:ext uri="{BB962C8B-B14F-4D97-AF65-F5344CB8AC3E}">
        <p14:creationId xmlns:p14="http://schemas.microsoft.com/office/powerpoint/2010/main" val="1647263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chemeClr val="bg1"/>
                </a:solidFill>
              </a:rPr>
              <a:t>MODELO DE PLANEJAMENTO </a:t>
            </a:r>
            <a:br>
              <a:rPr lang="pt-BR" dirty="0" smtClean="0">
                <a:solidFill>
                  <a:schemeClr val="bg1"/>
                </a:solidFill>
              </a:rPr>
            </a:br>
            <a:r>
              <a:rPr lang="pt-BR" dirty="0" smtClean="0">
                <a:solidFill>
                  <a:schemeClr val="bg1"/>
                </a:solidFill>
              </a:rPr>
              <a:t>DE COMPRAS</a:t>
            </a:r>
            <a:endParaRPr lang="pt-BR" dirty="0">
              <a:solidFill>
                <a:schemeClr val="bg1"/>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3565502431"/>
              </p:ext>
            </p:extLst>
          </p:nvPr>
        </p:nvGraphicFramePr>
        <p:xfrm>
          <a:off x="683568" y="1916832"/>
          <a:ext cx="7920882" cy="4104450"/>
        </p:xfrm>
        <a:graphic>
          <a:graphicData uri="http://schemas.openxmlformats.org/drawingml/2006/table">
            <a:tbl>
              <a:tblPr>
                <a:tableStyleId>{5C22544A-7EE6-4342-B048-85BDC9FD1C3A}</a:tableStyleId>
              </a:tblPr>
              <a:tblGrid>
                <a:gridCol w="3960441"/>
                <a:gridCol w="3960441"/>
              </a:tblGrid>
              <a:tr h="586350">
                <a:tc>
                  <a:txBody>
                    <a:bodyPr/>
                    <a:lstStyle/>
                    <a:p>
                      <a:pPr>
                        <a:lnSpc>
                          <a:spcPct val="115000"/>
                        </a:lnSpc>
                        <a:spcAft>
                          <a:spcPts val="1000"/>
                        </a:spcAft>
                      </a:pPr>
                      <a:r>
                        <a:rPr lang="pt-BR" sz="1600">
                          <a:effectLst/>
                        </a:rPr>
                        <a:t>Descrição do item (DI)</a:t>
                      </a:r>
                      <a:endParaRPr lang="pt-BR" sz="1600">
                        <a:effectLst/>
                        <a:latin typeface="Calibri"/>
                        <a:ea typeface="Batang"/>
                        <a:cs typeface="Times New Roman"/>
                      </a:endParaRPr>
                    </a:p>
                  </a:txBody>
                  <a:tcPr marL="63500" marR="63500" marT="63500" marB="63500"/>
                </a:tc>
                <a:tc>
                  <a:txBody>
                    <a:bodyPr/>
                    <a:lstStyle/>
                    <a:p>
                      <a:pPr>
                        <a:lnSpc>
                          <a:spcPct val="115000"/>
                        </a:lnSpc>
                        <a:spcAft>
                          <a:spcPts val="1000"/>
                        </a:spcAft>
                      </a:pPr>
                      <a:r>
                        <a:rPr lang="pt-BR" sz="1600">
                          <a:effectLst/>
                        </a:rPr>
                        <a:t>10 Kg de prego 8x8 (Gerdau) </a:t>
                      </a:r>
                      <a:endParaRPr lang="pt-BR" sz="1600">
                        <a:effectLst/>
                        <a:latin typeface="Calibri"/>
                        <a:ea typeface="Batang"/>
                        <a:cs typeface="Times New Roman"/>
                      </a:endParaRPr>
                    </a:p>
                  </a:txBody>
                  <a:tcPr marL="63500" marR="63500" marT="63500" marB="63500"/>
                </a:tc>
              </a:tr>
              <a:tr h="586350">
                <a:tc>
                  <a:txBody>
                    <a:bodyPr/>
                    <a:lstStyle/>
                    <a:p>
                      <a:pPr>
                        <a:lnSpc>
                          <a:spcPct val="115000"/>
                        </a:lnSpc>
                        <a:spcAft>
                          <a:spcPts val="1000"/>
                        </a:spcAft>
                      </a:pPr>
                      <a:r>
                        <a:rPr lang="pt-BR" sz="1600">
                          <a:effectLst/>
                        </a:rPr>
                        <a:t>Data de recebimento pedido (DRP)</a:t>
                      </a:r>
                      <a:endParaRPr lang="pt-BR" sz="1600">
                        <a:effectLst/>
                        <a:latin typeface="Calibri"/>
                        <a:ea typeface="Batang"/>
                        <a:cs typeface="Times New Roman"/>
                      </a:endParaRPr>
                    </a:p>
                  </a:txBody>
                  <a:tcPr marL="63500" marR="63500" marT="63500" marB="63500"/>
                </a:tc>
                <a:tc>
                  <a:txBody>
                    <a:bodyPr/>
                    <a:lstStyle/>
                    <a:p>
                      <a:pPr>
                        <a:lnSpc>
                          <a:spcPct val="115000"/>
                        </a:lnSpc>
                        <a:spcAft>
                          <a:spcPts val="1000"/>
                        </a:spcAft>
                      </a:pPr>
                      <a:r>
                        <a:rPr lang="pt-BR" sz="1600">
                          <a:effectLst/>
                        </a:rPr>
                        <a:t>01/01/X1</a:t>
                      </a:r>
                      <a:endParaRPr lang="pt-BR" sz="1600">
                        <a:effectLst/>
                        <a:latin typeface="Calibri"/>
                        <a:ea typeface="Batang"/>
                        <a:cs typeface="Times New Roman"/>
                      </a:endParaRPr>
                    </a:p>
                  </a:txBody>
                  <a:tcPr marL="63500" marR="63500" marT="63500" marB="63500"/>
                </a:tc>
              </a:tr>
              <a:tr h="586350">
                <a:tc>
                  <a:txBody>
                    <a:bodyPr/>
                    <a:lstStyle/>
                    <a:p>
                      <a:pPr>
                        <a:lnSpc>
                          <a:spcPct val="115000"/>
                        </a:lnSpc>
                        <a:spcAft>
                          <a:spcPts val="1000"/>
                        </a:spcAft>
                      </a:pPr>
                      <a:r>
                        <a:rPr lang="pt-BR" sz="1600">
                          <a:effectLst/>
                        </a:rPr>
                        <a:t>Tempo de levantamento dos itens (TLI)</a:t>
                      </a:r>
                      <a:endParaRPr lang="pt-BR" sz="1600">
                        <a:effectLst/>
                        <a:latin typeface="Calibri"/>
                        <a:ea typeface="Batang"/>
                        <a:cs typeface="Times New Roman"/>
                      </a:endParaRPr>
                    </a:p>
                  </a:txBody>
                  <a:tcPr marL="63500" marR="63500" marT="63500" marB="63500"/>
                </a:tc>
                <a:tc>
                  <a:txBody>
                    <a:bodyPr/>
                    <a:lstStyle/>
                    <a:p>
                      <a:pPr>
                        <a:lnSpc>
                          <a:spcPct val="115000"/>
                        </a:lnSpc>
                        <a:spcAft>
                          <a:spcPts val="1000"/>
                        </a:spcAft>
                      </a:pPr>
                      <a:r>
                        <a:rPr lang="pt-BR" sz="1600">
                          <a:effectLst/>
                        </a:rPr>
                        <a:t>3 Dias</a:t>
                      </a:r>
                      <a:endParaRPr lang="pt-BR" sz="1600">
                        <a:effectLst/>
                        <a:latin typeface="Calibri"/>
                        <a:ea typeface="Batang"/>
                        <a:cs typeface="Times New Roman"/>
                      </a:endParaRPr>
                    </a:p>
                  </a:txBody>
                  <a:tcPr marL="63500" marR="63500" marT="63500" marB="63500"/>
                </a:tc>
              </a:tr>
              <a:tr h="586350">
                <a:tc>
                  <a:txBody>
                    <a:bodyPr/>
                    <a:lstStyle/>
                    <a:p>
                      <a:pPr>
                        <a:lnSpc>
                          <a:spcPct val="115000"/>
                        </a:lnSpc>
                        <a:spcAft>
                          <a:spcPts val="1000"/>
                        </a:spcAft>
                      </a:pPr>
                      <a:r>
                        <a:rPr lang="pt-BR" sz="1600">
                          <a:effectLst/>
                        </a:rPr>
                        <a:t>Prazo de entrega (fornecedor) (TEF)</a:t>
                      </a:r>
                      <a:endParaRPr lang="pt-BR" sz="1600">
                        <a:effectLst/>
                        <a:latin typeface="Calibri"/>
                        <a:ea typeface="Batang"/>
                        <a:cs typeface="Times New Roman"/>
                      </a:endParaRPr>
                    </a:p>
                  </a:txBody>
                  <a:tcPr marL="63500" marR="63500" marT="63500" marB="63500"/>
                </a:tc>
                <a:tc>
                  <a:txBody>
                    <a:bodyPr/>
                    <a:lstStyle/>
                    <a:p>
                      <a:pPr>
                        <a:lnSpc>
                          <a:spcPct val="115000"/>
                        </a:lnSpc>
                        <a:spcAft>
                          <a:spcPts val="1000"/>
                        </a:spcAft>
                      </a:pPr>
                      <a:r>
                        <a:rPr lang="pt-BR" sz="1600">
                          <a:effectLst/>
                        </a:rPr>
                        <a:t>7 dias</a:t>
                      </a:r>
                      <a:endParaRPr lang="pt-BR" sz="1600">
                        <a:effectLst/>
                        <a:latin typeface="Calibri"/>
                        <a:ea typeface="Batang"/>
                        <a:cs typeface="Times New Roman"/>
                      </a:endParaRPr>
                    </a:p>
                  </a:txBody>
                  <a:tcPr marL="63500" marR="63500" marT="63500" marB="63500"/>
                </a:tc>
              </a:tr>
              <a:tr h="586350">
                <a:tc>
                  <a:txBody>
                    <a:bodyPr/>
                    <a:lstStyle/>
                    <a:p>
                      <a:pPr>
                        <a:lnSpc>
                          <a:spcPct val="115000"/>
                        </a:lnSpc>
                        <a:spcAft>
                          <a:spcPts val="1000"/>
                        </a:spcAft>
                      </a:pPr>
                      <a:r>
                        <a:rPr lang="pt-BR" sz="1600">
                          <a:effectLst/>
                        </a:rPr>
                        <a:t>Data do pedido (DP)</a:t>
                      </a:r>
                      <a:endParaRPr lang="pt-BR" sz="1600">
                        <a:effectLst/>
                        <a:latin typeface="Calibri"/>
                        <a:ea typeface="Batang"/>
                        <a:cs typeface="Times New Roman"/>
                      </a:endParaRPr>
                    </a:p>
                  </a:txBody>
                  <a:tcPr marL="63500" marR="63500" marT="63500" marB="63500"/>
                </a:tc>
                <a:tc>
                  <a:txBody>
                    <a:bodyPr/>
                    <a:lstStyle/>
                    <a:p>
                      <a:pPr>
                        <a:lnSpc>
                          <a:spcPct val="115000"/>
                        </a:lnSpc>
                        <a:spcAft>
                          <a:spcPts val="1000"/>
                        </a:spcAft>
                      </a:pPr>
                      <a:r>
                        <a:rPr lang="pt-BR" sz="1600">
                          <a:effectLst/>
                        </a:rPr>
                        <a:t>XX/XX/X1</a:t>
                      </a:r>
                      <a:endParaRPr lang="pt-BR" sz="1600">
                        <a:effectLst/>
                        <a:latin typeface="Calibri"/>
                        <a:ea typeface="Batang"/>
                        <a:cs typeface="Times New Roman"/>
                      </a:endParaRPr>
                    </a:p>
                  </a:txBody>
                  <a:tcPr marL="63500" marR="63500" marT="63500" marB="63500"/>
                </a:tc>
              </a:tr>
              <a:tr h="586350">
                <a:tc>
                  <a:txBody>
                    <a:bodyPr/>
                    <a:lstStyle/>
                    <a:p>
                      <a:pPr>
                        <a:lnSpc>
                          <a:spcPct val="115000"/>
                        </a:lnSpc>
                        <a:spcAft>
                          <a:spcPts val="1000"/>
                        </a:spcAft>
                      </a:pPr>
                      <a:r>
                        <a:rPr lang="pt-BR" sz="1600">
                          <a:effectLst/>
                        </a:rPr>
                        <a:t>Tempo de compra (TC) </a:t>
                      </a:r>
                      <a:endParaRPr lang="pt-BR" sz="1600">
                        <a:effectLst/>
                        <a:latin typeface="Calibri"/>
                        <a:ea typeface="Batang"/>
                        <a:cs typeface="Times New Roman"/>
                      </a:endParaRPr>
                    </a:p>
                  </a:txBody>
                  <a:tcPr marL="63500" marR="63500" marT="63500" marB="63500"/>
                </a:tc>
                <a:tc>
                  <a:txBody>
                    <a:bodyPr/>
                    <a:lstStyle/>
                    <a:p>
                      <a:pPr>
                        <a:lnSpc>
                          <a:spcPct val="115000"/>
                        </a:lnSpc>
                        <a:spcAft>
                          <a:spcPts val="1000"/>
                        </a:spcAft>
                      </a:pPr>
                      <a:r>
                        <a:rPr lang="pt-BR" sz="1600">
                          <a:effectLst/>
                        </a:rPr>
                        <a:t>TC = TLI + TEF  </a:t>
                      </a:r>
                      <a:endParaRPr lang="pt-BR" sz="1600">
                        <a:effectLst/>
                        <a:latin typeface="Calibri"/>
                        <a:ea typeface="Batang"/>
                        <a:cs typeface="Times New Roman"/>
                      </a:endParaRPr>
                    </a:p>
                  </a:txBody>
                  <a:tcPr marL="63500" marR="63500" marT="63500" marB="63500"/>
                </a:tc>
              </a:tr>
              <a:tr h="586350">
                <a:tc>
                  <a:txBody>
                    <a:bodyPr/>
                    <a:lstStyle/>
                    <a:p>
                      <a:pPr>
                        <a:lnSpc>
                          <a:spcPct val="115000"/>
                        </a:lnSpc>
                        <a:spcAft>
                          <a:spcPts val="1000"/>
                        </a:spcAft>
                      </a:pPr>
                      <a:r>
                        <a:rPr lang="pt-BR" sz="1600">
                          <a:effectLst/>
                        </a:rPr>
                        <a:t>Data do Pedido</a:t>
                      </a:r>
                      <a:endParaRPr lang="pt-BR" sz="1600">
                        <a:effectLst/>
                        <a:latin typeface="Calibri"/>
                        <a:ea typeface="Batang"/>
                        <a:cs typeface="Times New Roman"/>
                      </a:endParaRPr>
                    </a:p>
                  </a:txBody>
                  <a:tcPr marL="63500" marR="63500" marT="63500" marB="63500"/>
                </a:tc>
                <a:tc>
                  <a:txBody>
                    <a:bodyPr/>
                    <a:lstStyle/>
                    <a:p>
                      <a:pPr>
                        <a:lnSpc>
                          <a:spcPct val="115000"/>
                        </a:lnSpc>
                        <a:spcAft>
                          <a:spcPts val="1000"/>
                        </a:spcAft>
                      </a:pPr>
                      <a:r>
                        <a:rPr lang="pt-BR" sz="1600" dirty="0">
                          <a:effectLst/>
                        </a:rPr>
                        <a:t>XX/XX/X1</a:t>
                      </a:r>
                      <a:endParaRPr lang="pt-BR" sz="1600" dirty="0">
                        <a:effectLst/>
                        <a:latin typeface="Calibri"/>
                        <a:ea typeface="Batang"/>
                        <a:cs typeface="Times New Roman"/>
                      </a:endParaRPr>
                    </a:p>
                  </a:txBody>
                  <a:tcPr marL="63500" marR="63500" marT="63500" marB="63500"/>
                </a:tc>
              </a:tr>
            </a:tbl>
          </a:graphicData>
        </a:graphic>
      </p:graphicFrame>
      <p:sp>
        <p:nvSpPr>
          <p:cNvPr id="5" name="Retângulo 4"/>
          <p:cNvSpPr/>
          <p:nvPr/>
        </p:nvSpPr>
        <p:spPr>
          <a:xfrm>
            <a:off x="683568" y="6093296"/>
            <a:ext cx="4572000" cy="276999"/>
          </a:xfrm>
          <a:prstGeom prst="rect">
            <a:avLst/>
          </a:prstGeom>
        </p:spPr>
        <p:txBody>
          <a:bodyPr>
            <a:spAutoFit/>
          </a:bodyPr>
          <a:lstStyle/>
          <a:p>
            <a:r>
              <a:rPr lang="pt-BR" sz="1200" b="1" dirty="0">
                <a:solidFill>
                  <a:schemeClr val="bg1"/>
                </a:solidFill>
              </a:rPr>
              <a:t>Fonte: Adaptado do livro: A força da área de compras, Alves 2015.</a:t>
            </a:r>
            <a:endParaRPr lang="pt-BR" sz="1200" dirty="0">
              <a:solidFill>
                <a:schemeClr val="bg1"/>
              </a:solidFill>
            </a:endParaRPr>
          </a:p>
        </p:txBody>
      </p:sp>
    </p:spTree>
    <p:extLst>
      <p:ext uri="{BB962C8B-B14F-4D97-AF65-F5344CB8AC3E}">
        <p14:creationId xmlns:p14="http://schemas.microsoft.com/office/powerpoint/2010/main" val="1951875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COMO ATENDER AO CLIENTE</a:t>
            </a:r>
            <a:endParaRPr lang="pt-BR" dirty="0">
              <a:solidFill>
                <a:schemeClr val="bg1"/>
              </a:solidFill>
            </a:endParaRPr>
          </a:p>
        </p:txBody>
      </p:sp>
      <p:sp>
        <p:nvSpPr>
          <p:cNvPr id="3" name="Retângulo 2"/>
          <p:cNvSpPr/>
          <p:nvPr/>
        </p:nvSpPr>
        <p:spPr>
          <a:xfrm>
            <a:off x="469339" y="1412776"/>
            <a:ext cx="7848872" cy="3970318"/>
          </a:xfrm>
          <a:prstGeom prst="rect">
            <a:avLst/>
          </a:prstGeom>
        </p:spPr>
        <p:txBody>
          <a:bodyPr wrap="square">
            <a:spAutoFit/>
          </a:bodyPr>
          <a:lstStyle/>
          <a:p>
            <a:pPr marL="457200" lvl="0" indent="-457200" algn="just">
              <a:buFont typeface="Arial" panose="020B0604020202020204" pitchFamily="34" charset="0"/>
              <a:buChar char="•"/>
            </a:pPr>
            <a:r>
              <a:rPr lang="pt-BR" sz="2800" dirty="0">
                <a:solidFill>
                  <a:schemeClr val="bg1"/>
                </a:solidFill>
              </a:rPr>
              <a:t>Se o cliente é objetivo, aja da mesma forma, afinal ele deu sinal de que é isso que busca, além de produtos e ou serviços</a:t>
            </a:r>
            <a:r>
              <a:rPr lang="pt-BR" sz="2800" dirty="0" smtClean="0">
                <a:solidFill>
                  <a:schemeClr val="bg1"/>
                </a:solidFill>
              </a:rPr>
              <a:t>;</a:t>
            </a:r>
          </a:p>
          <a:p>
            <a:pPr marL="457200" lvl="0" indent="-457200" algn="just">
              <a:buFont typeface="Arial" panose="020B0604020202020204" pitchFamily="34" charset="0"/>
              <a:buChar char="•"/>
            </a:pPr>
            <a:endParaRPr lang="pt-BR" sz="2800" dirty="0">
              <a:solidFill>
                <a:schemeClr val="bg1"/>
              </a:solidFill>
            </a:endParaRPr>
          </a:p>
          <a:p>
            <a:pPr marL="457200" lvl="0" indent="-457200" algn="just">
              <a:buFont typeface="Arial" panose="020B0604020202020204" pitchFamily="34" charset="0"/>
              <a:buChar char="•"/>
            </a:pPr>
            <a:r>
              <a:rPr lang="pt-BR" sz="2800" dirty="0">
                <a:solidFill>
                  <a:schemeClr val="bg1"/>
                </a:solidFill>
              </a:rPr>
              <a:t>Caso seu cliente se mostra indeciso, ou inseguro para tomada de decisão, torne-se seu apoio</a:t>
            </a:r>
            <a:r>
              <a:rPr lang="pt-BR" sz="2800" dirty="0" smtClean="0">
                <a:solidFill>
                  <a:schemeClr val="bg1"/>
                </a:solidFill>
              </a:rPr>
              <a:t>;</a:t>
            </a:r>
          </a:p>
          <a:p>
            <a:pPr marL="457200" lvl="0" indent="-457200" algn="just">
              <a:buFont typeface="Arial" panose="020B0604020202020204" pitchFamily="34" charset="0"/>
              <a:buChar char="•"/>
            </a:pPr>
            <a:endParaRPr lang="pt-BR" sz="2800" dirty="0">
              <a:solidFill>
                <a:schemeClr val="bg1"/>
              </a:solidFill>
            </a:endParaRPr>
          </a:p>
          <a:p>
            <a:pPr marL="457200" lvl="0" indent="-457200" algn="just">
              <a:buFont typeface="Arial" panose="020B0604020202020204" pitchFamily="34" charset="0"/>
              <a:buChar char="•"/>
            </a:pPr>
            <a:r>
              <a:rPr lang="pt-BR" sz="2800" dirty="0">
                <a:solidFill>
                  <a:schemeClr val="bg1"/>
                </a:solidFill>
              </a:rPr>
              <a:t>Caso ele esteja irritado, escutá-lo é a melhor solução</a:t>
            </a:r>
            <a:r>
              <a:rPr lang="pt-BR" sz="2800" dirty="0" smtClean="0">
                <a:solidFill>
                  <a:schemeClr val="bg1"/>
                </a:solidFill>
              </a:rPr>
              <a:t>;</a:t>
            </a:r>
            <a:endParaRPr lang="pt-BR" sz="2800" dirty="0">
              <a:solidFill>
                <a:schemeClr val="bg1"/>
              </a:solidFill>
            </a:endParaRPr>
          </a:p>
        </p:txBody>
      </p:sp>
    </p:spTree>
    <p:extLst>
      <p:ext uri="{BB962C8B-B14F-4D97-AF65-F5344CB8AC3E}">
        <p14:creationId xmlns:p14="http://schemas.microsoft.com/office/powerpoint/2010/main" val="2075174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chemeClr val="bg1"/>
                </a:solidFill>
              </a:rPr>
              <a:t>ORGANIZAÇÃO DE </a:t>
            </a:r>
            <a:br>
              <a:rPr lang="pt-BR" dirty="0" smtClean="0">
                <a:solidFill>
                  <a:schemeClr val="bg1"/>
                </a:solidFill>
              </a:rPr>
            </a:br>
            <a:r>
              <a:rPr lang="pt-BR" dirty="0" smtClean="0">
                <a:solidFill>
                  <a:schemeClr val="bg1"/>
                </a:solidFill>
              </a:rPr>
              <a:t>ESTOQUE E MATERIAIS</a:t>
            </a:r>
            <a:endParaRPr lang="pt-BR" dirty="0">
              <a:solidFill>
                <a:schemeClr val="bg1"/>
              </a:solidFill>
            </a:endParaRPr>
          </a:p>
        </p:txBody>
      </p:sp>
      <p:sp>
        <p:nvSpPr>
          <p:cNvPr id="3" name="Retângulo 2"/>
          <p:cNvSpPr/>
          <p:nvPr/>
        </p:nvSpPr>
        <p:spPr>
          <a:xfrm>
            <a:off x="469339" y="1412776"/>
            <a:ext cx="7848872" cy="4401205"/>
          </a:xfrm>
          <a:prstGeom prst="rect">
            <a:avLst/>
          </a:prstGeom>
        </p:spPr>
        <p:txBody>
          <a:bodyPr wrap="square">
            <a:spAutoFit/>
          </a:bodyPr>
          <a:lstStyle/>
          <a:p>
            <a:pPr algn="just"/>
            <a:r>
              <a:rPr lang="pt-BR" sz="2800" b="1" dirty="0">
                <a:solidFill>
                  <a:schemeClr val="bg1"/>
                </a:solidFill>
              </a:rPr>
              <a:t>Os estoques são formados para</a:t>
            </a:r>
            <a:r>
              <a:rPr lang="pt-BR" sz="2800" b="1" dirty="0" smtClean="0">
                <a:solidFill>
                  <a:schemeClr val="bg1"/>
                </a:solidFill>
              </a:rPr>
              <a:t>:</a:t>
            </a:r>
          </a:p>
          <a:p>
            <a:pPr algn="just"/>
            <a:endParaRPr lang="pt-BR" sz="2800" dirty="0">
              <a:solidFill>
                <a:schemeClr val="bg1"/>
              </a:solidFill>
            </a:endParaRPr>
          </a:p>
          <a:p>
            <a:pPr marL="457200" lvl="0" indent="-457200" algn="just">
              <a:buFont typeface="Arial" panose="020B0604020202020204" pitchFamily="34" charset="0"/>
              <a:buChar char="•"/>
            </a:pPr>
            <a:r>
              <a:rPr lang="pt-BR" sz="2800" dirty="0">
                <a:solidFill>
                  <a:schemeClr val="bg1"/>
                </a:solidFill>
              </a:rPr>
              <a:t>Separar os segmentos individuais nas linhas de matéria-prima, manufatura e distribuição, para que cada um possa funcionar eficientemente em relação ao fluxo da linha de produção</a:t>
            </a:r>
            <a:r>
              <a:rPr lang="pt-BR" sz="2800" dirty="0" smtClean="0">
                <a:solidFill>
                  <a:schemeClr val="bg1"/>
                </a:solidFill>
              </a:rPr>
              <a:t>;</a:t>
            </a:r>
          </a:p>
          <a:p>
            <a:pPr marL="457200" lvl="0" indent="-457200" algn="just">
              <a:buFont typeface="Arial" panose="020B0604020202020204" pitchFamily="34" charset="0"/>
              <a:buChar char="•"/>
            </a:pPr>
            <a:endParaRPr lang="pt-BR" sz="2800" dirty="0">
              <a:solidFill>
                <a:schemeClr val="bg1"/>
              </a:solidFill>
            </a:endParaRPr>
          </a:p>
          <a:p>
            <a:pPr marL="457200" lvl="0" indent="-457200" algn="just">
              <a:buFont typeface="Arial" panose="020B0604020202020204" pitchFamily="34" charset="0"/>
              <a:buChar char="•"/>
            </a:pPr>
            <a:r>
              <a:rPr lang="pt-BR" sz="2800" dirty="0">
                <a:solidFill>
                  <a:schemeClr val="bg1"/>
                </a:solidFill>
              </a:rPr>
              <a:t>Criar condições sob as quais cada segmento possa fornecer o máximo de serviço compatível com seu nível de operação</a:t>
            </a:r>
            <a:r>
              <a:rPr lang="pt-BR" sz="2800" dirty="0" smtClean="0">
                <a:solidFill>
                  <a:schemeClr val="bg1"/>
                </a:solidFill>
              </a:rPr>
              <a:t>;</a:t>
            </a:r>
            <a:endParaRPr lang="pt-BR" sz="2800" dirty="0">
              <a:solidFill>
                <a:schemeClr val="bg1"/>
              </a:solidFill>
            </a:endParaRPr>
          </a:p>
        </p:txBody>
      </p:sp>
    </p:spTree>
    <p:extLst>
      <p:ext uri="{BB962C8B-B14F-4D97-AF65-F5344CB8AC3E}">
        <p14:creationId xmlns:p14="http://schemas.microsoft.com/office/powerpoint/2010/main" val="3071012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chemeClr val="bg1"/>
                </a:solidFill>
              </a:rPr>
              <a:t>ORGANIZAÇÃO DE </a:t>
            </a:r>
            <a:br>
              <a:rPr lang="pt-BR" dirty="0" smtClean="0">
                <a:solidFill>
                  <a:schemeClr val="bg1"/>
                </a:solidFill>
              </a:rPr>
            </a:br>
            <a:r>
              <a:rPr lang="pt-BR" dirty="0" smtClean="0">
                <a:solidFill>
                  <a:schemeClr val="bg1"/>
                </a:solidFill>
              </a:rPr>
              <a:t>ESTOQUE E MATERIAIS</a:t>
            </a:r>
            <a:endParaRPr lang="pt-BR" dirty="0">
              <a:solidFill>
                <a:schemeClr val="bg1"/>
              </a:solidFill>
            </a:endParaRPr>
          </a:p>
        </p:txBody>
      </p:sp>
      <p:sp>
        <p:nvSpPr>
          <p:cNvPr id="3" name="Retângulo 2"/>
          <p:cNvSpPr/>
          <p:nvPr/>
        </p:nvSpPr>
        <p:spPr>
          <a:xfrm>
            <a:off x="469339" y="1412776"/>
            <a:ext cx="7848872" cy="5262979"/>
          </a:xfrm>
          <a:prstGeom prst="rect">
            <a:avLst/>
          </a:prstGeom>
        </p:spPr>
        <p:txBody>
          <a:bodyPr wrap="square">
            <a:spAutoFit/>
          </a:bodyPr>
          <a:lstStyle/>
          <a:p>
            <a:pPr algn="just"/>
            <a:r>
              <a:rPr lang="pt-BR" sz="2800" b="1" dirty="0">
                <a:solidFill>
                  <a:schemeClr val="bg1"/>
                </a:solidFill>
              </a:rPr>
              <a:t>Os estoques são formados para</a:t>
            </a:r>
            <a:r>
              <a:rPr lang="pt-BR" sz="2800" b="1" dirty="0" smtClean="0">
                <a:solidFill>
                  <a:schemeClr val="bg1"/>
                </a:solidFill>
              </a:rPr>
              <a:t>:</a:t>
            </a:r>
          </a:p>
          <a:p>
            <a:pPr algn="just"/>
            <a:endParaRPr lang="pt-BR" sz="2800" dirty="0">
              <a:solidFill>
                <a:schemeClr val="bg1"/>
              </a:solidFill>
            </a:endParaRPr>
          </a:p>
          <a:p>
            <a:pPr marL="457200" lvl="0" indent="-457200" algn="just">
              <a:buFont typeface="Arial" panose="020B0604020202020204" pitchFamily="34" charset="0"/>
              <a:buChar char="•"/>
            </a:pPr>
            <a:r>
              <a:rPr lang="pt-BR" sz="2800" dirty="0" smtClean="0">
                <a:solidFill>
                  <a:schemeClr val="bg1"/>
                </a:solidFill>
              </a:rPr>
              <a:t>Permitir </a:t>
            </a:r>
            <a:r>
              <a:rPr lang="pt-BR" sz="2800" dirty="0">
                <a:solidFill>
                  <a:schemeClr val="bg1"/>
                </a:solidFill>
              </a:rPr>
              <a:t>que cada um dos segmentos possa atingir seu ritmo eficientemente, através das compras ou produção da quantidade que resultará no menor custo total. O estoque serve apenas de reservatório entre uma fase e outra da produção. Antigamente, a manutenção de altos estoques era considerada demonstração de “poder econômico” ou “requinte”. Atualmente, o estoque é considerado uma necessidade para garantir a alta taxa de rentabilidade do capital.</a:t>
            </a:r>
          </a:p>
        </p:txBody>
      </p:sp>
    </p:spTree>
    <p:extLst>
      <p:ext uri="{BB962C8B-B14F-4D97-AF65-F5344CB8AC3E}">
        <p14:creationId xmlns:p14="http://schemas.microsoft.com/office/powerpoint/2010/main" val="1782706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TIPOS DE ARMAZENAGEM</a:t>
            </a:r>
            <a:endParaRPr lang="pt-BR" dirty="0">
              <a:solidFill>
                <a:schemeClr val="bg1"/>
              </a:solidFill>
            </a:endParaRPr>
          </a:p>
        </p:txBody>
      </p:sp>
      <p:sp>
        <p:nvSpPr>
          <p:cNvPr id="3" name="Retângulo 2"/>
          <p:cNvSpPr/>
          <p:nvPr/>
        </p:nvSpPr>
        <p:spPr>
          <a:xfrm>
            <a:off x="491622" y="2060848"/>
            <a:ext cx="7848872" cy="2246769"/>
          </a:xfrm>
          <a:prstGeom prst="rect">
            <a:avLst/>
          </a:prstGeom>
        </p:spPr>
        <p:txBody>
          <a:bodyPr wrap="square">
            <a:spAutoFit/>
          </a:bodyPr>
          <a:lstStyle/>
          <a:p>
            <a:pPr marL="457200" lvl="0" indent="-457200" algn="just">
              <a:buFont typeface="Arial" panose="020B0604020202020204" pitchFamily="34" charset="0"/>
              <a:buChar char="•"/>
            </a:pPr>
            <a:r>
              <a:rPr lang="pt-BR" sz="2800" dirty="0">
                <a:solidFill>
                  <a:schemeClr val="bg1"/>
                </a:solidFill>
              </a:rPr>
              <a:t>Almoxarife: matéria prima</a:t>
            </a:r>
            <a:r>
              <a:rPr lang="pt-BR" sz="2800" dirty="0" smtClean="0">
                <a:solidFill>
                  <a:schemeClr val="bg1"/>
                </a:solidFill>
              </a:rPr>
              <a:t>;</a:t>
            </a:r>
          </a:p>
          <a:p>
            <a:pPr marL="457200" lvl="0" indent="-457200" algn="just">
              <a:buFont typeface="Arial" panose="020B0604020202020204" pitchFamily="34" charset="0"/>
              <a:buChar char="•"/>
            </a:pPr>
            <a:endParaRPr lang="pt-BR" sz="2800" dirty="0">
              <a:solidFill>
                <a:schemeClr val="bg1"/>
              </a:solidFill>
            </a:endParaRPr>
          </a:p>
          <a:p>
            <a:pPr marL="457200" lvl="0" indent="-457200" algn="just">
              <a:buFont typeface="Arial" panose="020B0604020202020204" pitchFamily="34" charset="0"/>
              <a:buChar char="•"/>
            </a:pPr>
            <a:r>
              <a:rPr lang="pt-BR" sz="2800" dirty="0">
                <a:solidFill>
                  <a:schemeClr val="bg1"/>
                </a:solidFill>
              </a:rPr>
              <a:t>Processo produtivo: material semiacabado</a:t>
            </a:r>
            <a:r>
              <a:rPr lang="pt-BR" sz="2800" dirty="0" smtClean="0">
                <a:solidFill>
                  <a:schemeClr val="bg1"/>
                </a:solidFill>
              </a:rPr>
              <a:t>;</a:t>
            </a:r>
          </a:p>
          <a:p>
            <a:pPr marL="457200" lvl="0" indent="-457200" algn="just">
              <a:buFont typeface="Arial" panose="020B0604020202020204" pitchFamily="34" charset="0"/>
              <a:buChar char="•"/>
            </a:pPr>
            <a:endParaRPr lang="pt-BR" sz="2800" dirty="0">
              <a:solidFill>
                <a:schemeClr val="bg1"/>
              </a:solidFill>
            </a:endParaRPr>
          </a:p>
          <a:p>
            <a:pPr marL="457200" lvl="0" indent="-457200" algn="just">
              <a:buFont typeface="Arial" panose="020B0604020202020204" pitchFamily="34" charset="0"/>
              <a:buChar char="•"/>
            </a:pPr>
            <a:r>
              <a:rPr lang="pt-BR" sz="2800" dirty="0">
                <a:solidFill>
                  <a:schemeClr val="bg1"/>
                </a:solidFill>
              </a:rPr>
              <a:t>Depósito: produto acabado.</a:t>
            </a:r>
          </a:p>
        </p:txBody>
      </p:sp>
    </p:spTree>
    <p:extLst>
      <p:ext uri="{BB962C8B-B14F-4D97-AF65-F5344CB8AC3E}">
        <p14:creationId xmlns:p14="http://schemas.microsoft.com/office/powerpoint/2010/main" val="458138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FUXO DE PRODUTO ACABADO</a:t>
            </a:r>
            <a:endParaRPr lang="pt-BR" dirty="0">
              <a:solidFill>
                <a:schemeClr val="bg1"/>
              </a:solidFill>
            </a:endParaRPr>
          </a:p>
        </p:txBody>
      </p:sp>
      <p:sp>
        <p:nvSpPr>
          <p:cNvPr id="5" name="Retângulo 4"/>
          <p:cNvSpPr/>
          <p:nvPr/>
        </p:nvSpPr>
        <p:spPr>
          <a:xfrm>
            <a:off x="1475656" y="5949279"/>
            <a:ext cx="4572000" cy="276999"/>
          </a:xfrm>
          <a:prstGeom prst="rect">
            <a:avLst/>
          </a:prstGeom>
        </p:spPr>
        <p:txBody>
          <a:bodyPr>
            <a:spAutoFit/>
          </a:bodyPr>
          <a:lstStyle/>
          <a:p>
            <a:r>
              <a:rPr lang="pt-BR" sz="1200" b="1" dirty="0">
                <a:solidFill>
                  <a:schemeClr val="bg1"/>
                </a:solidFill>
              </a:rPr>
              <a:t>Fonte: Adaptado de </a:t>
            </a:r>
            <a:r>
              <a:rPr lang="pt-BR" sz="1200" b="1" dirty="0" err="1">
                <a:solidFill>
                  <a:schemeClr val="bg1"/>
                </a:solidFill>
              </a:rPr>
              <a:t>Landini</a:t>
            </a:r>
            <a:r>
              <a:rPr lang="pt-BR" sz="1200" b="1" dirty="0">
                <a:solidFill>
                  <a:schemeClr val="bg1"/>
                </a:solidFill>
              </a:rPr>
              <a:t> Jr.(2014, p. 63).</a:t>
            </a:r>
            <a:endParaRPr lang="pt-BR" sz="1200" dirty="0">
              <a:solidFill>
                <a:schemeClr val="bg1"/>
              </a:solidFill>
            </a:endParaRPr>
          </a:p>
        </p:txBody>
      </p:sp>
      <p:pic>
        <p:nvPicPr>
          <p:cNvPr id="6" name="Imagem 5"/>
          <p:cNvPicPr/>
          <p:nvPr/>
        </p:nvPicPr>
        <p:blipFill>
          <a:blip r:embed="rId2" cstate="print">
            <a:extLst>
              <a:ext uri="{28A0092B-C50C-407E-A947-70E740481C1C}">
                <a14:useLocalDpi xmlns:a14="http://schemas.microsoft.com/office/drawing/2010/main" val="0"/>
              </a:ext>
            </a:extLst>
          </a:blip>
          <a:stretch>
            <a:fillRect/>
          </a:stretch>
        </p:blipFill>
        <p:spPr>
          <a:xfrm>
            <a:off x="899592" y="2420888"/>
            <a:ext cx="7416823" cy="2016223"/>
          </a:xfrm>
          <a:prstGeom prst="rect">
            <a:avLst/>
          </a:prstGeom>
        </p:spPr>
      </p:pic>
    </p:spTree>
    <p:extLst>
      <p:ext uri="{BB962C8B-B14F-4D97-AF65-F5344CB8AC3E}">
        <p14:creationId xmlns:p14="http://schemas.microsoft.com/office/powerpoint/2010/main" val="3322439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pt-BR" i="1" dirty="0" smtClean="0">
                <a:solidFill>
                  <a:schemeClr val="bg1"/>
                </a:solidFill>
              </a:rPr>
              <a:t>JUST IN TIME</a:t>
            </a:r>
            <a:endParaRPr lang="pt-BR" i="1" dirty="0">
              <a:solidFill>
                <a:schemeClr val="bg1"/>
              </a:solidFill>
            </a:endParaRPr>
          </a:p>
        </p:txBody>
      </p:sp>
      <p:sp>
        <p:nvSpPr>
          <p:cNvPr id="3" name="Retângulo 2"/>
          <p:cNvSpPr/>
          <p:nvPr/>
        </p:nvSpPr>
        <p:spPr>
          <a:xfrm>
            <a:off x="469339" y="1412776"/>
            <a:ext cx="7848872" cy="4401205"/>
          </a:xfrm>
          <a:prstGeom prst="rect">
            <a:avLst/>
          </a:prstGeom>
        </p:spPr>
        <p:txBody>
          <a:bodyPr wrap="square">
            <a:spAutoFit/>
          </a:bodyPr>
          <a:lstStyle/>
          <a:p>
            <a:pPr lvl="0" algn="just"/>
            <a:r>
              <a:rPr lang="pt-BR" sz="2800" i="1" dirty="0">
                <a:solidFill>
                  <a:schemeClr val="bg1"/>
                </a:solidFill>
              </a:rPr>
              <a:t>Sistema onde os fornecedores devem enviar os suprimentos na medida em que eles vão sendo necessários à produção, este sistema busca a eliminação de tudo que não agrega valor ao processo e ao produto utilizando-se de baixos inventários desde o fornecedor até o produto acabado. As entregas são parceladas e diretas à linha de produção. Traz a redução de custos de produção e produto, agilização dos processos de entrega além da redução do inventário.</a:t>
            </a:r>
            <a:endParaRPr lang="pt-BR" sz="2800" dirty="0">
              <a:solidFill>
                <a:schemeClr val="bg1"/>
              </a:solidFill>
            </a:endParaRPr>
          </a:p>
        </p:txBody>
      </p:sp>
    </p:spTree>
    <p:extLst>
      <p:ext uri="{BB962C8B-B14F-4D97-AF65-F5344CB8AC3E}">
        <p14:creationId xmlns:p14="http://schemas.microsoft.com/office/powerpoint/2010/main" val="3772855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rmAutofit/>
          </a:bodyPr>
          <a:lstStyle/>
          <a:p>
            <a:r>
              <a:rPr lang="pt-BR" dirty="0" smtClean="0">
                <a:solidFill>
                  <a:schemeClr val="bg1"/>
                </a:solidFill>
              </a:rPr>
              <a:t>ESTUDO DE DOCUMENTAÇÃO</a:t>
            </a:r>
            <a:endParaRPr lang="pt-BR" dirty="0">
              <a:solidFill>
                <a:schemeClr val="bg1"/>
              </a:solidFill>
            </a:endParaRPr>
          </a:p>
        </p:txBody>
      </p:sp>
      <p:sp>
        <p:nvSpPr>
          <p:cNvPr id="3" name="Retângulo 2"/>
          <p:cNvSpPr/>
          <p:nvPr/>
        </p:nvSpPr>
        <p:spPr>
          <a:xfrm>
            <a:off x="539552" y="1988840"/>
            <a:ext cx="7848872" cy="2677656"/>
          </a:xfrm>
          <a:prstGeom prst="rect">
            <a:avLst/>
          </a:prstGeom>
        </p:spPr>
        <p:txBody>
          <a:bodyPr wrap="square">
            <a:spAutoFit/>
          </a:bodyPr>
          <a:lstStyle/>
          <a:p>
            <a:pPr lvl="0" algn="just"/>
            <a:r>
              <a:rPr lang="pt-BR" sz="2800" dirty="0">
                <a:solidFill>
                  <a:schemeClr val="bg1"/>
                </a:solidFill>
              </a:rPr>
              <a:t>O estudo para desenvolvimento da documentação organizacional precisa ser desenvolvido e sustentado por uma estratégia que o auxilie no diagnóstico e tratamento dos principais problemas da empresa, por meio de ações eficazes no tratamento das principais informações. </a:t>
            </a:r>
          </a:p>
        </p:txBody>
      </p:sp>
    </p:spTree>
    <p:extLst>
      <p:ext uri="{BB962C8B-B14F-4D97-AF65-F5344CB8AC3E}">
        <p14:creationId xmlns:p14="http://schemas.microsoft.com/office/powerpoint/2010/main" val="865401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chemeClr val="bg1"/>
                </a:solidFill>
              </a:rPr>
              <a:t>ETAPAS DE ESTUDO ORGANIZACIONAL</a:t>
            </a:r>
            <a:endParaRPr lang="pt-BR" dirty="0">
              <a:solidFill>
                <a:schemeClr val="bg1"/>
              </a:solidFill>
            </a:endParaRPr>
          </a:p>
        </p:txBody>
      </p:sp>
      <p:sp>
        <p:nvSpPr>
          <p:cNvPr id="3" name="Retângulo 2"/>
          <p:cNvSpPr/>
          <p:nvPr/>
        </p:nvSpPr>
        <p:spPr>
          <a:xfrm>
            <a:off x="467544" y="1628800"/>
            <a:ext cx="7848872" cy="5262979"/>
          </a:xfrm>
          <a:prstGeom prst="rect">
            <a:avLst/>
          </a:prstGeom>
        </p:spPr>
        <p:txBody>
          <a:bodyPr wrap="square">
            <a:spAutoFit/>
          </a:bodyPr>
          <a:lstStyle/>
          <a:p>
            <a:pPr marL="342900" lvl="0" indent="-342900" algn="just">
              <a:buFont typeface="Arial" panose="020B0604020202020204" pitchFamily="34" charset="0"/>
              <a:buChar char="•"/>
            </a:pPr>
            <a:r>
              <a:rPr lang="pt-BR" sz="2400" dirty="0">
                <a:solidFill>
                  <a:schemeClr val="bg1"/>
                </a:solidFill>
              </a:rPr>
              <a:t>Estabelecer o problema a ser estudado ou objeto de estudo;</a:t>
            </a:r>
          </a:p>
          <a:p>
            <a:pPr marL="342900" lvl="0" indent="-342900" algn="just">
              <a:buFont typeface="Arial" panose="020B0604020202020204" pitchFamily="34" charset="0"/>
              <a:buChar char="•"/>
            </a:pPr>
            <a:r>
              <a:rPr lang="pt-BR" sz="2400" dirty="0">
                <a:solidFill>
                  <a:schemeClr val="bg1"/>
                </a:solidFill>
              </a:rPr>
              <a:t>Analisar a situação anterior por meio de pesquisa preliminar;</a:t>
            </a:r>
          </a:p>
          <a:p>
            <a:pPr marL="342900" lvl="0" indent="-342900" algn="just">
              <a:buFont typeface="Arial" panose="020B0604020202020204" pitchFamily="34" charset="0"/>
              <a:buChar char="•"/>
            </a:pPr>
            <a:r>
              <a:rPr lang="pt-BR" sz="2400" dirty="0">
                <a:solidFill>
                  <a:schemeClr val="bg1"/>
                </a:solidFill>
              </a:rPr>
              <a:t>Planejar a ação em termos de duração e intervenção;</a:t>
            </a:r>
          </a:p>
          <a:p>
            <a:pPr marL="342900" lvl="0" indent="-342900" algn="just">
              <a:buFont typeface="Arial" panose="020B0604020202020204" pitchFamily="34" charset="0"/>
              <a:buChar char="•"/>
            </a:pPr>
            <a:r>
              <a:rPr lang="pt-BR" sz="2400" dirty="0">
                <a:solidFill>
                  <a:schemeClr val="bg1"/>
                </a:solidFill>
              </a:rPr>
              <a:t>Encontrar soluções plausíveis e discuti-las;</a:t>
            </a:r>
          </a:p>
          <a:p>
            <a:pPr marL="342900" lvl="0" indent="-342900" algn="just">
              <a:buFont typeface="Arial" panose="020B0604020202020204" pitchFamily="34" charset="0"/>
              <a:buChar char="•"/>
            </a:pPr>
            <a:r>
              <a:rPr lang="pt-BR" sz="2400" dirty="0">
                <a:solidFill>
                  <a:schemeClr val="bg1"/>
                </a:solidFill>
              </a:rPr>
              <a:t>Identificar principais problemas e necessidades;</a:t>
            </a:r>
          </a:p>
          <a:p>
            <a:pPr marL="342900" lvl="0" indent="-342900" algn="just">
              <a:buFont typeface="Arial" panose="020B0604020202020204" pitchFamily="34" charset="0"/>
              <a:buChar char="•"/>
            </a:pPr>
            <a:r>
              <a:rPr lang="pt-BR" sz="2400" dirty="0">
                <a:solidFill>
                  <a:schemeClr val="bg1"/>
                </a:solidFill>
              </a:rPr>
              <a:t>Formulação (e escolha) de alternativas de ação;</a:t>
            </a:r>
          </a:p>
          <a:p>
            <a:pPr marL="342900" lvl="0" indent="-342900" algn="just">
              <a:buFont typeface="Arial" panose="020B0604020202020204" pitchFamily="34" charset="0"/>
              <a:buChar char="•"/>
            </a:pPr>
            <a:r>
              <a:rPr lang="pt-BR" sz="2400" dirty="0">
                <a:solidFill>
                  <a:schemeClr val="bg1"/>
                </a:solidFill>
              </a:rPr>
              <a:t>Execução das ações;</a:t>
            </a:r>
          </a:p>
          <a:p>
            <a:pPr marL="342900" lvl="0" indent="-342900" algn="just">
              <a:buFont typeface="Arial" panose="020B0604020202020204" pitchFamily="34" charset="0"/>
              <a:buChar char="•"/>
            </a:pPr>
            <a:r>
              <a:rPr lang="pt-BR" sz="2400" dirty="0">
                <a:solidFill>
                  <a:schemeClr val="bg1"/>
                </a:solidFill>
              </a:rPr>
              <a:t>Mudanças e acompanhamento;</a:t>
            </a:r>
          </a:p>
          <a:p>
            <a:pPr marL="342900" lvl="0" indent="-342900" algn="just">
              <a:buFont typeface="Arial" panose="020B0604020202020204" pitchFamily="34" charset="0"/>
              <a:buChar char="•"/>
            </a:pPr>
            <a:r>
              <a:rPr lang="pt-BR" sz="2400" dirty="0">
                <a:solidFill>
                  <a:schemeClr val="bg1"/>
                </a:solidFill>
              </a:rPr>
              <a:t>Aplicar as soluções;</a:t>
            </a:r>
          </a:p>
          <a:p>
            <a:pPr marL="342900" lvl="0" indent="-342900" algn="just">
              <a:buFont typeface="Arial" panose="020B0604020202020204" pitchFamily="34" charset="0"/>
              <a:buChar char="•"/>
            </a:pPr>
            <a:r>
              <a:rPr lang="pt-BR" sz="2400" dirty="0">
                <a:solidFill>
                  <a:schemeClr val="bg1"/>
                </a:solidFill>
              </a:rPr>
              <a:t>Avaliar e reavaliar os resultados;</a:t>
            </a:r>
          </a:p>
          <a:p>
            <a:pPr marL="342900" lvl="0" indent="-342900" algn="just">
              <a:buFont typeface="Arial" panose="020B0604020202020204" pitchFamily="34" charset="0"/>
              <a:buChar char="•"/>
            </a:pPr>
            <a:r>
              <a:rPr lang="pt-BR" sz="2400" dirty="0">
                <a:solidFill>
                  <a:schemeClr val="bg1"/>
                </a:solidFill>
              </a:rPr>
              <a:t>Desenvolver documento ou formulários específicos.</a:t>
            </a:r>
          </a:p>
          <a:p>
            <a:pPr marL="342900" indent="-342900" algn="just">
              <a:buFont typeface="Arial" panose="020B0604020202020204" pitchFamily="34" charset="0"/>
              <a:buChar char="•"/>
            </a:pPr>
            <a:endParaRPr lang="pt-BR" sz="2400" dirty="0">
              <a:solidFill>
                <a:schemeClr val="bg1"/>
              </a:solidFill>
            </a:endParaRPr>
          </a:p>
        </p:txBody>
      </p:sp>
    </p:spTree>
    <p:extLst>
      <p:ext uri="{BB962C8B-B14F-4D97-AF65-F5344CB8AC3E}">
        <p14:creationId xmlns:p14="http://schemas.microsoft.com/office/powerpoint/2010/main" val="1861985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O QUE É OSM?</a:t>
            </a:r>
            <a:endParaRPr lang="pt-BR" dirty="0">
              <a:solidFill>
                <a:schemeClr val="bg1"/>
              </a:solidFill>
            </a:endParaRPr>
          </a:p>
        </p:txBody>
      </p:sp>
      <p:sp>
        <p:nvSpPr>
          <p:cNvPr id="3" name="Espaço Reservado para Conteúdo 2"/>
          <p:cNvSpPr>
            <a:spLocks noGrp="1"/>
          </p:cNvSpPr>
          <p:nvPr>
            <p:ph idx="1"/>
          </p:nvPr>
        </p:nvSpPr>
        <p:spPr>
          <a:xfrm>
            <a:off x="395536" y="1556792"/>
            <a:ext cx="8229600" cy="5040560"/>
          </a:xfrm>
        </p:spPr>
        <p:txBody>
          <a:bodyPr>
            <a:normAutofit fontScale="70000" lnSpcReduction="20000"/>
          </a:bodyPr>
          <a:lstStyle/>
          <a:p>
            <a:pPr marL="0" indent="0" algn="just">
              <a:buNone/>
            </a:pPr>
            <a:r>
              <a:rPr lang="pt-BR" dirty="0">
                <a:solidFill>
                  <a:schemeClr val="bg1"/>
                </a:solidFill>
              </a:rPr>
              <a:t>É o estudo da organização empresarial, dos seus processos sistemáticos e seus métodos de execução da atividade empresarial, estando focada nos  processos internos de maneira que possa</a:t>
            </a:r>
            <a:r>
              <a:rPr lang="pt-BR" dirty="0" smtClean="0">
                <a:solidFill>
                  <a:schemeClr val="bg1"/>
                </a:solidFill>
              </a:rPr>
              <a:t>:</a:t>
            </a:r>
          </a:p>
          <a:p>
            <a:pPr marL="0" indent="0" algn="just">
              <a:buNone/>
            </a:pPr>
            <a:endParaRPr lang="pt-BR" dirty="0">
              <a:solidFill>
                <a:schemeClr val="bg1"/>
              </a:solidFill>
            </a:endParaRPr>
          </a:p>
          <a:p>
            <a:pPr lvl="0" algn="just"/>
            <a:r>
              <a:rPr lang="pt-BR" dirty="0">
                <a:solidFill>
                  <a:schemeClr val="bg1"/>
                </a:solidFill>
              </a:rPr>
              <a:t>Executar as tarefas mais efetivamente e consequentemente alcançar os objetivos empresariais;</a:t>
            </a:r>
          </a:p>
          <a:p>
            <a:pPr lvl="0" algn="just"/>
            <a:r>
              <a:rPr lang="pt-BR" dirty="0">
                <a:solidFill>
                  <a:schemeClr val="bg1"/>
                </a:solidFill>
              </a:rPr>
              <a:t>Auxiliar no planejamento, execução das rotinas e tarefas;</a:t>
            </a:r>
          </a:p>
          <a:p>
            <a:pPr lvl="0" algn="just"/>
            <a:r>
              <a:rPr lang="pt-BR" dirty="0">
                <a:solidFill>
                  <a:schemeClr val="bg1"/>
                </a:solidFill>
              </a:rPr>
              <a:t>Melhorar o movimento das rotinas administrativas;</a:t>
            </a:r>
          </a:p>
          <a:p>
            <a:pPr lvl="0" algn="just"/>
            <a:r>
              <a:rPr lang="pt-BR" dirty="0">
                <a:solidFill>
                  <a:schemeClr val="bg1"/>
                </a:solidFill>
              </a:rPr>
              <a:t>Desenvolvimento de ferramentas administrativas padronizadas como formulários, relatórios, organogramas e fluxogramas;</a:t>
            </a:r>
          </a:p>
          <a:p>
            <a:pPr lvl="0" algn="just"/>
            <a:r>
              <a:rPr lang="pt-BR" dirty="0">
                <a:solidFill>
                  <a:schemeClr val="bg1"/>
                </a:solidFill>
              </a:rPr>
              <a:t>Atender os objetivos básicos dos processos;</a:t>
            </a:r>
          </a:p>
          <a:p>
            <a:pPr lvl="0" algn="just"/>
            <a:r>
              <a:rPr lang="pt-BR" dirty="0">
                <a:solidFill>
                  <a:schemeClr val="bg1"/>
                </a:solidFill>
              </a:rPr>
              <a:t>Eliminar aquilo que é supérfluo ou inútil;</a:t>
            </a:r>
          </a:p>
          <a:p>
            <a:pPr lvl="0" algn="just"/>
            <a:r>
              <a:rPr lang="pt-BR" dirty="0">
                <a:solidFill>
                  <a:schemeClr val="bg1"/>
                </a:solidFill>
              </a:rPr>
              <a:t>Melhorar os resultados de cada tarefa ou atividade;</a:t>
            </a:r>
          </a:p>
          <a:p>
            <a:pPr lvl="0" algn="just"/>
            <a:r>
              <a:rPr lang="pt-BR" dirty="0">
                <a:solidFill>
                  <a:schemeClr val="bg1"/>
                </a:solidFill>
              </a:rPr>
              <a:t>Maximizar e otimizar os recursos empresariais e minimizar os custos.</a:t>
            </a:r>
          </a:p>
        </p:txBody>
      </p:sp>
    </p:spTree>
    <p:extLst>
      <p:ext uri="{BB962C8B-B14F-4D97-AF65-F5344CB8AC3E}">
        <p14:creationId xmlns:p14="http://schemas.microsoft.com/office/powerpoint/2010/main" val="2554194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chemeClr val="bg1"/>
                </a:solidFill>
              </a:rPr>
              <a:t>ETAPAS DE ESTUDO ORGANIZACIONAL</a:t>
            </a:r>
            <a:endParaRPr lang="pt-BR" dirty="0">
              <a:solidFill>
                <a:schemeClr val="bg1"/>
              </a:solidFill>
            </a:endParaRPr>
          </a:p>
        </p:txBody>
      </p:sp>
      <p:sp>
        <p:nvSpPr>
          <p:cNvPr id="3" name="Retângulo 2"/>
          <p:cNvSpPr/>
          <p:nvPr/>
        </p:nvSpPr>
        <p:spPr>
          <a:xfrm>
            <a:off x="467544" y="1412776"/>
            <a:ext cx="7848872" cy="5262979"/>
          </a:xfrm>
          <a:prstGeom prst="rect">
            <a:avLst/>
          </a:prstGeom>
        </p:spPr>
        <p:txBody>
          <a:bodyPr wrap="square">
            <a:spAutoFit/>
          </a:bodyPr>
          <a:lstStyle/>
          <a:p>
            <a:pPr algn="just"/>
            <a:r>
              <a:rPr lang="pt-BR" sz="2400" dirty="0">
                <a:solidFill>
                  <a:schemeClr val="bg1"/>
                </a:solidFill>
              </a:rPr>
              <a:t>A partir do desenvolvimento do objeto de estudo deve-se promover a pesquisa preliminar envolvendo</a:t>
            </a:r>
            <a:r>
              <a:rPr lang="pt-BR" sz="2400" dirty="0" smtClean="0">
                <a:solidFill>
                  <a:schemeClr val="bg1"/>
                </a:solidFill>
              </a:rPr>
              <a:t>:</a:t>
            </a:r>
          </a:p>
          <a:p>
            <a:pPr algn="just"/>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Documentação legal e administrativa;</a:t>
            </a:r>
          </a:p>
          <a:p>
            <a:pPr marL="342900" lvl="0" indent="-342900" algn="just">
              <a:buFont typeface="Arial" panose="020B0604020202020204" pitchFamily="34" charset="0"/>
              <a:buChar char="•"/>
            </a:pPr>
            <a:r>
              <a:rPr lang="pt-BR" sz="2400" dirty="0">
                <a:solidFill>
                  <a:schemeClr val="bg1"/>
                </a:solidFill>
              </a:rPr>
              <a:t>Manuais em geral;</a:t>
            </a:r>
          </a:p>
          <a:p>
            <a:pPr marL="342900" lvl="0" indent="-342900" algn="just">
              <a:buFont typeface="Arial" panose="020B0604020202020204" pitchFamily="34" charset="0"/>
              <a:buChar char="•"/>
            </a:pPr>
            <a:r>
              <a:rPr lang="pt-BR" sz="2400" dirty="0">
                <a:solidFill>
                  <a:schemeClr val="bg1"/>
                </a:solidFill>
              </a:rPr>
              <a:t>Organogramas;</a:t>
            </a:r>
          </a:p>
          <a:p>
            <a:pPr marL="342900" lvl="0" indent="-342900" algn="just">
              <a:buFont typeface="Arial" panose="020B0604020202020204" pitchFamily="34" charset="0"/>
              <a:buChar char="•"/>
            </a:pPr>
            <a:r>
              <a:rPr lang="pt-BR" sz="2400" dirty="0">
                <a:solidFill>
                  <a:schemeClr val="bg1"/>
                </a:solidFill>
              </a:rPr>
              <a:t>Visualização de processos;</a:t>
            </a:r>
          </a:p>
          <a:p>
            <a:pPr marL="342900" lvl="0" indent="-342900" algn="just">
              <a:buFont typeface="Arial" panose="020B0604020202020204" pitchFamily="34" charset="0"/>
              <a:buChar char="•"/>
            </a:pPr>
            <a:r>
              <a:rPr lang="pt-BR" sz="2400" dirty="0">
                <a:solidFill>
                  <a:schemeClr val="bg1"/>
                </a:solidFill>
              </a:rPr>
              <a:t>Relatórios gerais e/ou específicos;</a:t>
            </a:r>
          </a:p>
          <a:p>
            <a:pPr marL="342900" lvl="0" indent="-342900" algn="just">
              <a:buFont typeface="Arial" panose="020B0604020202020204" pitchFamily="34" charset="0"/>
              <a:buChar char="•"/>
            </a:pPr>
            <a:r>
              <a:rPr lang="pt-BR" sz="2400" dirty="0">
                <a:solidFill>
                  <a:schemeClr val="bg1"/>
                </a:solidFill>
              </a:rPr>
              <a:t>Descrição de cargos;</a:t>
            </a:r>
          </a:p>
          <a:p>
            <a:pPr marL="342900" lvl="0" indent="-342900" algn="just">
              <a:buFont typeface="Arial" panose="020B0604020202020204" pitchFamily="34" charset="0"/>
              <a:buChar char="•"/>
            </a:pPr>
            <a:r>
              <a:rPr lang="pt-BR" sz="2400" dirty="0">
                <a:solidFill>
                  <a:schemeClr val="bg1"/>
                </a:solidFill>
              </a:rPr>
              <a:t>Sugestão do pessoal e chefias;</a:t>
            </a:r>
          </a:p>
          <a:p>
            <a:pPr marL="342900" lvl="0" indent="-342900" algn="just">
              <a:buFont typeface="Arial" panose="020B0604020202020204" pitchFamily="34" charset="0"/>
              <a:buChar char="•"/>
            </a:pPr>
            <a:r>
              <a:rPr lang="pt-BR" sz="2400" dirty="0">
                <a:solidFill>
                  <a:schemeClr val="bg1"/>
                </a:solidFill>
              </a:rPr>
              <a:t>Contatos com unidades externas;</a:t>
            </a:r>
          </a:p>
          <a:p>
            <a:pPr marL="342900" lvl="0" indent="-342900" algn="just">
              <a:buFont typeface="Arial" panose="020B0604020202020204" pitchFamily="34" charset="0"/>
              <a:buChar char="•"/>
            </a:pPr>
            <a:r>
              <a:rPr lang="pt-BR" sz="2400" dirty="0">
                <a:solidFill>
                  <a:schemeClr val="bg1"/>
                </a:solidFill>
              </a:rPr>
              <a:t>Contatos com consumidores;</a:t>
            </a:r>
          </a:p>
          <a:p>
            <a:pPr marL="342900" lvl="0" indent="-342900" algn="just">
              <a:buFont typeface="Arial" panose="020B0604020202020204" pitchFamily="34" charset="0"/>
              <a:buChar char="•"/>
            </a:pPr>
            <a:r>
              <a:rPr lang="pt-BR" sz="2400" dirty="0">
                <a:solidFill>
                  <a:schemeClr val="bg1"/>
                </a:solidFill>
              </a:rPr>
              <a:t>Estudos anteriores.</a:t>
            </a:r>
          </a:p>
          <a:p>
            <a:pPr marL="342900" indent="-342900" algn="just">
              <a:buFont typeface="Arial" panose="020B0604020202020204" pitchFamily="34" charset="0"/>
              <a:buChar char="•"/>
            </a:pPr>
            <a:endParaRPr lang="pt-BR" sz="2400" dirty="0">
              <a:solidFill>
                <a:schemeClr val="bg1"/>
              </a:solidFill>
            </a:endParaRPr>
          </a:p>
        </p:txBody>
      </p:sp>
    </p:spTree>
    <p:extLst>
      <p:ext uri="{BB962C8B-B14F-4D97-AF65-F5344CB8AC3E}">
        <p14:creationId xmlns:p14="http://schemas.microsoft.com/office/powerpoint/2010/main" val="1717297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1143000"/>
          </a:xfrm>
        </p:spPr>
        <p:txBody>
          <a:bodyPr>
            <a:normAutofit/>
          </a:bodyPr>
          <a:lstStyle/>
          <a:p>
            <a:r>
              <a:rPr lang="pt-BR" dirty="0" smtClean="0">
                <a:solidFill>
                  <a:schemeClr val="bg1"/>
                </a:solidFill>
              </a:rPr>
              <a:t>PROTOCOLO DE DOCUMENTOS</a:t>
            </a:r>
            <a:endParaRPr lang="pt-BR" dirty="0">
              <a:solidFill>
                <a:schemeClr val="bg1"/>
              </a:solidFill>
            </a:endParaRPr>
          </a:p>
        </p:txBody>
      </p:sp>
      <p:sp>
        <p:nvSpPr>
          <p:cNvPr id="3" name="Retângulo 2"/>
          <p:cNvSpPr/>
          <p:nvPr/>
        </p:nvSpPr>
        <p:spPr>
          <a:xfrm>
            <a:off x="467544" y="1700808"/>
            <a:ext cx="7848872" cy="3416320"/>
          </a:xfrm>
          <a:prstGeom prst="rect">
            <a:avLst/>
          </a:prstGeom>
        </p:spPr>
        <p:txBody>
          <a:bodyPr wrap="square">
            <a:spAutoFit/>
          </a:bodyPr>
          <a:lstStyle/>
          <a:p>
            <a:pPr marL="342900" indent="-342900" algn="just">
              <a:buFont typeface="Arial" panose="020B0604020202020204" pitchFamily="34" charset="0"/>
              <a:buChar char="•"/>
            </a:pPr>
            <a:r>
              <a:rPr lang="pt-BR" sz="2400" dirty="0">
                <a:solidFill>
                  <a:schemeClr val="bg1"/>
                </a:solidFill>
              </a:rPr>
              <a:t>Segundo o dicionário Protocolo é o conjunto das</a:t>
            </a:r>
            <a:r>
              <a:rPr lang="pt-BR" sz="2400" b="1" dirty="0">
                <a:solidFill>
                  <a:schemeClr val="bg1"/>
                </a:solidFill>
              </a:rPr>
              <a:t> informações, decisões, normas e regras definidas a partir de um ato oficial</a:t>
            </a:r>
            <a:r>
              <a:rPr lang="pt-BR" sz="2400" dirty="0">
                <a:solidFill>
                  <a:schemeClr val="bg1"/>
                </a:solidFill>
              </a:rPr>
              <a:t>, como audiência, conferência ou negociação. </a:t>
            </a:r>
            <a:endParaRPr lang="pt-BR" sz="2400" dirty="0" smtClean="0">
              <a:solidFill>
                <a:schemeClr val="bg1"/>
              </a:solidFill>
            </a:endParaRP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dirty="0">
                <a:solidFill>
                  <a:schemeClr val="bg1"/>
                </a:solidFill>
              </a:rPr>
              <a:t>Outra forma utilizada de protocolo em nossa sociedade é de comprovação de entrega de documentos formais a outro departamento ou repartição pública. </a:t>
            </a:r>
          </a:p>
          <a:p>
            <a:pPr marL="342900" indent="-342900" algn="just">
              <a:buFont typeface="Arial" panose="020B0604020202020204" pitchFamily="34" charset="0"/>
              <a:buChar char="•"/>
            </a:pPr>
            <a:endParaRPr lang="pt-BR" sz="2400" dirty="0">
              <a:solidFill>
                <a:schemeClr val="bg1"/>
              </a:solidFill>
            </a:endParaRPr>
          </a:p>
        </p:txBody>
      </p:sp>
    </p:spTree>
    <p:extLst>
      <p:ext uri="{BB962C8B-B14F-4D97-AF65-F5344CB8AC3E}">
        <p14:creationId xmlns:p14="http://schemas.microsoft.com/office/powerpoint/2010/main" val="3920622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1143000"/>
          </a:xfrm>
        </p:spPr>
        <p:txBody>
          <a:bodyPr>
            <a:normAutofit fontScale="90000"/>
          </a:bodyPr>
          <a:lstStyle/>
          <a:p>
            <a:r>
              <a:rPr lang="pt-BR" dirty="0" smtClean="0">
                <a:solidFill>
                  <a:schemeClr val="bg1"/>
                </a:solidFill>
              </a:rPr>
              <a:t>MODELO DE PROTOCOLO DE DOCUMENTOS</a:t>
            </a:r>
            <a:endParaRPr lang="pt-BR" dirty="0">
              <a:solidFill>
                <a:schemeClr val="bg1"/>
              </a:solidFill>
            </a:endParaRPr>
          </a:p>
        </p:txBody>
      </p:sp>
      <p:pic>
        <p:nvPicPr>
          <p:cNvPr id="4" name="Imagem 3"/>
          <p:cNvPicPr/>
          <p:nvPr/>
        </p:nvPicPr>
        <p:blipFill>
          <a:blip r:embed="rId2" cstate="print">
            <a:extLst>
              <a:ext uri="{28A0092B-C50C-407E-A947-70E740481C1C}">
                <a14:useLocalDpi xmlns:a14="http://schemas.microsoft.com/office/drawing/2010/main" val="0"/>
              </a:ext>
            </a:extLst>
          </a:blip>
          <a:stretch>
            <a:fillRect/>
          </a:stretch>
        </p:blipFill>
        <p:spPr>
          <a:xfrm>
            <a:off x="539551" y="1484784"/>
            <a:ext cx="7848871" cy="4464140"/>
          </a:xfrm>
          <a:prstGeom prst="rect">
            <a:avLst/>
          </a:prstGeom>
        </p:spPr>
      </p:pic>
      <p:sp>
        <p:nvSpPr>
          <p:cNvPr id="5" name="Retângulo 4"/>
          <p:cNvSpPr/>
          <p:nvPr/>
        </p:nvSpPr>
        <p:spPr>
          <a:xfrm>
            <a:off x="1334899" y="6309320"/>
            <a:ext cx="3065070" cy="276999"/>
          </a:xfrm>
          <a:prstGeom prst="rect">
            <a:avLst/>
          </a:prstGeom>
        </p:spPr>
        <p:txBody>
          <a:bodyPr wrap="none">
            <a:spAutoFit/>
          </a:bodyPr>
          <a:lstStyle/>
          <a:p>
            <a:pPr algn="just"/>
            <a:r>
              <a:rPr lang="pt-BR" sz="1200" dirty="0">
                <a:solidFill>
                  <a:schemeClr val="bg1"/>
                </a:solidFill>
              </a:rPr>
              <a:t>Fonte: </a:t>
            </a:r>
            <a:r>
              <a:rPr lang="pt-BR" sz="1200" u="sng" dirty="0">
                <a:solidFill>
                  <a:schemeClr val="bg1"/>
                </a:solidFill>
                <a:hlinkClick r:id="rId3"/>
              </a:rPr>
              <a:t>https://www5.pmfi.pr.gov.br/servicos/</a:t>
            </a:r>
            <a:r>
              <a:rPr lang="pt-BR" sz="1200" dirty="0">
                <a:solidFill>
                  <a:schemeClr val="bg1"/>
                </a:solidFill>
              </a:rPr>
              <a:t>,</a:t>
            </a:r>
          </a:p>
        </p:txBody>
      </p:sp>
    </p:spTree>
    <p:extLst>
      <p:ext uri="{BB962C8B-B14F-4D97-AF65-F5344CB8AC3E}">
        <p14:creationId xmlns:p14="http://schemas.microsoft.com/office/powerpoint/2010/main" val="3430889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1143000"/>
          </a:xfrm>
        </p:spPr>
        <p:txBody>
          <a:bodyPr>
            <a:normAutofit/>
          </a:bodyPr>
          <a:lstStyle/>
          <a:p>
            <a:r>
              <a:rPr lang="pt-BR" dirty="0" smtClean="0">
                <a:solidFill>
                  <a:schemeClr val="bg1"/>
                </a:solidFill>
              </a:rPr>
              <a:t>PROTOCOLO DE DOCUMENTOS</a:t>
            </a:r>
            <a:endParaRPr lang="pt-BR" dirty="0">
              <a:solidFill>
                <a:schemeClr val="bg1"/>
              </a:solidFill>
            </a:endParaRPr>
          </a:p>
        </p:txBody>
      </p:sp>
      <p:sp>
        <p:nvSpPr>
          <p:cNvPr id="3" name="Retângulo 2"/>
          <p:cNvSpPr/>
          <p:nvPr/>
        </p:nvSpPr>
        <p:spPr>
          <a:xfrm>
            <a:off x="467544" y="1340768"/>
            <a:ext cx="7848872" cy="5262979"/>
          </a:xfrm>
          <a:prstGeom prst="rect">
            <a:avLst/>
          </a:prstGeom>
        </p:spPr>
        <p:txBody>
          <a:bodyPr wrap="square">
            <a:spAutoFit/>
          </a:bodyPr>
          <a:lstStyle/>
          <a:p>
            <a:pPr algn="just"/>
            <a:r>
              <a:rPr lang="pt-BR" sz="2400" dirty="0">
                <a:solidFill>
                  <a:schemeClr val="bg1"/>
                </a:solidFill>
              </a:rPr>
              <a:t>Existem documentos com data de retorno, neste caso é preciso estar atento para que não se perca a data de devolução. Algumas informações precisam ser anotadas ou verificadas, sendo elas: </a:t>
            </a:r>
          </a:p>
          <a:p>
            <a:pPr marL="342900" lvl="0" indent="-342900" algn="just">
              <a:buFont typeface="Arial" panose="020B0604020202020204" pitchFamily="34" charset="0"/>
              <a:buChar char="•"/>
            </a:pPr>
            <a:r>
              <a:rPr lang="pt-BR" sz="2400" dirty="0">
                <a:solidFill>
                  <a:schemeClr val="bg1"/>
                </a:solidFill>
              </a:rPr>
              <a:t>Data de recebimento e devolução;</a:t>
            </a:r>
          </a:p>
          <a:p>
            <a:pPr marL="342900" lvl="0" indent="-342900" algn="just" fontAlgn="base">
              <a:buFont typeface="Arial" panose="020B0604020202020204" pitchFamily="34" charset="0"/>
              <a:buChar char="•"/>
            </a:pPr>
            <a:r>
              <a:rPr lang="pt-BR" sz="2400" dirty="0">
                <a:solidFill>
                  <a:schemeClr val="bg1"/>
                </a:solidFill>
              </a:rPr>
              <a:t>Data de pagamento e valor, quando forem duplicatas; </a:t>
            </a:r>
          </a:p>
          <a:p>
            <a:pPr marL="342900" lvl="0" indent="-342900" algn="just" fontAlgn="base">
              <a:buFont typeface="Arial" panose="020B0604020202020204" pitchFamily="34" charset="0"/>
              <a:buChar char="•"/>
            </a:pPr>
            <a:r>
              <a:rPr lang="pt-BR" sz="2400" dirty="0">
                <a:solidFill>
                  <a:schemeClr val="bg1"/>
                </a:solidFill>
              </a:rPr>
              <a:t>Órgão que enviou o documento;</a:t>
            </a:r>
          </a:p>
          <a:p>
            <a:pPr marL="342900" lvl="0" indent="-342900" algn="just" fontAlgn="base">
              <a:buFont typeface="Arial" panose="020B0604020202020204" pitchFamily="34" charset="0"/>
              <a:buChar char="•"/>
            </a:pPr>
            <a:r>
              <a:rPr lang="pt-BR" sz="2400" dirty="0">
                <a:solidFill>
                  <a:schemeClr val="bg1"/>
                </a:solidFill>
              </a:rPr>
              <a:t>Tipo do documento;</a:t>
            </a:r>
          </a:p>
          <a:p>
            <a:pPr marL="342900" lvl="0" indent="-342900" algn="just" fontAlgn="base">
              <a:buFont typeface="Arial" panose="020B0604020202020204" pitchFamily="34" charset="0"/>
              <a:buChar char="•"/>
            </a:pPr>
            <a:r>
              <a:rPr lang="pt-BR" sz="2400" dirty="0">
                <a:solidFill>
                  <a:schemeClr val="bg1"/>
                </a:solidFill>
              </a:rPr>
              <a:t>Se necessário horário que recebeu; entre outros.</a:t>
            </a:r>
          </a:p>
          <a:p>
            <a:pPr algn="just"/>
            <a:r>
              <a:rPr lang="pt-BR" sz="2400" dirty="0">
                <a:solidFill>
                  <a:schemeClr val="bg1"/>
                </a:solidFill>
              </a:rPr>
              <a:t> </a:t>
            </a:r>
          </a:p>
          <a:p>
            <a:pPr algn="just"/>
            <a:r>
              <a:rPr lang="pt-BR" sz="2400" dirty="0">
                <a:solidFill>
                  <a:schemeClr val="bg1"/>
                </a:solidFill>
              </a:rPr>
              <a:t>O cuidado com a documentação é essencial, uma vez que podem ser extraviados documentos importantes.</a:t>
            </a:r>
          </a:p>
          <a:p>
            <a:pPr algn="just"/>
            <a:r>
              <a:rPr lang="pt-BR" sz="2400" dirty="0">
                <a:solidFill>
                  <a:schemeClr val="bg1"/>
                </a:solidFill>
              </a:rPr>
              <a:t> </a:t>
            </a:r>
          </a:p>
          <a:p>
            <a:pPr marL="342900" indent="-342900" algn="just">
              <a:buFont typeface="Arial" panose="020B0604020202020204" pitchFamily="34" charset="0"/>
              <a:buChar char="•"/>
            </a:pPr>
            <a:endParaRPr lang="pt-BR" sz="2400" dirty="0">
              <a:solidFill>
                <a:schemeClr val="bg1"/>
              </a:solidFill>
            </a:endParaRPr>
          </a:p>
        </p:txBody>
      </p:sp>
    </p:spTree>
    <p:extLst>
      <p:ext uri="{BB962C8B-B14F-4D97-AF65-F5344CB8AC3E}">
        <p14:creationId xmlns:p14="http://schemas.microsoft.com/office/powerpoint/2010/main" val="3523343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a:bodyPr>
          <a:lstStyle/>
          <a:p>
            <a:r>
              <a:rPr lang="pt-BR" dirty="0" smtClean="0">
                <a:solidFill>
                  <a:schemeClr val="bg1"/>
                </a:solidFill>
              </a:rPr>
              <a:t>CADASTRO DE CLIENTES</a:t>
            </a:r>
            <a:endParaRPr lang="pt-BR" dirty="0">
              <a:solidFill>
                <a:schemeClr val="bg1"/>
              </a:solidFill>
            </a:endParaRPr>
          </a:p>
        </p:txBody>
      </p:sp>
      <p:sp>
        <p:nvSpPr>
          <p:cNvPr id="3" name="Retângulo 2"/>
          <p:cNvSpPr/>
          <p:nvPr/>
        </p:nvSpPr>
        <p:spPr>
          <a:xfrm>
            <a:off x="467544" y="1844824"/>
            <a:ext cx="7848872" cy="2677656"/>
          </a:xfrm>
          <a:prstGeom prst="rect">
            <a:avLst/>
          </a:prstGeom>
        </p:spPr>
        <p:txBody>
          <a:bodyPr wrap="square">
            <a:spAutoFit/>
          </a:bodyPr>
          <a:lstStyle/>
          <a:p>
            <a:pPr algn="just"/>
            <a:r>
              <a:rPr lang="pt-BR" sz="2400" dirty="0">
                <a:solidFill>
                  <a:schemeClr val="bg1"/>
                </a:solidFill>
              </a:rPr>
              <a:t>Todas as bases de relacionamento estão sustentadas por cadastros bem completos, pois é possível comunicar promoções e/ou ofertas de produtos e lançamentos, além de poder melhorar suas vendas e também no auxilio do setor de cobranças.</a:t>
            </a:r>
          </a:p>
          <a:p>
            <a:pPr algn="just"/>
            <a:r>
              <a:rPr lang="pt-BR" sz="2400" dirty="0">
                <a:solidFill>
                  <a:schemeClr val="bg1"/>
                </a:solidFill>
              </a:rPr>
              <a:t> </a:t>
            </a:r>
          </a:p>
          <a:p>
            <a:pPr marL="342900" indent="-342900" algn="just">
              <a:buFont typeface="Arial" panose="020B0604020202020204" pitchFamily="34" charset="0"/>
              <a:buChar char="•"/>
            </a:pPr>
            <a:endParaRPr lang="pt-BR" sz="2400" dirty="0">
              <a:solidFill>
                <a:schemeClr val="bg1"/>
              </a:solidFill>
            </a:endParaRPr>
          </a:p>
        </p:txBody>
      </p:sp>
    </p:spTree>
    <p:extLst>
      <p:ext uri="{BB962C8B-B14F-4D97-AF65-F5344CB8AC3E}">
        <p14:creationId xmlns:p14="http://schemas.microsoft.com/office/powerpoint/2010/main" val="2872567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a:bodyPr>
          <a:lstStyle/>
          <a:p>
            <a:r>
              <a:rPr lang="pt-BR" dirty="0" smtClean="0">
                <a:solidFill>
                  <a:schemeClr val="bg1"/>
                </a:solidFill>
              </a:rPr>
              <a:t>CADASTRO DE CLIENTES</a:t>
            </a:r>
            <a:endParaRPr lang="pt-BR" dirty="0">
              <a:solidFill>
                <a:schemeClr val="bg1"/>
              </a:solidFill>
            </a:endParaRPr>
          </a:p>
        </p:txBody>
      </p:sp>
      <p:sp>
        <p:nvSpPr>
          <p:cNvPr id="3" name="Retângulo 2"/>
          <p:cNvSpPr/>
          <p:nvPr/>
        </p:nvSpPr>
        <p:spPr>
          <a:xfrm>
            <a:off x="474357" y="980728"/>
            <a:ext cx="7848872" cy="5632311"/>
          </a:xfrm>
          <a:prstGeom prst="rect">
            <a:avLst/>
          </a:prstGeom>
        </p:spPr>
        <p:txBody>
          <a:bodyPr wrap="square">
            <a:spAutoFit/>
          </a:bodyPr>
          <a:lstStyle/>
          <a:p>
            <a:pPr algn="just"/>
            <a:r>
              <a:rPr lang="pt-BR" sz="2400" b="1" dirty="0">
                <a:solidFill>
                  <a:schemeClr val="bg1"/>
                </a:solidFill>
              </a:rPr>
              <a:t>Os dados mais comuns solicitados nos cadastros são:</a:t>
            </a: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Nome completo;</a:t>
            </a:r>
          </a:p>
          <a:p>
            <a:pPr marL="342900" lvl="0" indent="-342900" algn="just">
              <a:buFont typeface="Arial" panose="020B0604020202020204" pitchFamily="34" charset="0"/>
              <a:buChar char="•"/>
            </a:pPr>
            <a:r>
              <a:rPr lang="pt-BR" sz="2400" dirty="0">
                <a:solidFill>
                  <a:schemeClr val="bg1"/>
                </a:solidFill>
              </a:rPr>
              <a:t>Endereço de e-mail;</a:t>
            </a:r>
          </a:p>
          <a:p>
            <a:pPr marL="342900" lvl="0" indent="-342900" algn="just">
              <a:buFont typeface="Arial" panose="020B0604020202020204" pitchFamily="34" charset="0"/>
              <a:buChar char="•"/>
            </a:pPr>
            <a:r>
              <a:rPr lang="pt-BR" sz="2400" dirty="0">
                <a:solidFill>
                  <a:schemeClr val="bg1"/>
                </a:solidFill>
              </a:rPr>
              <a:t>Telefone;</a:t>
            </a:r>
          </a:p>
          <a:p>
            <a:pPr marL="342900" lvl="0" indent="-342900" algn="just">
              <a:buFont typeface="Arial" panose="020B0604020202020204" pitchFamily="34" charset="0"/>
              <a:buChar char="•"/>
            </a:pPr>
            <a:r>
              <a:rPr lang="pt-BR" sz="2400" dirty="0">
                <a:solidFill>
                  <a:schemeClr val="bg1"/>
                </a:solidFill>
              </a:rPr>
              <a:t>Endereço completo;</a:t>
            </a:r>
          </a:p>
          <a:p>
            <a:pPr marL="342900" lvl="0" indent="-342900" algn="just">
              <a:buFont typeface="Arial" panose="020B0604020202020204" pitchFamily="34" charset="0"/>
              <a:buChar char="•"/>
            </a:pPr>
            <a:r>
              <a:rPr lang="pt-BR" sz="2400" dirty="0">
                <a:solidFill>
                  <a:schemeClr val="bg1"/>
                </a:solidFill>
              </a:rPr>
              <a:t>Data de nascimento;</a:t>
            </a:r>
          </a:p>
          <a:p>
            <a:pPr marL="342900" lvl="0" indent="-342900" algn="just">
              <a:buFont typeface="Arial" panose="020B0604020202020204" pitchFamily="34" charset="0"/>
              <a:buChar char="•"/>
            </a:pPr>
            <a:r>
              <a:rPr lang="pt-BR" sz="2400" dirty="0">
                <a:solidFill>
                  <a:schemeClr val="bg1"/>
                </a:solidFill>
              </a:rPr>
              <a:t>Sexo;</a:t>
            </a:r>
          </a:p>
          <a:p>
            <a:pPr marL="342900" lvl="0" indent="-342900" algn="just">
              <a:buFont typeface="Arial" panose="020B0604020202020204" pitchFamily="34" charset="0"/>
              <a:buChar char="•"/>
            </a:pPr>
            <a:r>
              <a:rPr lang="pt-BR" sz="2400" dirty="0">
                <a:solidFill>
                  <a:schemeClr val="bg1"/>
                </a:solidFill>
              </a:rPr>
              <a:t>CPF;</a:t>
            </a:r>
          </a:p>
          <a:p>
            <a:pPr marL="342900" lvl="0" indent="-342900" algn="just">
              <a:buFont typeface="Arial" panose="020B0604020202020204" pitchFamily="34" charset="0"/>
              <a:buChar char="•"/>
            </a:pPr>
            <a:r>
              <a:rPr lang="pt-BR" sz="2400" dirty="0">
                <a:solidFill>
                  <a:schemeClr val="bg1"/>
                </a:solidFill>
              </a:rPr>
              <a:t>R.G. (carteira de identidade) oficial;</a:t>
            </a:r>
          </a:p>
          <a:p>
            <a:pPr marL="342900" lvl="0" indent="-342900" algn="just">
              <a:buFont typeface="Arial" panose="020B0604020202020204" pitchFamily="34" charset="0"/>
              <a:buChar char="•"/>
            </a:pPr>
            <a:r>
              <a:rPr lang="pt-BR" sz="2400" dirty="0">
                <a:solidFill>
                  <a:schemeClr val="bg1"/>
                </a:solidFill>
              </a:rPr>
              <a:t>Local de nascimento;</a:t>
            </a:r>
          </a:p>
          <a:p>
            <a:pPr marL="342900" lvl="0" indent="-342900" algn="just">
              <a:buFont typeface="Arial" panose="020B0604020202020204" pitchFamily="34" charset="0"/>
              <a:buChar char="•"/>
            </a:pPr>
            <a:r>
              <a:rPr lang="pt-BR" sz="2400" dirty="0">
                <a:solidFill>
                  <a:schemeClr val="bg1"/>
                </a:solidFill>
              </a:rPr>
              <a:t>Estado civil (e nome completo de cônjuge, se houver);</a:t>
            </a:r>
          </a:p>
          <a:p>
            <a:pPr marL="342900" lvl="0" indent="-342900" algn="just">
              <a:buFont typeface="Arial" panose="020B0604020202020204" pitchFamily="34" charset="0"/>
              <a:buChar char="•"/>
            </a:pPr>
            <a:r>
              <a:rPr lang="pt-BR" sz="2400" dirty="0">
                <a:solidFill>
                  <a:schemeClr val="bg1"/>
                </a:solidFill>
              </a:rPr>
              <a:t>Profissão;</a:t>
            </a:r>
          </a:p>
          <a:p>
            <a:pPr marL="342900" lvl="0" indent="-342900" algn="just">
              <a:buFont typeface="Arial" panose="020B0604020202020204" pitchFamily="34" charset="0"/>
              <a:buChar char="•"/>
            </a:pPr>
            <a:r>
              <a:rPr lang="pt-BR" sz="2400" dirty="0">
                <a:solidFill>
                  <a:schemeClr val="bg1"/>
                </a:solidFill>
              </a:rPr>
              <a:t>Renda mensal;</a:t>
            </a:r>
          </a:p>
          <a:p>
            <a:pPr marL="342900" lvl="0" indent="-342900" algn="just">
              <a:buFont typeface="Arial" panose="020B0604020202020204" pitchFamily="34" charset="0"/>
              <a:buChar char="•"/>
            </a:pPr>
            <a:r>
              <a:rPr lang="pt-BR" sz="2400" dirty="0">
                <a:solidFill>
                  <a:schemeClr val="bg1"/>
                </a:solidFill>
              </a:rPr>
              <a:t>Referências bancárias e comerciais.</a:t>
            </a:r>
          </a:p>
          <a:p>
            <a:pPr marL="342900" indent="-342900" algn="just">
              <a:buFont typeface="Arial" panose="020B0604020202020204" pitchFamily="34" charset="0"/>
              <a:buChar char="•"/>
            </a:pPr>
            <a:endParaRPr lang="pt-BR" sz="2400" dirty="0">
              <a:solidFill>
                <a:schemeClr val="bg1"/>
              </a:solidFill>
            </a:endParaRPr>
          </a:p>
        </p:txBody>
      </p:sp>
    </p:spTree>
    <p:extLst>
      <p:ext uri="{BB962C8B-B14F-4D97-AF65-F5344CB8AC3E}">
        <p14:creationId xmlns:p14="http://schemas.microsoft.com/office/powerpoint/2010/main" val="977166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a:bodyPr>
          <a:lstStyle/>
          <a:p>
            <a:r>
              <a:rPr lang="pt-BR" dirty="0" smtClean="0">
                <a:solidFill>
                  <a:schemeClr val="bg1"/>
                </a:solidFill>
              </a:rPr>
              <a:t>CADASTRO DE FORNECEDORES</a:t>
            </a:r>
            <a:endParaRPr lang="pt-BR" dirty="0">
              <a:solidFill>
                <a:schemeClr val="bg1"/>
              </a:solidFill>
            </a:endParaRPr>
          </a:p>
        </p:txBody>
      </p:sp>
      <p:sp>
        <p:nvSpPr>
          <p:cNvPr id="3" name="Retângulo 2"/>
          <p:cNvSpPr/>
          <p:nvPr/>
        </p:nvSpPr>
        <p:spPr>
          <a:xfrm>
            <a:off x="458581" y="1556792"/>
            <a:ext cx="7848872" cy="4524315"/>
          </a:xfrm>
          <a:prstGeom prst="rect">
            <a:avLst/>
          </a:prstGeom>
        </p:spPr>
        <p:txBody>
          <a:bodyPr wrap="square">
            <a:spAutoFit/>
          </a:bodyPr>
          <a:lstStyle/>
          <a:p>
            <a:pPr marL="342900" indent="-342900" algn="just">
              <a:buFont typeface="Arial" panose="020B0604020202020204" pitchFamily="34" charset="0"/>
              <a:buChar char="•"/>
            </a:pPr>
            <a:r>
              <a:rPr lang="pt-BR" sz="2400" dirty="0">
                <a:solidFill>
                  <a:schemeClr val="bg1"/>
                </a:solidFill>
              </a:rPr>
              <a:t>O cadastro de pessoa jurídica acontece normalmente em duas hipóteses, uma quando sua empresa atende outras empresas, onde seus clientes são empresas, ou quando estas empresas fornecem para sua empresa, sua empresa é cliente dessas empresas. </a:t>
            </a:r>
            <a:endParaRPr lang="pt-BR" sz="2400" dirty="0" smtClean="0">
              <a:solidFill>
                <a:schemeClr val="bg1"/>
              </a:solidFill>
            </a:endParaRP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dirty="0">
                <a:solidFill>
                  <a:schemeClr val="bg1"/>
                </a:solidFill>
              </a:rPr>
              <a:t>Este cadastro serve da mesma forma que o cadastro de pessoa física, melhorar o relacionamento entre as empresas e consequentemente controle sobre créditos concedidos. </a:t>
            </a:r>
          </a:p>
          <a:p>
            <a:pPr marL="342900" indent="-342900" algn="just">
              <a:buFont typeface="Arial" panose="020B0604020202020204" pitchFamily="34" charset="0"/>
              <a:buChar char="•"/>
            </a:pPr>
            <a:r>
              <a:rPr lang="pt-BR" sz="2400" dirty="0">
                <a:solidFill>
                  <a:schemeClr val="bg1"/>
                </a:solidFill>
              </a:rPr>
              <a:t> </a:t>
            </a:r>
          </a:p>
          <a:p>
            <a:pPr marL="342900" indent="-342900" algn="just">
              <a:buFont typeface="Arial" panose="020B0604020202020204" pitchFamily="34" charset="0"/>
              <a:buChar char="•"/>
            </a:pPr>
            <a:endParaRPr lang="pt-BR" sz="2400" dirty="0">
              <a:solidFill>
                <a:schemeClr val="bg1"/>
              </a:solidFill>
            </a:endParaRPr>
          </a:p>
        </p:txBody>
      </p:sp>
    </p:spTree>
    <p:extLst>
      <p:ext uri="{BB962C8B-B14F-4D97-AF65-F5344CB8AC3E}">
        <p14:creationId xmlns:p14="http://schemas.microsoft.com/office/powerpoint/2010/main" val="2608263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a:bodyPr>
          <a:lstStyle/>
          <a:p>
            <a:r>
              <a:rPr lang="pt-BR" dirty="0" smtClean="0">
                <a:solidFill>
                  <a:schemeClr val="bg1"/>
                </a:solidFill>
              </a:rPr>
              <a:t>CADASTRO DE FORNECEDORES</a:t>
            </a:r>
            <a:endParaRPr lang="pt-BR" dirty="0">
              <a:solidFill>
                <a:schemeClr val="bg1"/>
              </a:solidFill>
            </a:endParaRPr>
          </a:p>
        </p:txBody>
      </p:sp>
      <p:sp>
        <p:nvSpPr>
          <p:cNvPr id="3" name="Retângulo 2"/>
          <p:cNvSpPr/>
          <p:nvPr/>
        </p:nvSpPr>
        <p:spPr>
          <a:xfrm>
            <a:off x="474357" y="980728"/>
            <a:ext cx="7848872" cy="4893647"/>
          </a:xfrm>
          <a:prstGeom prst="rect">
            <a:avLst/>
          </a:prstGeom>
        </p:spPr>
        <p:txBody>
          <a:bodyPr wrap="square">
            <a:spAutoFit/>
          </a:bodyPr>
          <a:lstStyle/>
          <a:p>
            <a:pPr algn="just"/>
            <a:r>
              <a:rPr lang="pt-BR" sz="2400" b="1" dirty="0">
                <a:solidFill>
                  <a:schemeClr val="bg1"/>
                </a:solidFill>
              </a:rPr>
              <a:t>Os dados mais solicitados nos cadastros empresariais:</a:t>
            </a: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CNPJ, ou número do Cadastro Nacional de Pessoa Jurídica, assim como o C.P.F. da pessoa física, o registro da empresa é um documento básico, para identificação de empresas mostrando a formalização do negócio;</a:t>
            </a:r>
          </a:p>
          <a:p>
            <a:pPr marL="342900" lvl="0" indent="-342900" algn="just">
              <a:buFont typeface="Arial" panose="020B0604020202020204" pitchFamily="34" charset="0"/>
              <a:buChar char="•"/>
            </a:pPr>
            <a:r>
              <a:rPr lang="pt-BR" sz="2400" dirty="0">
                <a:solidFill>
                  <a:schemeClr val="bg1"/>
                </a:solidFill>
              </a:rPr>
              <a:t>Endereço completo;</a:t>
            </a:r>
          </a:p>
          <a:p>
            <a:pPr marL="342900" lvl="0" indent="-342900" algn="just">
              <a:buFont typeface="Arial" panose="020B0604020202020204" pitchFamily="34" charset="0"/>
              <a:buChar char="•"/>
            </a:pPr>
            <a:r>
              <a:rPr lang="pt-BR" sz="2400" dirty="0">
                <a:solidFill>
                  <a:schemeClr val="bg1"/>
                </a:solidFill>
              </a:rPr>
              <a:t>Telefones;</a:t>
            </a:r>
          </a:p>
          <a:p>
            <a:pPr marL="342900" lvl="0" indent="-342900" algn="just">
              <a:buFont typeface="Arial" panose="020B0604020202020204" pitchFamily="34" charset="0"/>
              <a:buChar char="•"/>
            </a:pPr>
            <a:r>
              <a:rPr lang="pt-BR" sz="2400" dirty="0">
                <a:solidFill>
                  <a:schemeClr val="bg1"/>
                </a:solidFill>
              </a:rPr>
              <a:t>Endereço de e-mail;</a:t>
            </a:r>
          </a:p>
          <a:p>
            <a:pPr marL="342900" lvl="0" indent="-342900" algn="just">
              <a:buFont typeface="Arial" panose="020B0604020202020204" pitchFamily="34" charset="0"/>
              <a:buChar char="•"/>
            </a:pPr>
            <a:r>
              <a:rPr lang="pt-BR" sz="2400" dirty="0">
                <a:solidFill>
                  <a:schemeClr val="bg1"/>
                </a:solidFill>
              </a:rPr>
              <a:t>Capital Social;</a:t>
            </a:r>
          </a:p>
          <a:p>
            <a:pPr marL="342900" lvl="0" indent="-342900" algn="just">
              <a:buFont typeface="Arial" panose="020B0604020202020204" pitchFamily="34" charset="0"/>
              <a:buChar char="•"/>
            </a:pPr>
            <a:r>
              <a:rPr lang="pt-BR" sz="2400" dirty="0">
                <a:solidFill>
                  <a:schemeClr val="bg1"/>
                </a:solidFill>
              </a:rPr>
              <a:t>Documentos dos sócios;</a:t>
            </a:r>
          </a:p>
          <a:p>
            <a:pPr marL="342900" lvl="0" indent="-342900" algn="just">
              <a:buFont typeface="Arial" panose="020B0604020202020204" pitchFamily="34" charset="0"/>
              <a:buChar char="•"/>
            </a:pPr>
            <a:r>
              <a:rPr lang="pt-BR" sz="2400" dirty="0">
                <a:solidFill>
                  <a:schemeClr val="bg1"/>
                </a:solidFill>
              </a:rPr>
              <a:t>Cópia do Contrato Social e alterações;</a:t>
            </a:r>
          </a:p>
          <a:p>
            <a:pPr marL="342900" lvl="0" indent="-342900" algn="just">
              <a:buFont typeface="Arial" panose="020B0604020202020204" pitchFamily="34" charset="0"/>
              <a:buChar char="•"/>
            </a:pPr>
            <a:r>
              <a:rPr lang="pt-BR" sz="2400" dirty="0">
                <a:solidFill>
                  <a:schemeClr val="bg1"/>
                </a:solidFill>
              </a:rPr>
              <a:t>Dados Bancários;</a:t>
            </a:r>
          </a:p>
          <a:p>
            <a:pPr marL="342900" indent="-342900" algn="just">
              <a:buFont typeface="Arial" panose="020B0604020202020204" pitchFamily="34" charset="0"/>
              <a:buChar char="•"/>
            </a:pPr>
            <a:r>
              <a:rPr lang="pt-BR" sz="2400" dirty="0">
                <a:solidFill>
                  <a:schemeClr val="bg1"/>
                </a:solidFill>
              </a:rPr>
              <a:t>Empresas de referência</a:t>
            </a:r>
          </a:p>
        </p:txBody>
      </p:sp>
    </p:spTree>
    <p:extLst>
      <p:ext uri="{BB962C8B-B14F-4D97-AF65-F5344CB8AC3E}">
        <p14:creationId xmlns:p14="http://schemas.microsoft.com/office/powerpoint/2010/main" val="230470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a:bodyPr>
          <a:lstStyle/>
          <a:p>
            <a:r>
              <a:rPr lang="pt-BR" dirty="0" smtClean="0">
                <a:solidFill>
                  <a:schemeClr val="bg1"/>
                </a:solidFill>
              </a:rPr>
              <a:t>ARQUIVAMENTO</a:t>
            </a:r>
            <a:endParaRPr lang="pt-BR" dirty="0">
              <a:solidFill>
                <a:schemeClr val="bg1"/>
              </a:solidFill>
            </a:endParaRPr>
          </a:p>
        </p:txBody>
      </p:sp>
      <p:sp>
        <p:nvSpPr>
          <p:cNvPr id="3" name="Retângulo 2"/>
          <p:cNvSpPr/>
          <p:nvPr/>
        </p:nvSpPr>
        <p:spPr>
          <a:xfrm>
            <a:off x="474357" y="980728"/>
            <a:ext cx="7848872" cy="4893647"/>
          </a:xfrm>
          <a:prstGeom prst="rect">
            <a:avLst/>
          </a:prstGeom>
        </p:spPr>
        <p:txBody>
          <a:bodyPr wrap="square">
            <a:spAutoFit/>
          </a:bodyPr>
          <a:lstStyle/>
          <a:p>
            <a:pPr marL="342900" indent="-342900" algn="just">
              <a:buFont typeface="Arial" panose="020B0604020202020204" pitchFamily="34" charset="0"/>
              <a:buChar char="•"/>
            </a:pPr>
            <a:r>
              <a:rPr lang="pt-BR" sz="2400" dirty="0">
                <a:solidFill>
                  <a:schemeClr val="bg1"/>
                </a:solidFill>
              </a:rPr>
              <a:t>De acordo com, </a:t>
            </a:r>
            <a:r>
              <a:rPr lang="pt-BR" sz="2400" dirty="0" err="1">
                <a:solidFill>
                  <a:schemeClr val="bg1"/>
                </a:solidFill>
              </a:rPr>
              <a:t>Egrafontes</a:t>
            </a:r>
            <a:r>
              <a:rPr lang="pt-BR" sz="2400" dirty="0">
                <a:solidFill>
                  <a:schemeClr val="bg1"/>
                </a:solidFill>
              </a:rPr>
              <a:t> e Rodrigues (2013), os arquivos da atualidade, estão cada vez mais sustentados por Softwares de controle de documentação, que com muita eficiência organizam os arquivos empresariais. </a:t>
            </a:r>
            <a:endParaRPr lang="pt-BR" sz="2400" dirty="0" smtClean="0">
              <a:solidFill>
                <a:schemeClr val="bg1"/>
              </a:solidFill>
            </a:endParaRP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dirty="0" smtClean="0">
                <a:solidFill>
                  <a:schemeClr val="bg1"/>
                </a:solidFill>
              </a:rPr>
              <a:t>Todos </a:t>
            </a:r>
            <a:r>
              <a:rPr lang="pt-BR" sz="2400" dirty="0">
                <a:solidFill>
                  <a:schemeClr val="bg1"/>
                </a:solidFill>
              </a:rPr>
              <a:t>os meses as empresas produzem vários documentos que necessitam de arquivamento, antes estes eram arquivados em caixas, com a mudança tecnológica os documentos ficam arquivados em pen drive, </a:t>
            </a:r>
            <a:r>
              <a:rPr lang="pt-BR" sz="2400" dirty="0" err="1">
                <a:solidFill>
                  <a:schemeClr val="bg1"/>
                </a:solidFill>
              </a:rPr>
              <a:t>HD’s</a:t>
            </a:r>
            <a:r>
              <a:rPr lang="pt-BR" sz="2400" dirty="0">
                <a:solidFill>
                  <a:schemeClr val="bg1"/>
                </a:solidFill>
              </a:rPr>
              <a:t> externos, na chamada nuvem de dados, tudo de forma digital, sem a produção de arquivos físicos em papel, além de permitir a rastreabilidade destes documentos de forma ágil. </a:t>
            </a:r>
          </a:p>
        </p:txBody>
      </p:sp>
    </p:spTree>
    <p:extLst>
      <p:ext uri="{BB962C8B-B14F-4D97-AF65-F5344CB8AC3E}">
        <p14:creationId xmlns:p14="http://schemas.microsoft.com/office/powerpoint/2010/main" val="1657371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a:bodyPr>
          <a:lstStyle/>
          <a:p>
            <a:r>
              <a:rPr lang="pt-BR" dirty="0" smtClean="0">
                <a:solidFill>
                  <a:schemeClr val="bg1"/>
                </a:solidFill>
              </a:rPr>
              <a:t>ARQUIVAMENTO</a:t>
            </a:r>
            <a:endParaRPr lang="pt-BR" dirty="0">
              <a:solidFill>
                <a:schemeClr val="bg1"/>
              </a:solidFill>
            </a:endParaRPr>
          </a:p>
        </p:txBody>
      </p:sp>
      <p:sp>
        <p:nvSpPr>
          <p:cNvPr id="3" name="Retângulo 2"/>
          <p:cNvSpPr/>
          <p:nvPr/>
        </p:nvSpPr>
        <p:spPr>
          <a:xfrm>
            <a:off x="460789" y="1628800"/>
            <a:ext cx="7848872" cy="4154984"/>
          </a:xfrm>
          <a:prstGeom prst="rect">
            <a:avLst/>
          </a:prstGeom>
        </p:spPr>
        <p:txBody>
          <a:bodyPr wrap="square">
            <a:spAutoFit/>
          </a:bodyPr>
          <a:lstStyle/>
          <a:p>
            <a:pPr algn="just"/>
            <a:r>
              <a:rPr lang="pt-BR" sz="2400" b="1" dirty="0" smtClean="0">
                <a:solidFill>
                  <a:schemeClr val="bg1"/>
                </a:solidFill>
              </a:rPr>
              <a:t>Orientação básica</a:t>
            </a:r>
          </a:p>
          <a:p>
            <a:pPr algn="just"/>
            <a:endParaRPr lang="pt-BR" sz="2400" b="1" dirty="0">
              <a:solidFill>
                <a:schemeClr val="bg1"/>
              </a:solidFill>
            </a:endParaRPr>
          </a:p>
          <a:p>
            <a:pPr marL="342900" lvl="0" indent="-342900" algn="just" fontAlgn="base">
              <a:buFont typeface="Arial" panose="020B0604020202020204" pitchFamily="34" charset="0"/>
              <a:buChar char="•"/>
            </a:pPr>
            <a:r>
              <a:rPr lang="pt-BR" sz="2400" dirty="0">
                <a:solidFill>
                  <a:schemeClr val="bg1"/>
                </a:solidFill>
              </a:rPr>
              <a:t>Pastas e gavetas, identificadas;</a:t>
            </a:r>
          </a:p>
          <a:p>
            <a:pPr marL="342900" lvl="0" indent="-342900" algn="just" fontAlgn="base">
              <a:buFont typeface="Arial" panose="020B0604020202020204" pitchFamily="34" charset="0"/>
              <a:buChar char="•"/>
            </a:pPr>
            <a:r>
              <a:rPr lang="pt-BR" sz="2400" dirty="0">
                <a:solidFill>
                  <a:schemeClr val="bg1"/>
                </a:solidFill>
              </a:rPr>
              <a:t>Adesivos coloridos para marcar papéis especiais;</a:t>
            </a:r>
          </a:p>
          <a:p>
            <a:pPr marL="342900" lvl="0" indent="-342900" algn="just" fontAlgn="base">
              <a:buFont typeface="Arial" panose="020B0604020202020204" pitchFamily="34" charset="0"/>
              <a:buChar char="•"/>
            </a:pPr>
            <a:r>
              <a:rPr lang="pt-BR" sz="2400" dirty="0">
                <a:solidFill>
                  <a:schemeClr val="bg1"/>
                </a:solidFill>
              </a:rPr>
              <a:t>Criar capa e índice, e até mesmo criar um apostilamento de documentos;</a:t>
            </a:r>
          </a:p>
          <a:p>
            <a:pPr marL="342900" lvl="0" indent="-342900" algn="just" fontAlgn="base">
              <a:buFont typeface="Arial" panose="020B0604020202020204" pitchFamily="34" charset="0"/>
              <a:buChar char="•"/>
            </a:pPr>
            <a:r>
              <a:rPr lang="pt-BR" sz="2400" dirty="0">
                <a:solidFill>
                  <a:schemeClr val="bg1"/>
                </a:solidFill>
              </a:rPr>
              <a:t>Se forem documentos com informações sigilosas, procurar arquivos mais seguros como salas restritas, armários e/ou cofres, acesso limitado pela administração da empresa;</a:t>
            </a:r>
          </a:p>
          <a:p>
            <a:pPr marL="342900" lvl="0" indent="-342900" algn="just" fontAlgn="base">
              <a:buFont typeface="Arial" panose="020B0604020202020204" pitchFamily="34" charset="0"/>
              <a:buChar char="•"/>
            </a:pPr>
            <a:r>
              <a:rPr lang="pt-BR" sz="2400" dirty="0">
                <a:solidFill>
                  <a:schemeClr val="bg1"/>
                </a:solidFill>
              </a:rPr>
              <a:t>Podem ser classificados como documentos correntes, temporários e/ou permanentes.</a:t>
            </a:r>
          </a:p>
        </p:txBody>
      </p:sp>
    </p:spTree>
    <p:extLst>
      <p:ext uri="{BB962C8B-B14F-4D97-AF65-F5344CB8AC3E}">
        <p14:creationId xmlns:p14="http://schemas.microsoft.com/office/powerpoint/2010/main" val="3492406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O QUE É UM SISTEMA?</a:t>
            </a:r>
            <a:endParaRPr lang="pt-BR" dirty="0">
              <a:solidFill>
                <a:schemeClr val="bg1"/>
              </a:solidFill>
            </a:endParaRPr>
          </a:p>
        </p:txBody>
      </p:sp>
      <p:sp>
        <p:nvSpPr>
          <p:cNvPr id="3" name="Espaço Reservado para Conteúdo 2"/>
          <p:cNvSpPr>
            <a:spLocks noGrp="1"/>
          </p:cNvSpPr>
          <p:nvPr>
            <p:ph idx="1"/>
          </p:nvPr>
        </p:nvSpPr>
        <p:spPr>
          <a:xfrm>
            <a:off x="395536" y="1484784"/>
            <a:ext cx="8229600" cy="4608512"/>
          </a:xfrm>
        </p:spPr>
        <p:txBody>
          <a:bodyPr>
            <a:normAutofit fontScale="92500" lnSpcReduction="20000"/>
          </a:bodyPr>
          <a:lstStyle/>
          <a:p>
            <a:pPr marL="0" indent="0" algn="just">
              <a:buNone/>
            </a:pPr>
            <a:r>
              <a:rPr lang="pt-BR" dirty="0">
                <a:solidFill>
                  <a:schemeClr val="bg1"/>
                </a:solidFill>
              </a:rPr>
              <a:t>É a disposição ou relação de varias das partes ou de elementos de um conjunto todo, que quando trabalham coordenados e relacionados entre si, funcionam como uma estrutura única e organizada</a:t>
            </a:r>
            <a:r>
              <a:rPr lang="pt-BR" dirty="0" smtClean="0">
                <a:solidFill>
                  <a:schemeClr val="bg1"/>
                </a:solidFill>
              </a:rPr>
              <a:t>.</a:t>
            </a:r>
          </a:p>
          <a:p>
            <a:pPr marL="0" indent="0" algn="just">
              <a:buNone/>
            </a:pPr>
            <a:endParaRPr lang="pt-BR" dirty="0" smtClean="0">
              <a:solidFill>
                <a:schemeClr val="bg1"/>
              </a:solidFill>
            </a:endParaRPr>
          </a:p>
          <a:p>
            <a:pPr marL="0" indent="0" algn="just">
              <a:buNone/>
            </a:pPr>
            <a:r>
              <a:rPr lang="pt-BR" b="1" dirty="0" smtClean="0">
                <a:solidFill>
                  <a:schemeClr val="bg1"/>
                </a:solidFill>
              </a:rPr>
              <a:t>Sistema de Informações Gerenciais </a:t>
            </a:r>
            <a:r>
              <a:rPr lang="pt-BR" dirty="0" smtClean="0">
                <a:solidFill>
                  <a:schemeClr val="bg1"/>
                </a:solidFill>
              </a:rPr>
              <a:t>- Processo </a:t>
            </a:r>
            <a:r>
              <a:rPr lang="pt-BR" dirty="0">
                <a:solidFill>
                  <a:schemeClr val="bg1"/>
                </a:solidFill>
              </a:rPr>
              <a:t>de transformação de dados em informações que são utilizadas no processo decisório da empresa</a:t>
            </a:r>
            <a:r>
              <a:rPr lang="pt-BR" dirty="0" smtClean="0">
                <a:solidFill>
                  <a:schemeClr val="bg1"/>
                </a:solidFill>
              </a:rPr>
              <a:t>.</a:t>
            </a:r>
          </a:p>
          <a:p>
            <a:pPr marL="0" indent="0" algn="just">
              <a:buNone/>
            </a:pPr>
            <a:endParaRPr lang="pt-BR" dirty="0">
              <a:solidFill>
                <a:schemeClr val="bg1"/>
              </a:solidFill>
            </a:endParaRPr>
          </a:p>
          <a:p>
            <a:pPr marL="0" indent="0" algn="just">
              <a:buNone/>
            </a:pPr>
            <a:r>
              <a:rPr lang="pt-BR" b="1" dirty="0" smtClean="0">
                <a:solidFill>
                  <a:schemeClr val="bg1"/>
                </a:solidFill>
              </a:rPr>
              <a:t>Atividade </a:t>
            </a:r>
            <a:r>
              <a:rPr lang="pt-BR" dirty="0" smtClean="0">
                <a:solidFill>
                  <a:schemeClr val="bg1"/>
                </a:solidFill>
              </a:rPr>
              <a:t>- </a:t>
            </a:r>
            <a:r>
              <a:rPr lang="pt-BR" dirty="0">
                <a:solidFill>
                  <a:schemeClr val="bg1"/>
                </a:solidFill>
              </a:rPr>
              <a:t>É uma tarefa ou ação para um determinado trabalho.</a:t>
            </a:r>
          </a:p>
          <a:p>
            <a:pPr marL="0" indent="0" algn="just">
              <a:buNone/>
            </a:pPr>
            <a:endParaRPr lang="pt-BR" dirty="0">
              <a:solidFill>
                <a:schemeClr val="bg1"/>
              </a:solidFill>
            </a:endParaRPr>
          </a:p>
        </p:txBody>
      </p:sp>
    </p:spTree>
    <p:extLst>
      <p:ext uri="{BB962C8B-B14F-4D97-AF65-F5344CB8AC3E}">
        <p14:creationId xmlns:p14="http://schemas.microsoft.com/office/powerpoint/2010/main" val="2206558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a:bodyPr>
          <a:lstStyle/>
          <a:p>
            <a:r>
              <a:rPr lang="pt-BR" dirty="0" smtClean="0">
                <a:solidFill>
                  <a:schemeClr val="bg1"/>
                </a:solidFill>
              </a:rPr>
              <a:t>PROPOSTAS COMERCIAIS</a:t>
            </a:r>
            <a:endParaRPr lang="pt-BR" dirty="0">
              <a:solidFill>
                <a:schemeClr val="bg1"/>
              </a:solidFill>
            </a:endParaRPr>
          </a:p>
        </p:txBody>
      </p:sp>
      <p:sp>
        <p:nvSpPr>
          <p:cNvPr id="3" name="Retângulo 2"/>
          <p:cNvSpPr/>
          <p:nvPr/>
        </p:nvSpPr>
        <p:spPr>
          <a:xfrm>
            <a:off x="460789" y="1628800"/>
            <a:ext cx="7848872" cy="4524315"/>
          </a:xfrm>
          <a:prstGeom prst="rect">
            <a:avLst/>
          </a:prstGeom>
        </p:spPr>
        <p:txBody>
          <a:bodyPr wrap="square">
            <a:spAutoFit/>
          </a:bodyPr>
          <a:lstStyle/>
          <a:p>
            <a:pPr marL="342900" indent="-342900" algn="just">
              <a:buFont typeface="Arial" panose="020B0604020202020204" pitchFamily="34" charset="0"/>
              <a:buChar char="•"/>
            </a:pPr>
            <a:r>
              <a:rPr lang="pt-BR" sz="2400" dirty="0">
                <a:solidFill>
                  <a:schemeClr val="bg1"/>
                </a:solidFill>
              </a:rPr>
              <a:t>Proposta é uma condição que alguém apresenta a outra pessoa, ou pessoas, para se chegar a um acordo, normalmente nas empresas as propostas são entregues quando há o interesse de se fechar um negócio</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dirty="0" smtClean="0">
                <a:solidFill>
                  <a:schemeClr val="bg1"/>
                </a:solidFill>
              </a:rPr>
              <a:t>Quem </a:t>
            </a:r>
            <a:r>
              <a:rPr lang="pt-BR" sz="2400" dirty="0">
                <a:solidFill>
                  <a:schemeClr val="bg1"/>
                </a:solidFill>
              </a:rPr>
              <a:t>normalmente faz a proposta é o profissional do departamento comercial encarregado de fazer contato com possíveis compradores para os produtos ou serviços da empresa</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dirty="0" smtClean="0">
                <a:solidFill>
                  <a:schemeClr val="bg1"/>
                </a:solidFill>
              </a:rPr>
              <a:t>Em </a:t>
            </a:r>
            <a:r>
              <a:rPr lang="pt-BR" sz="2400" dirty="0">
                <a:solidFill>
                  <a:schemeClr val="bg1"/>
                </a:solidFill>
              </a:rPr>
              <a:t>alguns casos a proposta tem prazo de validade para que determinada oferta não permaneça por muito tempo.</a:t>
            </a:r>
          </a:p>
        </p:txBody>
      </p:sp>
    </p:spTree>
    <p:extLst>
      <p:ext uri="{BB962C8B-B14F-4D97-AF65-F5344CB8AC3E}">
        <p14:creationId xmlns:p14="http://schemas.microsoft.com/office/powerpoint/2010/main" val="3559611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a:bodyPr>
          <a:lstStyle/>
          <a:p>
            <a:r>
              <a:rPr lang="pt-BR" dirty="0" smtClean="0">
                <a:solidFill>
                  <a:schemeClr val="bg1"/>
                </a:solidFill>
              </a:rPr>
              <a:t>CONTRATOS</a:t>
            </a:r>
            <a:endParaRPr lang="pt-BR" dirty="0">
              <a:solidFill>
                <a:schemeClr val="bg1"/>
              </a:solidFill>
            </a:endParaRPr>
          </a:p>
        </p:txBody>
      </p:sp>
      <p:sp>
        <p:nvSpPr>
          <p:cNvPr id="3" name="Retângulo 2"/>
          <p:cNvSpPr/>
          <p:nvPr/>
        </p:nvSpPr>
        <p:spPr>
          <a:xfrm>
            <a:off x="460789" y="1628800"/>
            <a:ext cx="7848872" cy="4154984"/>
          </a:xfrm>
          <a:prstGeom prst="rect">
            <a:avLst/>
          </a:prstGeom>
        </p:spPr>
        <p:txBody>
          <a:bodyPr wrap="square">
            <a:spAutoFit/>
          </a:bodyPr>
          <a:lstStyle/>
          <a:p>
            <a:pPr algn="just"/>
            <a:r>
              <a:rPr lang="pt-BR" sz="2400" dirty="0">
                <a:solidFill>
                  <a:schemeClr val="bg1"/>
                </a:solidFill>
              </a:rPr>
              <a:t>Contrato é uma formalização de posições ou acordo entre duas empresas ou pessoas, visando equilíbrio de interesses, sendo o instrumento contratual o pacto entre as partes envolvidas em um negócio ou acordo de forma jurídica, ou seja, pode ser discutido em um processo jurídico.</a:t>
            </a:r>
          </a:p>
          <a:p>
            <a:pPr algn="just"/>
            <a:r>
              <a:rPr lang="pt-BR" sz="2400" dirty="0">
                <a:solidFill>
                  <a:schemeClr val="bg1"/>
                </a:solidFill>
              </a:rPr>
              <a:t>	</a:t>
            </a:r>
          </a:p>
          <a:p>
            <a:pPr algn="just"/>
            <a:r>
              <a:rPr lang="pt-BR" sz="2400" b="1" dirty="0">
                <a:solidFill>
                  <a:schemeClr val="bg1"/>
                </a:solidFill>
              </a:rPr>
              <a:t>Tipos de Contrato</a:t>
            </a:r>
            <a:endParaRPr lang="pt-BR" sz="2400" dirty="0">
              <a:solidFill>
                <a:schemeClr val="bg1"/>
              </a:solidFill>
            </a:endParaRPr>
          </a:p>
          <a:p>
            <a:pPr algn="just"/>
            <a:r>
              <a:rPr lang="pt-BR" sz="2400" dirty="0">
                <a:solidFill>
                  <a:schemeClr val="bg1"/>
                </a:solidFill>
              </a:rPr>
              <a:t> </a:t>
            </a:r>
          </a:p>
          <a:p>
            <a:pPr marL="342900" lvl="0" indent="-342900" algn="just">
              <a:buFont typeface="Arial" panose="020B0604020202020204" pitchFamily="34" charset="0"/>
              <a:buChar char="•"/>
            </a:pPr>
            <a:r>
              <a:rPr lang="pt-BR" sz="2400" dirty="0">
                <a:solidFill>
                  <a:schemeClr val="bg1"/>
                </a:solidFill>
              </a:rPr>
              <a:t>Contrato de prestação de serviços;</a:t>
            </a:r>
          </a:p>
          <a:p>
            <a:pPr marL="342900" lvl="0" indent="-342900" algn="just">
              <a:buFont typeface="Arial" panose="020B0604020202020204" pitchFamily="34" charset="0"/>
              <a:buChar char="•"/>
            </a:pPr>
            <a:r>
              <a:rPr lang="pt-BR" sz="2400" dirty="0">
                <a:solidFill>
                  <a:schemeClr val="bg1"/>
                </a:solidFill>
              </a:rPr>
              <a:t>Contrato de compra de bens móveis ou imóveis;</a:t>
            </a:r>
          </a:p>
          <a:p>
            <a:pPr marL="342900" lvl="0" indent="-342900" algn="just">
              <a:buFont typeface="Arial" panose="020B0604020202020204" pitchFamily="34" charset="0"/>
              <a:buChar char="•"/>
            </a:pPr>
            <a:r>
              <a:rPr lang="pt-BR" sz="2400" dirty="0">
                <a:solidFill>
                  <a:schemeClr val="bg1"/>
                </a:solidFill>
              </a:rPr>
              <a:t>Contrato de fornecimento de produtos.</a:t>
            </a:r>
          </a:p>
        </p:txBody>
      </p:sp>
    </p:spTree>
    <p:extLst>
      <p:ext uri="{BB962C8B-B14F-4D97-AF65-F5344CB8AC3E}">
        <p14:creationId xmlns:p14="http://schemas.microsoft.com/office/powerpoint/2010/main" val="5406333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a:bodyPr>
          <a:lstStyle/>
          <a:p>
            <a:r>
              <a:rPr lang="pt-BR" dirty="0" smtClean="0">
                <a:solidFill>
                  <a:schemeClr val="bg1"/>
                </a:solidFill>
              </a:rPr>
              <a:t>PARTES DOS CONTRATOS</a:t>
            </a:r>
            <a:endParaRPr lang="pt-BR" dirty="0">
              <a:solidFill>
                <a:schemeClr val="bg1"/>
              </a:solidFill>
            </a:endParaRPr>
          </a:p>
        </p:txBody>
      </p:sp>
      <p:sp>
        <p:nvSpPr>
          <p:cNvPr id="3" name="Retângulo 2"/>
          <p:cNvSpPr/>
          <p:nvPr/>
        </p:nvSpPr>
        <p:spPr>
          <a:xfrm>
            <a:off x="452901" y="1268760"/>
            <a:ext cx="7848872" cy="4893647"/>
          </a:xfrm>
          <a:prstGeom prst="rect">
            <a:avLst/>
          </a:prstGeom>
        </p:spPr>
        <p:txBody>
          <a:bodyPr wrap="square">
            <a:spAutoFit/>
          </a:bodyPr>
          <a:lstStyle/>
          <a:p>
            <a:pPr marL="342900" indent="-342900" algn="just">
              <a:buFont typeface="Arial" panose="020B0604020202020204" pitchFamily="34" charset="0"/>
              <a:buChar char="•"/>
            </a:pPr>
            <a:r>
              <a:rPr lang="pt-BR" sz="2400" b="1" dirty="0">
                <a:solidFill>
                  <a:schemeClr val="bg1"/>
                </a:solidFill>
              </a:rPr>
              <a:t>Objeto do Contrato</a:t>
            </a:r>
            <a:r>
              <a:rPr lang="pt-BR" sz="2400" dirty="0">
                <a:solidFill>
                  <a:schemeClr val="bg1"/>
                </a:solidFill>
              </a:rPr>
              <a:t> – é o objetivo do contrato, por que ele está sendo realizado</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Obrigações do Contratante</a:t>
            </a:r>
            <a:r>
              <a:rPr lang="pt-BR" sz="2400" dirty="0">
                <a:solidFill>
                  <a:schemeClr val="bg1"/>
                </a:solidFill>
              </a:rPr>
              <a:t> – são as obrigações de quem está contratando o serviço ou adquirindo um bem</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Obrigações do Contratado</a:t>
            </a:r>
            <a:r>
              <a:rPr lang="pt-BR" sz="2400" dirty="0">
                <a:solidFill>
                  <a:schemeClr val="bg1"/>
                </a:solidFill>
              </a:rPr>
              <a:t> – são as obrigações de quem está sendo contratado, pelo que está se responsabilizando</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Condições de Pagamento</a:t>
            </a:r>
            <a:r>
              <a:rPr lang="pt-BR" sz="2400" dirty="0">
                <a:solidFill>
                  <a:schemeClr val="bg1"/>
                </a:solidFill>
              </a:rPr>
              <a:t> – quais são as condições impostas pelo acordo, que deverão ser cumpridas, como será feito o pagamento e em que prazo, incluindo pena por atraso</a:t>
            </a:r>
            <a:r>
              <a:rPr lang="pt-BR" sz="2400" dirty="0" smtClean="0">
                <a:solidFill>
                  <a:schemeClr val="bg1"/>
                </a:solidFill>
              </a:rPr>
              <a:t>;</a:t>
            </a:r>
            <a:endParaRPr lang="pt-BR" sz="2400" dirty="0">
              <a:solidFill>
                <a:schemeClr val="bg1"/>
              </a:solidFill>
            </a:endParaRPr>
          </a:p>
        </p:txBody>
      </p:sp>
    </p:spTree>
    <p:extLst>
      <p:ext uri="{BB962C8B-B14F-4D97-AF65-F5344CB8AC3E}">
        <p14:creationId xmlns:p14="http://schemas.microsoft.com/office/powerpoint/2010/main" val="3073031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a:bodyPr>
          <a:lstStyle/>
          <a:p>
            <a:r>
              <a:rPr lang="pt-BR" dirty="0" smtClean="0">
                <a:solidFill>
                  <a:schemeClr val="bg1"/>
                </a:solidFill>
              </a:rPr>
              <a:t>PARTES DOS CONTRATOS</a:t>
            </a:r>
            <a:endParaRPr lang="pt-BR" dirty="0">
              <a:solidFill>
                <a:schemeClr val="bg1"/>
              </a:solidFill>
            </a:endParaRPr>
          </a:p>
        </p:txBody>
      </p:sp>
      <p:sp>
        <p:nvSpPr>
          <p:cNvPr id="3" name="Retângulo 2"/>
          <p:cNvSpPr/>
          <p:nvPr/>
        </p:nvSpPr>
        <p:spPr>
          <a:xfrm>
            <a:off x="460789" y="1628800"/>
            <a:ext cx="7848872" cy="4154984"/>
          </a:xfrm>
          <a:prstGeom prst="rect">
            <a:avLst/>
          </a:prstGeom>
        </p:spPr>
        <p:txBody>
          <a:bodyPr wrap="square">
            <a:spAutoFit/>
          </a:bodyPr>
          <a:lstStyle/>
          <a:p>
            <a:pPr marL="342900" indent="-342900" algn="just">
              <a:buFont typeface="Arial" panose="020B0604020202020204" pitchFamily="34" charset="0"/>
              <a:buChar char="•"/>
            </a:pPr>
            <a:r>
              <a:rPr lang="pt-BR" sz="2400" b="1" dirty="0" smtClean="0">
                <a:solidFill>
                  <a:schemeClr val="bg1"/>
                </a:solidFill>
              </a:rPr>
              <a:t>Cláusulas </a:t>
            </a:r>
            <a:r>
              <a:rPr lang="pt-BR" sz="2400" b="1" dirty="0">
                <a:solidFill>
                  <a:schemeClr val="bg1"/>
                </a:solidFill>
              </a:rPr>
              <a:t>Penais</a:t>
            </a:r>
            <a:r>
              <a:rPr lang="pt-BR" sz="2400" dirty="0">
                <a:solidFill>
                  <a:schemeClr val="bg1"/>
                </a:solidFill>
              </a:rPr>
              <a:t> – determinação de penalidade caso os termos do contrato não forem respeitados</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Cláusulas Rescisórias</a:t>
            </a:r>
            <a:r>
              <a:rPr lang="pt-BR" sz="2400" dirty="0">
                <a:solidFill>
                  <a:schemeClr val="bg1"/>
                </a:solidFill>
              </a:rPr>
              <a:t> </a:t>
            </a:r>
            <a:r>
              <a:rPr lang="pt-BR" sz="2400" b="1" dirty="0">
                <a:solidFill>
                  <a:schemeClr val="bg1"/>
                </a:solidFill>
              </a:rPr>
              <a:t>– </a:t>
            </a:r>
            <a:r>
              <a:rPr lang="pt-BR" sz="2400" dirty="0">
                <a:solidFill>
                  <a:schemeClr val="bg1"/>
                </a:solidFill>
              </a:rPr>
              <a:t>como será desfeito o contrato, ou como ocorrerá o distrato</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Condições Gerais</a:t>
            </a:r>
            <a:r>
              <a:rPr lang="pt-BR" sz="2400" dirty="0">
                <a:solidFill>
                  <a:schemeClr val="bg1"/>
                </a:solidFill>
              </a:rPr>
              <a:t> – as condições colocadas por ambas as partes, informações pertinentes ao trato do contrato;</a:t>
            </a:r>
          </a:p>
          <a:p>
            <a:pPr marL="342900" indent="-342900" algn="just">
              <a:buFont typeface="Arial" panose="020B0604020202020204" pitchFamily="34" charset="0"/>
              <a:buChar char="•"/>
            </a:pPr>
            <a:r>
              <a:rPr lang="pt-BR" sz="2400" b="1" dirty="0">
                <a:solidFill>
                  <a:schemeClr val="bg1"/>
                </a:solidFill>
              </a:rPr>
              <a:t>Foro </a:t>
            </a:r>
            <a:r>
              <a:rPr lang="pt-BR" sz="2400" dirty="0">
                <a:solidFill>
                  <a:schemeClr val="bg1"/>
                </a:solidFill>
              </a:rPr>
              <a:t>– em caso de questionamento por alguma das partes, local onde será efetuado o processo de discussão, ou abertura de processo jurídico.</a:t>
            </a:r>
          </a:p>
        </p:txBody>
      </p:sp>
    </p:spTree>
    <p:extLst>
      <p:ext uri="{BB962C8B-B14F-4D97-AF65-F5344CB8AC3E}">
        <p14:creationId xmlns:p14="http://schemas.microsoft.com/office/powerpoint/2010/main" val="1884662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fontScale="90000"/>
          </a:bodyPr>
          <a:lstStyle/>
          <a:p>
            <a:r>
              <a:rPr lang="pt-BR" dirty="0" smtClean="0">
                <a:solidFill>
                  <a:schemeClr val="bg1"/>
                </a:solidFill>
              </a:rPr>
              <a:t>SERVIÇOS EXTERNOS </a:t>
            </a:r>
            <a:br>
              <a:rPr lang="pt-BR" dirty="0" smtClean="0">
                <a:solidFill>
                  <a:schemeClr val="bg1"/>
                </a:solidFill>
              </a:rPr>
            </a:br>
            <a:r>
              <a:rPr lang="pt-BR" dirty="0" smtClean="0">
                <a:solidFill>
                  <a:schemeClr val="bg1"/>
                </a:solidFill>
              </a:rPr>
              <a:t>OFFICE </a:t>
            </a:r>
            <a:r>
              <a:rPr lang="pt-BR" dirty="0">
                <a:solidFill>
                  <a:schemeClr val="bg1"/>
                </a:solidFill>
              </a:rPr>
              <a:t>BOY E MOTOBOY</a:t>
            </a:r>
          </a:p>
        </p:txBody>
      </p:sp>
      <p:sp>
        <p:nvSpPr>
          <p:cNvPr id="3" name="Retângulo 2"/>
          <p:cNvSpPr/>
          <p:nvPr/>
        </p:nvSpPr>
        <p:spPr>
          <a:xfrm>
            <a:off x="460789" y="1628800"/>
            <a:ext cx="7848872" cy="4154984"/>
          </a:xfrm>
          <a:prstGeom prst="rect">
            <a:avLst/>
          </a:prstGeom>
        </p:spPr>
        <p:txBody>
          <a:bodyPr wrap="square">
            <a:spAutoFit/>
          </a:bodyPr>
          <a:lstStyle/>
          <a:p>
            <a:pPr marL="342900" indent="-342900" algn="just">
              <a:buFont typeface="Arial" panose="020B0604020202020204" pitchFamily="34" charset="0"/>
              <a:buChar char="•"/>
            </a:pPr>
            <a:r>
              <a:rPr lang="pt-BR" sz="2400" i="1" dirty="0">
                <a:solidFill>
                  <a:schemeClr val="bg1"/>
                </a:solidFill>
              </a:rPr>
              <a:t>“Office-boy” </a:t>
            </a:r>
            <a:r>
              <a:rPr lang="pt-BR" sz="2400" dirty="0">
                <a:solidFill>
                  <a:schemeClr val="bg1"/>
                </a:solidFill>
              </a:rPr>
              <a:t>é um termo em inglês que significa “garoto do escritório”, no Brasil comumente chamado de “contínuo”, é aquele responsável por tarefas rotineiras como distribuição de correspondências, distribuição de malotes, transporte de documentos e objetos e de serviços externos, compra de insumos de pequeno porte, idas ao banco (antigamente muito utilizado), ir a repartições públicas e etc., </a:t>
            </a:r>
            <a:endParaRPr lang="pt-BR" sz="2400" dirty="0" smtClean="0">
              <a:solidFill>
                <a:schemeClr val="bg1"/>
              </a:solidFill>
            </a:endParaRPr>
          </a:p>
          <a:p>
            <a:pPr marL="342900" indent="-342900" algn="just">
              <a:buFont typeface="Arial" panose="020B0604020202020204" pitchFamily="34" charset="0"/>
              <a:buChar char="•"/>
            </a:pPr>
            <a:endParaRPr lang="pt-BR" sz="2400" dirty="0" smtClean="0">
              <a:solidFill>
                <a:schemeClr val="bg1"/>
              </a:solidFill>
            </a:endParaRPr>
          </a:p>
          <a:p>
            <a:pPr marL="342900" indent="-342900" algn="just">
              <a:buFont typeface="Arial" panose="020B0604020202020204" pitchFamily="34" charset="0"/>
              <a:buChar char="•"/>
            </a:pPr>
            <a:r>
              <a:rPr lang="pt-BR" sz="2400" dirty="0" smtClean="0">
                <a:solidFill>
                  <a:schemeClr val="bg1"/>
                </a:solidFill>
              </a:rPr>
              <a:t>Também </a:t>
            </a:r>
            <a:r>
              <a:rPr lang="pt-BR" sz="2400" dirty="0">
                <a:solidFill>
                  <a:schemeClr val="bg1"/>
                </a:solidFill>
              </a:rPr>
              <a:t>pode atuar como assistente de secretariado, executando rotinas de transmissão de mensagens escritas ou orais para outros funcionários.</a:t>
            </a:r>
          </a:p>
        </p:txBody>
      </p:sp>
    </p:spTree>
    <p:extLst>
      <p:ext uri="{BB962C8B-B14F-4D97-AF65-F5344CB8AC3E}">
        <p14:creationId xmlns:p14="http://schemas.microsoft.com/office/powerpoint/2010/main" val="3748727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131" y="116632"/>
            <a:ext cx="8229600" cy="864096"/>
          </a:xfrm>
        </p:spPr>
        <p:txBody>
          <a:bodyPr>
            <a:normAutofit fontScale="90000"/>
          </a:bodyPr>
          <a:lstStyle/>
          <a:p>
            <a:r>
              <a:rPr lang="pt-BR" dirty="0" smtClean="0">
                <a:solidFill>
                  <a:schemeClr val="bg1"/>
                </a:solidFill>
              </a:rPr>
              <a:t>SERVIÇOS EXTERNOS </a:t>
            </a:r>
            <a:br>
              <a:rPr lang="pt-BR" dirty="0" smtClean="0">
                <a:solidFill>
                  <a:schemeClr val="bg1"/>
                </a:solidFill>
              </a:rPr>
            </a:br>
            <a:r>
              <a:rPr lang="pt-BR" dirty="0" smtClean="0">
                <a:solidFill>
                  <a:schemeClr val="bg1"/>
                </a:solidFill>
              </a:rPr>
              <a:t>OFFICE </a:t>
            </a:r>
            <a:r>
              <a:rPr lang="pt-BR" dirty="0">
                <a:solidFill>
                  <a:schemeClr val="bg1"/>
                </a:solidFill>
              </a:rPr>
              <a:t>BOY E MOTOBOY</a:t>
            </a:r>
          </a:p>
        </p:txBody>
      </p:sp>
      <p:sp>
        <p:nvSpPr>
          <p:cNvPr id="3" name="Retângulo 2"/>
          <p:cNvSpPr/>
          <p:nvPr/>
        </p:nvSpPr>
        <p:spPr>
          <a:xfrm>
            <a:off x="460789" y="1628800"/>
            <a:ext cx="7848872" cy="4524315"/>
          </a:xfrm>
          <a:prstGeom prst="rect">
            <a:avLst/>
          </a:prstGeom>
        </p:spPr>
        <p:txBody>
          <a:bodyPr wrap="square">
            <a:spAutoFit/>
          </a:bodyPr>
          <a:lstStyle/>
          <a:p>
            <a:pPr marL="342900" indent="-342900" algn="just">
              <a:buFont typeface="Arial" panose="020B0604020202020204" pitchFamily="34" charset="0"/>
              <a:buChar char="•"/>
            </a:pPr>
            <a:r>
              <a:rPr lang="pt-BR" sz="2400" dirty="0">
                <a:solidFill>
                  <a:schemeClr val="bg1"/>
                </a:solidFill>
              </a:rPr>
              <a:t>Na atualidade este serviço sofreu mudanças, devido ao avanço tecnológico, muitas empresas executam este serviço de forma online, não necessitando do respectivo </a:t>
            </a:r>
            <a:r>
              <a:rPr lang="pt-BR" sz="2400" dirty="0" smtClean="0">
                <a:solidFill>
                  <a:schemeClr val="bg1"/>
                </a:solidFill>
              </a:rPr>
              <a:t>funcionário;</a:t>
            </a:r>
          </a:p>
          <a:p>
            <a:pPr marL="342900" indent="-342900" algn="just">
              <a:buFont typeface="Arial" panose="020B0604020202020204" pitchFamily="34" charset="0"/>
              <a:buChar char="•"/>
            </a:pPr>
            <a:endParaRPr lang="pt-BR" sz="2400" dirty="0" smtClean="0">
              <a:solidFill>
                <a:schemeClr val="bg1"/>
              </a:solidFill>
            </a:endParaRPr>
          </a:p>
          <a:p>
            <a:pPr marL="342900" indent="-342900" algn="just">
              <a:buFont typeface="Arial" panose="020B0604020202020204" pitchFamily="34" charset="0"/>
              <a:buChar char="•"/>
            </a:pPr>
            <a:r>
              <a:rPr lang="pt-BR" sz="2400" dirty="0" smtClean="0">
                <a:solidFill>
                  <a:schemeClr val="bg1"/>
                </a:solidFill>
              </a:rPr>
              <a:t>Outras </a:t>
            </a:r>
            <a:r>
              <a:rPr lang="pt-BR" sz="2400" dirty="0">
                <a:solidFill>
                  <a:schemeClr val="bg1"/>
                </a:solidFill>
              </a:rPr>
              <a:t>empresas utilizam este funcionário de forma diferenciada, normalmente para serviços que exigem certa rapidez de locomoção nas grandes cidades, eles são condutores de motocicletas, ou até mesmo bicicletas, devido a isso o termo foi modificado para “</a:t>
            </a:r>
            <a:r>
              <a:rPr lang="pt-BR" sz="2400" i="1" dirty="0">
                <a:solidFill>
                  <a:schemeClr val="bg1"/>
                </a:solidFill>
              </a:rPr>
              <a:t>moto boy”</a:t>
            </a:r>
            <a:r>
              <a:rPr lang="pt-BR" sz="2400" dirty="0">
                <a:solidFill>
                  <a:schemeClr val="bg1"/>
                </a:solidFill>
              </a:rPr>
              <a:t>, podendo ser funcionário orgânico da empresa ou serviço terceirizado. </a:t>
            </a:r>
          </a:p>
        </p:txBody>
      </p:sp>
    </p:spTree>
    <p:extLst>
      <p:ext uri="{BB962C8B-B14F-4D97-AF65-F5344CB8AC3E}">
        <p14:creationId xmlns:p14="http://schemas.microsoft.com/office/powerpoint/2010/main" val="2013240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008" y="332656"/>
            <a:ext cx="8229600" cy="864096"/>
          </a:xfrm>
        </p:spPr>
        <p:txBody>
          <a:bodyPr>
            <a:normAutofit fontScale="90000"/>
          </a:bodyPr>
          <a:lstStyle/>
          <a:p>
            <a:r>
              <a:rPr lang="pt-BR" dirty="0" smtClean="0">
                <a:solidFill>
                  <a:schemeClr val="bg1"/>
                </a:solidFill>
              </a:rPr>
              <a:t>QUALIFICAÇÃO DE OFFICEBOY </a:t>
            </a:r>
            <a:r>
              <a:rPr lang="pt-BR" dirty="0">
                <a:solidFill>
                  <a:schemeClr val="bg1"/>
                </a:solidFill>
              </a:rPr>
              <a:t>E MOTOBOY</a:t>
            </a:r>
          </a:p>
        </p:txBody>
      </p:sp>
      <p:sp>
        <p:nvSpPr>
          <p:cNvPr id="3" name="Retângulo 2"/>
          <p:cNvSpPr/>
          <p:nvPr/>
        </p:nvSpPr>
        <p:spPr>
          <a:xfrm>
            <a:off x="460789" y="1484784"/>
            <a:ext cx="7848872" cy="3785652"/>
          </a:xfrm>
          <a:prstGeom prst="rect">
            <a:avLst/>
          </a:prstGeom>
        </p:spPr>
        <p:txBody>
          <a:bodyPr wrap="square">
            <a:spAutoFit/>
          </a:bodyPr>
          <a:lstStyle/>
          <a:p>
            <a:pPr marL="342900" lvl="0" indent="-342900" algn="just" fontAlgn="base">
              <a:buFont typeface="Arial" panose="020B0604020202020204" pitchFamily="34" charset="0"/>
              <a:buChar char="•"/>
            </a:pPr>
            <a:r>
              <a:rPr lang="pt-BR" sz="2400" dirty="0">
                <a:solidFill>
                  <a:schemeClr val="bg1"/>
                </a:solidFill>
              </a:rPr>
              <a:t>Dinamismo</a:t>
            </a:r>
            <a:r>
              <a:rPr lang="pt-BR" sz="2400" dirty="0" smtClean="0">
                <a:solidFill>
                  <a:schemeClr val="bg1"/>
                </a:solidFill>
              </a:rPr>
              <a:t>;</a:t>
            </a:r>
          </a:p>
          <a:p>
            <a:pPr marL="342900" lvl="0" indent="-342900" algn="just" fontAlgn="base">
              <a:buFont typeface="Arial" panose="020B0604020202020204" pitchFamily="34" charset="0"/>
              <a:buChar char="•"/>
            </a:pPr>
            <a:r>
              <a:rPr lang="pt-BR" sz="2400" dirty="0" smtClean="0">
                <a:solidFill>
                  <a:schemeClr val="bg1"/>
                </a:solidFill>
              </a:rPr>
              <a:t>Atenção;</a:t>
            </a:r>
          </a:p>
          <a:p>
            <a:pPr marL="342900" lvl="0" indent="-342900" algn="just" fontAlgn="base">
              <a:buFont typeface="Arial" panose="020B0604020202020204" pitchFamily="34" charset="0"/>
              <a:buChar char="•"/>
            </a:pPr>
            <a:r>
              <a:rPr lang="pt-BR" sz="2400" dirty="0" smtClean="0">
                <a:solidFill>
                  <a:schemeClr val="bg1"/>
                </a:solidFill>
              </a:rPr>
              <a:t>Organização;</a:t>
            </a:r>
          </a:p>
          <a:p>
            <a:pPr marL="342900" lvl="0" indent="-342900" algn="just" fontAlgn="base">
              <a:buFont typeface="Arial" panose="020B0604020202020204" pitchFamily="34" charset="0"/>
              <a:buChar char="•"/>
            </a:pPr>
            <a:r>
              <a:rPr lang="pt-BR" sz="2400" dirty="0" smtClean="0">
                <a:solidFill>
                  <a:schemeClr val="bg1"/>
                </a:solidFill>
              </a:rPr>
              <a:t>Paciência;</a:t>
            </a:r>
            <a:endParaRPr lang="pt-BR" sz="2400" dirty="0">
              <a:solidFill>
                <a:schemeClr val="bg1"/>
              </a:solidFill>
            </a:endParaRPr>
          </a:p>
          <a:p>
            <a:pPr marL="342900" lvl="0" indent="-342900" algn="just" fontAlgn="base">
              <a:buFont typeface="Arial" panose="020B0604020202020204" pitchFamily="34" charset="0"/>
              <a:buChar char="•"/>
            </a:pPr>
            <a:r>
              <a:rPr lang="pt-BR" sz="2400" dirty="0">
                <a:solidFill>
                  <a:schemeClr val="bg1"/>
                </a:solidFill>
              </a:rPr>
              <a:t>Disposição</a:t>
            </a:r>
            <a:r>
              <a:rPr lang="pt-BR" sz="2400" dirty="0" smtClean="0">
                <a:solidFill>
                  <a:schemeClr val="bg1"/>
                </a:solidFill>
              </a:rPr>
              <a:t>;</a:t>
            </a:r>
          </a:p>
          <a:p>
            <a:pPr marL="342900" lvl="0" indent="-342900" algn="just" fontAlgn="base">
              <a:buFont typeface="Arial" panose="020B0604020202020204" pitchFamily="34" charset="0"/>
              <a:buChar char="•"/>
            </a:pPr>
            <a:r>
              <a:rPr lang="pt-BR" sz="2400" dirty="0" err="1" smtClean="0">
                <a:solidFill>
                  <a:schemeClr val="bg1"/>
                </a:solidFill>
              </a:rPr>
              <a:t>Proatividade</a:t>
            </a:r>
            <a:r>
              <a:rPr lang="pt-BR" sz="2400" dirty="0" smtClean="0">
                <a:solidFill>
                  <a:schemeClr val="bg1"/>
                </a:solidFill>
              </a:rPr>
              <a:t>;</a:t>
            </a:r>
          </a:p>
          <a:p>
            <a:pPr marL="342900" lvl="0" indent="-342900" algn="just" fontAlgn="base">
              <a:buFont typeface="Arial" panose="020B0604020202020204" pitchFamily="34" charset="0"/>
              <a:buChar char="•"/>
            </a:pPr>
            <a:r>
              <a:rPr lang="pt-BR" sz="2400" dirty="0" smtClean="0">
                <a:solidFill>
                  <a:schemeClr val="bg1"/>
                </a:solidFill>
              </a:rPr>
              <a:t>Educação</a:t>
            </a:r>
            <a:r>
              <a:rPr lang="pt-BR" sz="2400" dirty="0">
                <a:solidFill>
                  <a:schemeClr val="bg1"/>
                </a:solidFill>
              </a:rPr>
              <a:t>;</a:t>
            </a:r>
          </a:p>
          <a:p>
            <a:pPr marL="342900" lvl="0" indent="-342900" algn="just" fontAlgn="base">
              <a:buFont typeface="Arial" panose="020B0604020202020204" pitchFamily="34" charset="0"/>
              <a:buChar char="•"/>
            </a:pPr>
            <a:r>
              <a:rPr lang="pt-BR" sz="2400" dirty="0">
                <a:solidFill>
                  <a:schemeClr val="bg1"/>
                </a:solidFill>
              </a:rPr>
              <a:t>Autocontrole;</a:t>
            </a:r>
          </a:p>
          <a:p>
            <a:pPr marL="342900" lvl="0" indent="-342900" algn="just" fontAlgn="base">
              <a:buFont typeface="Arial" panose="020B0604020202020204" pitchFamily="34" charset="0"/>
              <a:buChar char="•"/>
            </a:pPr>
            <a:r>
              <a:rPr lang="pt-BR" sz="2400" dirty="0">
                <a:solidFill>
                  <a:schemeClr val="bg1"/>
                </a:solidFill>
              </a:rPr>
              <a:t>Habilitação para dirigir motocicletas e veículos.</a:t>
            </a:r>
          </a:p>
          <a:p>
            <a:pPr marL="342900" indent="-342900" algn="just" fontAlgn="base">
              <a:buFont typeface="Arial" panose="020B0604020202020204" pitchFamily="34" charset="0"/>
              <a:buChar char="•"/>
            </a:pPr>
            <a:endParaRPr lang="pt-BR" sz="2400" dirty="0">
              <a:solidFill>
                <a:schemeClr val="bg1"/>
              </a:solidFill>
            </a:endParaRPr>
          </a:p>
        </p:txBody>
      </p:sp>
    </p:spTree>
    <p:extLst>
      <p:ext uri="{BB962C8B-B14F-4D97-AF65-F5344CB8AC3E}">
        <p14:creationId xmlns:p14="http://schemas.microsoft.com/office/powerpoint/2010/main" val="1553826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008" y="332656"/>
            <a:ext cx="8229600" cy="864096"/>
          </a:xfrm>
        </p:spPr>
        <p:txBody>
          <a:bodyPr>
            <a:normAutofit/>
          </a:bodyPr>
          <a:lstStyle/>
          <a:p>
            <a:r>
              <a:rPr lang="pt-BR" dirty="0" smtClean="0">
                <a:solidFill>
                  <a:schemeClr val="bg1"/>
                </a:solidFill>
              </a:rPr>
              <a:t>PRODUTIVIDAEDE NO ESCRITÓRIO</a:t>
            </a:r>
            <a:endParaRPr lang="pt-BR" dirty="0">
              <a:solidFill>
                <a:schemeClr val="bg1"/>
              </a:solidFill>
            </a:endParaRPr>
          </a:p>
        </p:txBody>
      </p:sp>
      <p:sp>
        <p:nvSpPr>
          <p:cNvPr id="3" name="Retângulo 2"/>
          <p:cNvSpPr/>
          <p:nvPr/>
        </p:nvSpPr>
        <p:spPr>
          <a:xfrm>
            <a:off x="539552" y="2060848"/>
            <a:ext cx="7848872" cy="2677656"/>
          </a:xfrm>
          <a:prstGeom prst="rect">
            <a:avLst/>
          </a:prstGeom>
        </p:spPr>
        <p:txBody>
          <a:bodyPr wrap="square">
            <a:spAutoFit/>
          </a:bodyPr>
          <a:lstStyle/>
          <a:p>
            <a:pPr lvl="0" algn="just" fontAlgn="base"/>
            <a:r>
              <a:rPr lang="pt-BR" sz="2400" dirty="0">
                <a:solidFill>
                  <a:schemeClr val="bg1"/>
                </a:solidFill>
              </a:rPr>
              <a:t>O </a:t>
            </a:r>
            <a:r>
              <a:rPr lang="pt-BR" sz="2400" i="1" dirty="0">
                <a:solidFill>
                  <a:schemeClr val="bg1"/>
                </a:solidFill>
              </a:rPr>
              <a:t>“office-boy”</a:t>
            </a:r>
            <a:r>
              <a:rPr lang="pt-BR" sz="2400" dirty="0">
                <a:solidFill>
                  <a:schemeClr val="bg1"/>
                </a:solidFill>
              </a:rPr>
              <a:t> assegura a fluidez das rotinas internas de um escritório ou departamento, mantendo o fluxo correto de materiais e de trabalho. Todos os departamentos recebem o material que precisam, na hora que precisam, assegurando o fluxo correto de trabalho e gerando vantagem no ganho de tempo da equipe, pois estarão focados na atividade chave de suas funções.</a:t>
            </a:r>
          </a:p>
        </p:txBody>
      </p:sp>
    </p:spTree>
    <p:extLst>
      <p:ext uri="{BB962C8B-B14F-4D97-AF65-F5344CB8AC3E}">
        <p14:creationId xmlns:p14="http://schemas.microsoft.com/office/powerpoint/2010/main" val="8976402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008" y="332656"/>
            <a:ext cx="8229600" cy="864096"/>
          </a:xfrm>
        </p:spPr>
        <p:txBody>
          <a:bodyPr>
            <a:normAutofit/>
          </a:bodyPr>
          <a:lstStyle/>
          <a:p>
            <a:r>
              <a:rPr lang="pt-BR" dirty="0" smtClean="0">
                <a:solidFill>
                  <a:schemeClr val="bg1"/>
                </a:solidFill>
              </a:rPr>
              <a:t>AMBIENTE ORGANIZACIONAL</a:t>
            </a:r>
            <a:endParaRPr lang="pt-BR" dirty="0">
              <a:solidFill>
                <a:schemeClr val="bg1"/>
              </a:solidFill>
            </a:endParaRPr>
          </a:p>
        </p:txBody>
      </p:sp>
      <p:sp>
        <p:nvSpPr>
          <p:cNvPr id="3" name="Retângulo 2"/>
          <p:cNvSpPr/>
          <p:nvPr/>
        </p:nvSpPr>
        <p:spPr>
          <a:xfrm>
            <a:off x="539552" y="2060848"/>
            <a:ext cx="7848872" cy="2677656"/>
          </a:xfrm>
          <a:prstGeom prst="rect">
            <a:avLst/>
          </a:prstGeom>
        </p:spPr>
        <p:txBody>
          <a:bodyPr wrap="square">
            <a:spAutoFit/>
          </a:bodyPr>
          <a:lstStyle/>
          <a:p>
            <a:pPr algn="just"/>
            <a:r>
              <a:rPr lang="pt-BR" sz="2400" b="1" dirty="0">
                <a:solidFill>
                  <a:schemeClr val="bg1"/>
                </a:solidFill>
              </a:rPr>
              <a:t>Definição das Organizações - </a:t>
            </a:r>
            <a:r>
              <a:rPr lang="pt-BR" sz="2400" dirty="0">
                <a:solidFill>
                  <a:schemeClr val="bg1"/>
                </a:solidFill>
              </a:rPr>
              <a:t>Organização é a atuação contínua de uma coletividade em prol de um objetivo comum, sendo organizadas em sistemas normativos, de controle e autoridade, além de possuir sistemas de comunicação e coordenação de procedimentos, acarretando consequências das suas atividades para os indivíduos, e para a sociedade.</a:t>
            </a:r>
          </a:p>
        </p:txBody>
      </p:sp>
    </p:spTree>
    <p:extLst>
      <p:ext uri="{BB962C8B-B14F-4D97-AF65-F5344CB8AC3E}">
        <p14:creationId xmlns:p14="http://schemas.microsoft.com/office/powerpoint/2010/main" val="1158197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008" y="332656"/>
            <a:ext cx="8229600" cy="864096"/>
          </a:xfrm>
        </p:spPr>
        <p:txBody>
          <a:bodyPr>
            <a:normAutofit/>
          </a:bodyPr>
          <a:lstStyle/>
          <a:p>
            <a:r>
              <a:rPr lang="pt-BR" dirty="0" smtClean="0">
                <a:solidFill>
                  <a:schemeClr val="bg1"/>
                </a:solidFill>
              </a:rPr>
              <a:t>AMBIENTE ORGANIZACIONAL</a:t>
            </a:r>
            <a:endParaRPr lang="pt-BR" dirty="0">
              <a:solidFill>
                <a:schemeClr val="bg1"/>
              </a:solidFill>
            </a:endParaRPr>
          </a:p>
        </p:txBody>
      </p:sp>
      <p:sp>
        <p:nvSpPr>
          <p:cNvPr id="3" name="Retângulo 2"/>
          <p:cNvSpPr/>
          <p:nvPr/>
        </p:nvSpPr>
        <p:spPr>
          <a:xfrm>
            <a:off x="539552" y="2060848"/>
            <a:ext cx="7848872" cy="2677656"/>
          </a:xfrm>
          <a:prstGeom prst="rect">
            <a:avLst/>
          </a:prstGeom>
        </p:spPr>
        <p:txBody>
          <a:bodyPr wrap="square">
            <a:spAutoFit/>
          </a:bodyPr>
          <a:lstStyle/>
          <a:p>
            <a:pPr algn="just"/>
            <a:r>
              <a:rPr lang="pt-BR" sz="2400" b="1" dirty="0" smtClean="0">
                <a:solidFill>
                  <a:schemeClr val="bg1"/>
                </a:solidFill>
              </a:rPr>
              <a:t>Organizações e os Indivíduos - </a:t>
            </a:r>
            <a:r>
              <a:rPr lang="pt-BR" sz="2400" dirty="0">
                <a:solidFill>
                  <a:schemeClr val="bg1"/>
                </a:solidFill>
              </a:rPr>
              <a:t>As organizações são os agrupamentos de indivíduos, os quais são doutrinados a exercer atividades com base nas exigências para a consecução de um objetivo comum, inicialmente através de uma relação de troca e posteriormente apenas na referencia no processo de interação das atividades, quase sempre o grau de interação está relacionado ao cargo ocupado.</a:t>
            </a:r>
          </a:p>
        </p:txBody>
      </p:sp>
    </p:spTree>
    <p:extLst>
      <p:ext uri="{BB962C8B-B14F-4D97-AF65-F5344CB8AC3E}">
        <p14:creationId xmlns:p14="http://schemas.microsoft.com/office/powerpoint/2010/main" val="905009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PROCESSO</a:t>
            </a:r>
            <a:endParaRPr lang="pt-BR" dirty="0">
              <a:solidFill>
                <a:schemeClr val="bg1"/>
              </a:solidFill>
            </a:endParaRPr>
          </a:p>
        </p:txBody>
      </p:sp>
      <p:sp>
        <p:nvSpPr>
          <p:cNvPr id="3" name="Espaço Reservado para Conteúdo 2"/>
          <p:cNvSpPr>
            <a:spLocks noGrp="1"/>
          </p:cNvSpPr>
          <p:nvPr>
            <p:ph idx="1"/>
          </p:nvPr>
        </p:nvSpPr>
        <p:spPr>
          <a:xfrm>
            <a:off x="395536" y="1484784"/>
            <a:ext cx="8229600" cy="4968552"/>
          </a:xfrm>
        </p:spPr>
        <p:txBody>
          <a:bodyPr>
            <a:normAutofit fontScale="77500" lnSpcReduction="20000"/>
          </a:bodyPr>
          <a:lstStyle/>
          <a:p>
            <a:pPr lvl="0" algn="just"/>
            <a:r>
              <a:rPr lang="pt-BR" dirty="0">
                <a:solidFill>
                  <a:schemeClr val="bg1"/>
                </a:solidFill>
              </a:rPr>
              <a:t>De acordo com Rocha (1998), é a “Função mista de Organização e Planejamento, desenvolvendo-se na construção da estrutura de recursos e de operações de uma instituição, assim como na determinação de seus planos, principalmente na definição dos procedimentos, rotinas e dos métodos”; </a:t>
            </a:r>
            <a:endParaRPr lang="pt-BR" dirty="0" smtClean="0">
              <a:solidFill>
                <a:schemeClr val="bg1"/>
              </a:solidFill>
            </a:endParaRPr>
          </a:p>
          <a:p>
            <a:pPr lvl="0" algn="just"/>
            <a:endParaRPr lang="pt-BR" dirty="0">
              <a:solidFill>
                <a:schemeClr val="bg1"/>
              </a:solidFill>
            </a:endParaRPr>
          </a:p>
          <a:p>
            <a:pPr lvl="0" algn="just"/>
            <a:r>
              <a:rPr lang="pt-BR" dirty="0">
                <a:solidFill>
                  <a:schemeClr val="bg1"/>
                </a:solidFill>
              </a:rPr>
              <a:t>Para Cruz (2002), é o “Estudo das organizações por meio da análise de cada uma das suas atividades, a fim de criar procedimentos que venham a interligá-las de forma sistêmica</a:t>
            </a:r>
            <a:r>
              <a:rPr lang="pt-BR" dirty="0" smtClean="0">
                <a:solidFill>
                  <a:schemeClr val="bg1"/>
                </a:solidFill>
              </a:rPr>
              <a:t>”;</a:t>
            </a:r>
          </a:p>
          <a:p>
            <a:pPr lvl="0" algn="just"/>
            <a:endParaRPr lang="pt-BR" dirty="0">
              <a:solidFill>
                <a:schemeClr val="bg1"/>
              </a:solidFill>
            </a:endParaRPr>
          </a:p>
          <a:p>
            <a:pPr lvl="0" algn="just"/>
            <a:r>
              <a:rPr lang="pt-BR" dirty="0">
                <a:solidFill>
                  <a:schemeClr val="bg1"/>
                </a:solidFill>
              </a:rPr>
              <a:t>São vários procedimentos sequenciais e rotineiros para determinado resultado. </a:t>
            </a:r>
          </a:p>
        </p:txBody>
      </p:sp>
    </p:spTree>
    <p:extLst>
      <p:ext uri="{BB962C8B-B14F-4D97-AF65-F5344CB8AC3E}">
        <p14:creationId xmlns:p14="http://schemas.microsoft.com/office/powerpoint/2010/main" val="29188868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008" y="332656"/>
            <a:ext cx="8229600" cy="864096"/>
          </a:xfrm>
        </p:spPr>
        <p:txBody>
          <a:bodyPr>
            <a:normAutofit fontScale="90000"/>
          </a:bodyPr>
          <a:lstStyle/>
          <a:p>
            <a:r>
              <a:rPr lang="pt-BR" dirty="0" smtClean="0">
                <a:solidFill>
                  <a:schemeClr val="bg1"/>
                </a:solidFill>
              </a:rPr>
              <a:t>HIERARQUIA DAS NECESSIDADES </a:t>
            </a:r>
            <a:br>
              <a:rPr lang="pt-BR" dirty="0" smtClean="0">
                <a:solidFill>
                  <a:schemeClr val="bg1"/>
                </a:solidFill>
              </a:rPr>
            </a:br>
            <a:r>
              <a:rPr lang="pt-BR" dirty="0" smtClean="0">
                <a:solidFill>
                  <a:schemeClr val="bg1"/>
                </a:solidFill>
              </a:rPr>
              <a:t>DE MASLOW</a:t>
            </a:r>
            <a:endParaRPr lang="pt-BR" dirty="0">
              <a:solidFill>
                <a:schemeClr val="bg1"/>
              </a:solidFill>
            </a:endParaRPr>
          </a:p>
        </p:txBody>
      </p:sp>
      <p:pic>
        <p:nvPicPr>
          <p:cNvPr id="4" name="Imagem 3"/>
          <p:cNvPicPr/>
          <p:nvPr/>
        </p:nvPicPr>
        <p:blipFill>
          <a:blip r:embed="rId2" cstate="print">
            <a:extLst>
              <a:ext uri="{28A0092B-C50C-407E-A947-70E740481C1C}">
                <a14:useLocalDpi xmlns:a14="http://schemas.microsoft.com/office/drawing/2010/main" val="0"/>
              </a:ext>
            </a:extLst>
          </a:blip>
          <a:stretch>
            <a:fillRect/>
          </a:stretch>
        </p:blipFill>
        <p:spPr>
          <a:xfrm>
            <a:off x="1115616" y="1772816"/>
            <a:ext cx="6075248" cy="3761581"/>
          </a:xfrm>
          <a:prstGeom prst="rect">
            <a:avLst/>
          </a:prstGeom>
        </p:spPr>
      </p:pic>
      <p:sp>
        <p:nvSpPr>
          <p:cNvPr id="5" name="Retângulo 4"/>
          <p:cNvSpPr/>
          <p:nvPr/>
        </p:nvSpPr>
        <p:spPr>
          <a:xfrm>
            <a:off x="1115616" y="5589240"/>
            <a:ext cx="1980286" cy="276999"/>
          </a:xfrm>
          <a:prstGeom prst="rect">
            <a:avLst/>
          </a:prstGeom>
        </p:spPr>
        <p:txBody>
          <a:bodyPr wrap="none">
            <a:spAutoFit/>
          </a:bodyPr>
          <a:lstStyle/>
          <a:p>
            <a:r>
              <a:rPr lang="pt-BR" sz="1200" b="1" dirty="0">
                <a:solidFill>
                  <a:schemeClr val="bg1"/>
                </a:solidFill>
              </a:rPr>
              <a:t>Fonte: Adaptado pelo autor.</a:t>
            </a:r>
            <a:endParaRPr lang="pt-BR" sz="1200" dirty="0">
              <a:solidFill>
                <a:schemeClr val="bg1"/>
              </a:solidFill>
            </a:endParaRPr>
          </a:p>
        </p:txBody>
      </p:sp>
    </p:spTree>
    <p:extLst>
      <p:ext uri="{BB962C8B-B14F-4D97-AF65-F5344CB8AC3E}">
        <p14:creationId xmlns:p14="http://schemas.microsoft.com/office/powerpoint/2010/main" val="14972498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008" y="332656"/>
            <a:ext cx="8229600" cy="864096"/>
          </a:xfrm>
        </p:spPr>
        <p:txBody>
          <a:bodyPr>
            <a:normAutofit/>
          </a:bodyPr>
          <a:lstStyle/>
          <a:p>
            <a:r>
              <a:rPr lang="pt-BR" dirty="0" smtClean="0">
                <a:solidFill>
                  <a:schemeClr val="bg1"/>
                </a:solidFill>
              </a:rPr>
              <a:t>AMBIENTE ORGANIZACIONAL</a:t>
            </a:r>
            <a:endParaRPr lang="pt-BR" dirty="0">
              <a:solidFill>
                <a:schemeClr val="bg1"/>
              </a:solidFill>
            </a:endParaRPr>
          </a:p>
        </p:txBody>
      </p:sp>
      <p:sp>
        <p:nvSpPr>
          <p:cNvPr id="3" name="Retângulo 2"/>
          <p:cNvSpPr/>
          <p:nvPr/>
        </p:nvSpPr>
        <p:spPr>
          <a:xfrm>
            <a:off x="539552" y="1268760"/>
            <a:ext cx="7848872" cy="5262979"/>
          </a:xfrm>
          <a:prstGeom prst="rect">
            <a:avLst/>
          </a:prstGeom>
        </p:spPr>
        <p:txBody>
          <a:bodyPr wrap="square">
            <a:spAutoFit/>
          </a:bodyPr>
          <a:lstStyle/>
          <a:p>
            <a:pPr algn="just"/>
            <a:r>
              <a:rPr lang="pt-BR" sz="2400" dirty="0">
                <a:solidFill>
                  <a:schemeClr val="bg1"/>
                </a:solidFill>
              </a:rPr>
              <a:t>O ambiente organizacional refere-se ao conjunto de forças, tendência e instituições, tanto externas como internas à organização, que têm o potencial para influenciar o desempenho organizacional</a:t>
            </a:r>
            <a:r>
              <a:rPr lang="pt-BR" sz="2400" dirty="0" smtClean="0">
                <a:solidFill>
                  <a:schemeClr val="bg1"/>
                </a:solidFill>
              </a:rPr>
              <a:t>.</a:t>
            </a:r>
          </a:p>
          <a:p>
            <a:pPr algn="just"/>
            <a:endParaRPr lang="pt-BR" sz="2400" dirty="0">
              <a:solidFill>
                <a:schemeClr val="bg1"/>
              </a:solidFill>
            </a:endParaRPr>
          </a:p>
          <a:p>
            <a:pPr algn="just"/>
            <a:r>
              <a:rPr lang="pt-BR" sz="2400" dirty="0">
                <a:solidFill>
                  <a:schemeClr val="bg1"/>
                </a:solidFill>
              </a:rPr>
              <a:t>O ambiente externo é o contexto ou meio em que as organizações estão inseridas, sendo constituído por elementos que influencias externamente aos limites da organização</a:t>
            </a:r>
            <a:r>
              <a:rPr lang="pt-BR" sz="2400" dirty="0" smtClean="0">
                <a:solidFill>
                  <a:schemeClr val="bg1"/>
                </a:solidFill>
              </a:rPr>
              <a:t>.</a:t>
            </a:r>
          </a:p>
          <a:p>
            <a:pPr algn="just"/>
            <a:endParaRPr lang="pt-BR" sz="2400" dirty="0">
              <a:solidFill>
                <a:schemeClr val="bg1"/>
              </a:solidFill>
            </a:endParaRPr>
          </a:p>
          <a:p>
            <a:pPr algn="just"/>
            <a:r>
              <a:rPr lang="pt-BR" sz="2400" dirty="0">
                <a:solidFill>
                  <a:schemeClr val="bg1"/>
                </a:solidFill>
              </a:rPr>
              <a:t>O ambiente interno é composto pelos elementos de dentro da organização, como os recursos, trabalhadores, administradores, cultura organizacional, a tecnologia utilizada, estrutura organizacional, instalações físicas, etc.</a:t>
            </a:r>
          </a:p>
        </p:txBody>
      </p:sp>
    </p:spTree>
    <p:extLst>
      <p:ext uri="{BB962C8B-B14F-4D97-AF65-F5344CB8AC3E}">
        <p14:creationId xmlns:p14="http://schemas.microsoft.com/office/powerpoint/2010/main" val="32558652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008" y="332656"/>
            <a:ext cx="8229600" cy="864096"/>
          </a:xfrm>
        </p:spPr>
        <p:txBody>
          <a:bodyPr>
            <a:normAutofit/>
          </a:bodyPr>
          <a:lstStyle/>
          <a:p>
            <a:r>
              <a:rPr lang="pt-BR" dirty="0" smtClean="0">
                <a:solidFill>
                  <a:schemeClr val="bg1"/>
                </a:solidFill>
              </a:rPr>
              <a:t>AMBIENTE ORGANIZACIONAL</a:t>
            </a:r>
            <a:endParaRPr lang="pt-BR" dirty="0">
              <a:solidFill>
                <a:schemeClr val="bg1"/>
              </a:solidFill>
            </a:endParaRPr>
          </a:p>
        </p:txBody>
      </p:sp>
      <p:pic>
        <p:nvPicPr>
          <p:cNvPr id="4"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268760"/>
            <a:ext cx="5533975" cy="5192920"/>
          </a:xfrm>
          <a:prstGeom prst="rect">
            <a:avLst/>
          </a:prstGeom>
          <a:noFill/>
          <a:ln>
            <a:noFill/>
          </a:ln>
          <a:extLst/>
        </p:spPr>
      </p:pic>
    </p:spTree>
    <p:extLst>
      <p:ext uri="{BB962C8B-B14F-4D97-AF65-F5344CB8AC3E}">
        <p14:creationId xmlns:p14="http://schemas.microsoft.com/office/powerpoint/2010/main" val="14641930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008" y="332656"/>
            <a:ext cx="8229600" cy="864096"/>
          </a:xfrm>
        </p:spPr>
        <p:txBody>
          <a:bodyPr>
            <a:normAutofit/>
          </a:bodyPr>
          <a:lstStyle/>
          <a:p>
            <a:r>
              <a:rPr lang="pt-BR" dirty="0" smtClean="0">
                <a:solidFill>
                  <a:schemeClr val="bg1"/>
                </a:solidFill>
              </a:rPr>
              <a:t>ESTRUTURA DAS ORGANIZAÇÕES</a:t>
            </a:r>
            <a:endParaRPr lang="pt-BR" dirty="0">
              <a:solidFill>
                <a:schemeClr val="bg1"/>
              </a:solidFill>
            </a:endParaRPr>
          </a:p>
        </p:txBody>
      </p:sp>
      <p:sp>
        <p:nvSpPr>
          <p:cNvPr id="3" name="Retângulo 2"/>
          <p:cNvSpPr/>
          <p:nvPr/>
        </p:nvSpPr>
        <p:spPr>
          <a:xfrm>
            <a:off x="555328" y="1700808"/>
            <a:ext cx="7848872" cy="4154984"/>
          </a:xfrm>
          <a:prstGeom prst="rect">
            <a:avLst/>
          </a:prstGeom>
        </p:spPr>
        <p:txBody>
          <a:bodyPr wrap="square">
            <a:spAutoFit/>
          </a:bodyPr>
          <a:lstStyle/>
          <a:p>
            <a:pPr algn="just"/>
            <a:r>
              <a:rPr lang="pt-BR" sz="2400" b="1" dirty="0">
                <a:solidFill>
                  <a:schemeClr val="bg1"/>
                </a:solidFill>
              </a:rPr>
              <a:t>Estrutura Formal</a:t>
            </a:r>
            <a:r>
              <a:rPr lang="pt-BR" sz="2400" dirty="0">
                <a:solidFill>
                  <a:schemeClr val="bg1"/>
                </a:solidFill>
              </a:rPr>
              <a:t> - Representada pelo organograma da empresa e seus aspectos básicos são apresentados no sistema de responsabilidade, sistema de autoridade, sistema de comunicação, níveis de influência e abrangência da estrutura organizacional, etc.</a:t>
            </a:r>
          </a:p>
          <a:p>
            <a:pPr algn="just"/>
            <a:r>
              <a:rPr lang="pt-BR" sz="2400" dirty="0">
                <a:solidFill>
                  <a:schemeClr val="bg1"/>
                </a:solidFill>
              </a:rPr>
              <a:t> </a:t>
            </a:r>
          </a:p>
          <a:p>
            <a:pPr algn="just"/>
            <a:r>
              <a:rPr lang="pt-BR" sz="2400" b="1" dirty="0">
                <a:solidFill>
                  <a:schemeClr val="bg1"/>
                </a:solidFill>
              </a:rPr>
              <a:t>Estrutura Informal </a:t>
            </a:r>
            <a:r>
              <a:rPr lang="pt-BR" sz="2400" dirty="0">
                <a:solidFill>
                  <a:schemeClr val="bg1"/>
                </a:solidFill>
              </a:rPr>
              <a:t>- Apesar de a estrutura informal ser considerada, algumas vezes, como uma força negativa ao trabalho, nem sempre isso ocorre, se seus interesses forem integrados com os da empresa então trabalhará pelos objetivos da empresa e não contra eles.</a:t>
            </a:r>
          </a:p>
        </p:txBody>
      </p:sp>
    </p:spTree>
    <p:extLst>
      <p:ext uri="{BB962C8B-B14F-4D97-AF65-F5344CB8AC3E}">
        <p14:creationId xmlns:p14="http://schemas.microsoft.com/office/powerpoint/2010/main" val="10465338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008" y="332656"/>
            <a:ext cx="8229600" cy="864096"/>
          </a:xfrm>
        </p:spPr>
        <p:txBody>
          <a:bodyPr>
            <a:normAutofit/>
          </a:bodyPr>
          <a:lstStyle/>
          <a:p>
            <a:r>
              <a:rPr lang="pt-BR" dirty="0" smtClean="0">
                <a:solidFill>
                  <a:schemeClr val="bg1"/>
                </a:solidFill>
              </a:rPr>
              <a:t>ESTRUTURA DAS ORGANIZAÇÕES</a:t>
            </a:r>
            <a:endParaRPr lang="pt-BR" dirty="0">
              <a:solidFill>
                <a:schemeClr val="bg1"/>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2412756687"/>
              </p:ext>
            </p:extLst>
          </p:nvPr>
        </p:nvGraphicFramePr>
        <p:xfrm>
          <a:off x="1187624" y="2204864"/>
          <a:ext cx="6776918" cy="2977533"/>
        </p:xfrm>
        <a:graphic>
          <a:graphicData uri="http://schemas.openxmlformats.org/drawingml/2006/table">
            <a:tbl>
              <a:tblPr firstRow="1" firstCol="1" bandRow="1">
                <a:tableStyleId>{5C22544A-7EE6-4342-B048-85BDC9FD1C3A}</a:tableStyleId>
              </a:tblPr>
              <a:tblGrid>
                <a:gridCol w="3388459"/>
                <a:gridCol w="3388459"/>
              </a:tblGrid>
              <a:tr h="331958">
                <a:tc>
                  <a:txBody>
                    <a:bodyPr/>
                    <a:lstStyle/>
                    <a:p>
                      <a:pPr algn="ctr">
                        <a:lnSpc>
                          <a:spcPct val="150000"/>
                        </a:lnSpc>
                        <a:spcAft>
                          <a:spcPts val="0"/>
                        </a:spcAft>
                      </a:pPr>
                      <a:r>
                        <a:rPr lang="pt-BR" sz="1600">
                          <a:effectLst/>
                        </a:rPr>
                        <a:t>ESTRUTURA FORMAL</a:t>
                      </a:r>
                      <a:endParaRPr lang="pt-BR" sz="1600">
                        <a:effectLst/>
                        <a:latin typeface="Times New Roman"/>
                        <a:ea typeface="Times New Roman"/>
                      </a:endParaRPr>
                    </a:p>
                  </a:txBody>
                  <a:tcPr marL="68580" marR="68580" marT="0" marB="0" anchor="ctr"/>
                </a:tc>
                <a:tc>
                  <a:txBody>
                    <a:bodyPr/>
                    <a:lstStyle/>
                    <a:p>
                      <a:pPr algn="ctr">
                        <a:lnSpc>
                          <a:spcPct val="150000"/>
                        </a:lnSpc>
                        <a:spcAft>
                          <a:spcPts val="0"/>
                        </a:spcAft>
                      </a:pPr>
                      <a:r>
                        <a:rPr lang="pt-BR" sz="1600">
                          <a:effectLst/>
                        </a:rPr>
                        <a:t>ESTRUTURA INFORMAL</a:t>
                      </a:r>
                      <a:endParaRPr lang="pt-BR" sz="1600">
                        <a:effectLst/>
                        <a:latin typeface="Times New Roman"/>
                        <a:ea typeface="Times New Roman"/>
                      </a:endParaRPr>
                    </a:p>
                  </a:txBody>
                  <a:tcPr marL="68580" marR="68580" marT="0" marB="0" anchor="ctr"/>
                </a:tc>
              </a:tr>
              <a:tr h="2611773">
                <a:tc>
                  <a:txBody>
                    <a:bodyPr/>
                    <a:lstStyle/>
                    <a:p>
                      <a:pPr marL="342900" lvl="0" indent="-342900">
                        <a:lnSpc>
                          <a:spcPct val="115000"/>
                        </a:lnSpc>
                        <a:spcAft>
                          <a:spcPts val="0"/>
                        </a:spcAft>
                        <a:buFont typeface="Symbol"/>
                        <a:buChar char=""/>
                      </a:pPr>
                      <a:r>
                        <a:rPr lang="pt-BR" sz="1600">
                          <a:effectLst/>
                        </a:rPr>
                        <a:t>Ênfase nas posições do quadro funcional em termos de autoridades e responsabilidades;</a:t>
                      </a:r>
                    </a:p>
                    <a:p>
                      <a:pPr marL="342900" lvl="0" indent="-342900">
                        <a:lnSpc>
                          <a:spcPct val="115000"/>
                        </a:lnSpc>
                        <a:spcAft>
                          <a:spcPts val="0"/>
                        </a:spcAft>
                        <a:buFont typeface="Symbol"/>
                        <a:buChar char=""/>
                      </a:pPr>
                      <a:r>
                        <a:rPr lang="pt-BR" sz="1600">
                          <a:effectLst/>
                        </a:rPr>
                        <a:t>Controle;</a:t>
                      </a:r>
                    </a:p>
                    <a:p>
                      <a:pPr marL="342900" lvl="0" indent="-342900">
                        <a:lnSpc>
                          <a:spcPct val="115000"/>
                        </a:lnSpc>
                        <a:spcAft>
                          <a:spcPts val="0"/>
                        </a:spcAft>
                        <a:buFont typeface="Symbol"/>
                        <a:buChar char=""/>
                      </a:pPr>
                      <a:r>
                        <a:rPr lang="pt-BR" sz="1600">
                          <a:effectLst/>
                        </a:rPr>
                        <a:t>Normas, regulamentos;</a:t>
                      </a:r>
                    </a:p>
                    <a:p>
                      <a:pPr marL="342900" lvl="0" indent="-342900">
                        <a:lnSpc>
                          <a:spcPct val="115000"/>
                        </a:lnSpc>
                        <a:spcAft>
                          <a:spcPts val="0"/>
                        </a:spcAft>
                        <a:buFont typeface="Symbol"/>
                        <a:buChar char=""/>
                      </a:pPr>
                      <a:r>
                        <a:rPr lang="pt-BR" sz="1600">
                          <a:effectLst/>
                        </a:rPr>
                        <a:t>Cargos podem ser extintos ou sofrer mudanças;</a:t>
                      </a:r>
                    </a:p>
                    <a:p>
                      <a:pPr marL="342900" lvl="0" indent="-342900">
                        <a:lnSpc>
                          <a:spcPct val="115000"/>
                        </a:lnSpc>
                        <a:spcAft>
                          <a:spcPts val="0"/>
                        </a:spcAft>
                        <a:buFont typeface="Symbol"/>
                        <a:buChar char=""/>
                      </a:pPr>
                      <a:r>
                        <a:rPr lang="pt-BR" sz="1600">
                          <a:effectLst/>
                        </a:rPr>
                        <a:t>Autoridade: vem dos superiores;</a:t>
                      </a:r>
                    </a:p>
                    <a:p>
                      <a:pPr marL="342900" lvl="0" indent="-342900" algn="just">
                        <a:lnSpc>
                          <a:spcPct val="150000"/>
                        </a:lnSpc>
                        <a:spcAft>
                          <a:spcPts val="0"/>
                        </a:spcAft>
                        <a:buFont typeface="Symbol"/>
                        <a:buChar char=""/>
                      </a:pPr>
                      <a:r>
                        <a:rPr lang="pt-BR" sz="1600">
                          <a:effectLst/>
                        </a:rPr>
                        <a:t>Estrutura Estável.</a:t>
                      </a:r>
                      <a:endParaRPr lang="pt-BR" sz="1600">
                        <a:effectLst/>
                        <a:latin typeface="Times New Roman"/>
                        <a:ea typeface="Times New Roman"/>
                      </a:endParaRPr>
                    </a:p>
                  </a:txBody>
                  <a:tcPr marL="68580" marR="68580" marT="0" marB="0"/>
                </a:tc>
                <a:tc>
                  <a:txBody>
                    <a:bodyPr/>
                    <a:lstStyle/>
                    <a:p>
                      <a:pPr marL="342900" lvl="0" indent="-342900">
                        <a:lnSpc>
                          <a:spcPct val="115000"/>
                        </a:lnSpc>
                        <a:spcAft>
                          <a:spcPts val="0"/>
                        </a:spcAft>
                        <a:buFont typeface="Symbol"/>
                        <a:buChar char=""/>
                      </a:pPr>
                      <a:r>
                        <a:rPr lang="pt-BR" sz="1600" dirty="0">
                          <a:effectLst/>
                        </a:rPr>
                        <a:t>Ênfase nas pessoas e em suas relações;</a:t>
                      </a:r>
                    </a:p>
                    <a:p>
                      <a:pPr marL="342900" lvl="0" indent="-342900">
                        <a:lnSpc>
                          <a:spcPct val="115000"/>
                        </a:lnSpc>
                        <a:spcAft>
                          <a:spcPts val="0"/>
                        </a:spcAft>
                        <a:buFont typeface="Symbol"/>
                        <a:buChar char=""/>
                      </a:pPr>
                      <a:r>
                        <a:rPr lang="pt-BR" sz="1600" dirty="0">
                          <a:effectLst/>
                        </a:rPr>
                        <a:t>Ausência ou pouco controle;</a:t>
                      </a:r>
                    </a:p>
                    <a:p>
                      <a:pPr marL="342900" lvl="0" indent="-342900">
                        <a:lnSpc>
                          <a:spcPct val="115000"/>
                        </a:lnSpc>
                        <a:spcAft>
                          <a:spcPts val="0"/>
                        </a:spcAft>
                        <a:buFont typeface="Symbol"/>
                        <a:buChar char=""/>
                      </a:pPr>
                      <a:r>
                        <a:rPr lang="pt-BR" sz="1600" dirty="0">
                          <a:effectLst/>
                        </a:rPr>
                        <a:t>Muitas Resistências;</a:t>
                      </a:r>
                    </a:p>
                    <a:p>
                      <a:pPr marL="342900" lvl="0" indent="-342900">
                        <a:lnSpc>
                          <a:spcPct val="115000"/>
                        </a:lnSpc>
                        <a:spcAft>
                          <a:spcPts val="0"/>
                        </a:spcAft>
                        <a:buFont typeface="Symbol"/>
                        <a:buChar char=""/>
                      </a:pPr>
                      <a:r>
                        <a:rPr lang="pt-BR" sz="1600" dirty="0">
                          <a:effectLst/>
                        </a:rPr>
                        <a:t>Não pode ser extinta</a:t>
                      </a:r>
                    </a:p>
                    <a:p>
                      <a:pPr marL="342900" lvl="0" indent="-342900">
                        <a:lnSpc>
                          <a:spcPct val="115000"/>
                        </a:lnSpc>
                        <a:spcAft>
                          <a:spcPts val="0"/>
                        </a:spcAft>
                        <a:buFont typeface="Symbol"/>
                        <a:buChar char=""/>
                      </a:pPr>
                      <a:r>
                        <a:rPr lang="pt-BR" sz="1600" dirty="0">
                          <a:effectLst/>
                        </a:rPr>
                        <a:t>Autoridade: vem de quem é objeto de</a:t>
                      </a:r>
                    </a:p>
                    <a:p>
                      <a:pPr marL="342900" lvl="0" indent="-342900">
                        <a:lnSpc>
                          <a:spcPct val="115000"/>
                        </a:lnSpc>
                        <a:spcAft>
                          <a:spcPts val="0"/>
                        </a:spcAft>
                        <a:buFont typeface="Symbol"/>
                        <a:buChar char=""/>
                      </a:pPr>
                      <a:r>
                        <a:rPr lang="pt-BR" sz="1600" dirty="0">
                          <a:effectLst/>
                        </a:rPr>
                        <a:t>Controle (liderança);</a:t>
                      </a:r>
                    </a:p>
                    <a:p>
                      <a:pPr marL="342900" lvl="0" indent="-342900" algn="just">
                        <a:lnSpc>
                          <a:spcPct val="150000"/>
                        </a:lnSpc>
                        <a:spcAft>
                          <a:spcPts val="0"/>
                        </a:spcAft>
                        <a:buFont typeface="Symbol"/>
                        <a:buChar char=""/>
                      </a:pPr>
                      <a:r>
                        <a:rPr lang="pt-BR" sz="1600" dirty="0">
                          <a:effectLst/>
                        </a:rPr>
                        <a:t>Estrutura Instável.</a:t>
                      </a:r>
                      <a:endParaRPr lang="pt-BR" sz="16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902101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fontScale="90000"/>
          </a:bodyPr>
          <a:lstStyle/>
          <a:p>
            <a:r>
              <a:rPr lang="pt-BR" dirty="0" smtClean="0">
                <a:solidFill>
                  <a:schemeClr val="bg1"/>
                </a:solidFill>
              </a:rPr>
              <a:t>FATORES A AVALIAR NAS ORGANIZAÇÕES</a:t>
            </a:r>
            <a:endParaRPr lang="pt-BR" dirty="0">
              <a:solidFill>
                <a:schemeClr val="bg1"/>
              </a:solidFill>
            </a:endParaRPr>
          </a:p>
        </p:txBody>
      </p:sp>
      <p:sp>
        <p:nvSpPr>
          <p:cNvPr id="3" name="Retângulo 2"/>
          <p:cNvSpPr/>
          <p:nvPr/>
        </p:nvSpPr>
        <p:spPr>
          <a:xfrm>
            <a:off x="539552" y="1484784"/>
            <a:ext cx="7560840" cy="4893647"/>
          </a:xfrm>
          <a:prstGeom prst="rect">
            <a:avLst/>
          </a:prstGeom>
        </p:spPr>
        <p:txBody>
          <a:bodyPr wrap="square">
            <a:spAutoFit/>
          </a:bodyPr>
          <a:lstStyle/>
          <a:p>
            <a:pPr marL="342900" lvl="0" indent="-342900" algn="just">
              <a:buFont typeface="Arial" panose="020B0604020202020204" pitchFamily="34" charset="0"/>
              <a:buChar char="•"/>
            </a:pPr>
            <a:r>
              <a:rPr lang="pt-BR" sz="2400" dirty="0">
                <a:solidFill>
                  <a:schemeClr val="bg1"/>
                </a:solidFill>
              </a:rPr>
              <a:t>A estrutura de acordo com suas estratégias e objetivos;</a:t>
            </a:r>
          </a:p>
          <a:p>
            <a:pPr marL="342900" lvl="0" indent="-342900" algn="just">
              <a:buFont typeface="Arial" panose="020B0604020202020204" pitchFamily="34" charset="0"/>
              <a:buChar char="•"/>
            </a:pPr>
            <a:r>
              <a:rPr lang="pt-BR" sz="2400" dirty="0">
                <a:solidFill>
                  <a:schemeClr val="bg1"/>
                </a:solidFill>
              </a:rPr>
              <a:t>O agrupamento e ordem das atividades e dos recursos empresariais;</a:t>
            </a:r>
          </a:p>
          <a:p>
            <a:pPr marL="342900" lvl="0" indent="-342900" algn="just">
              <a:buFont typeface="Arial" panose="020B0604020202020204" pitchFamily="34" charset="0"/>
              <a:buChar char="•"/>
            </a:pPr>
            <a:r>
              <a:rPr lang="pt-BR" sz="2400" dirty="0">
                <a:solidFill>
                  <a:schemeClr val="bg1"/>
                </a:solidFill>
              </a:rPr>
              <a:t>As funções básicas da organização;</a:t>
            </a:r>
          </a:p>
          <a:p>
            <a:pPr marL="342900" lvl="0" indent="-342900" algn="just">
              <a:buFont typeface="Arial" panose="020B0604020202020204" pitchFamily="34" charset="0"/>
              <a:buChar char="•"/>
            </a:pPr>
            <a:r>
              <a:rPr lang="pt-BR" sz="2400" dirty="0">
                <a:solidFill>
                  <a:schemeClr val="bg1"/>
                </a:solidFill>
              </a:rPr>
              <a:t>As tarefas, rotinas e procedimentos administrativos;</a:t>
            </a:r>
          </a:p>
          <a:p>
            <a:pPr marL="342900" lvl="0" indent="-342900" algn="just">
              <a:buFont typeface="Arial" panose="020B0604020202020204" pitchFamily="34" charset="0"/>
              <a:buChar char="•"/>
            </a:pPr>
            <a:r>
              <a:rPr lang="pt-BR" sz="2400" dirty="0">
                <a:solidFill>
                  <a:schemeClr val="bg1"/>
                </a:solidFill>
              </a:rPr>
              <a:t>A organização dos cargos e funções, bem como suas responsabilidades;</a:t>
            </a:r>
          </a:p>
          <a:p>
            <a:pPr marL="342900" lvl="0" indent="-342900" algn="just">
              <a:buFont typeface="Arial" panose="020B0604020202020204" pitchFamily="34" charset="0"/>
              <a:buChar char="•"/>
            </a:pPr>
            <a:r>
              <a:rPr lang="pt-BR" sz="2400" dirty="0">
                <a:solidFill>
                  <a:schemeClr val="bg1"/>
                </a:solidFill>
              </a:rPr>
              <a:t>O processamento de informações e recursos;</a:t>
            </a:r>
          </a:p>
          <a:p>
            <a:pPr marL="342900" lvl="0" indent="-342900" algn="just">
              <a:buFont typeface="Arial" panose="020B0604020202020204" pitchFamily="34" charset="0"/>
              <a:buChar char="•"/>
            </a:pPr>
            <a:r>
              <a:rPr lang="pt-BR" sz="2400" dirty="0">
                <a:solidFill>
                  <a:schemeClr val="bg1"/>
                </a:solidFill>
              </a:rPr>
              <a:t>A forma de medir o desempenho de acordo com os objetivos;</a:t>
            </a:r>
          </a:p>
          <a:p>
            <a:pPr marL="342900" lvl="0" indent="-342900" algn="just">
              <a:buFont typeface="Arial" panose="020B0604020202020204" pitchFamily="34" charset="0"/>
              <a:buChar char="•"/>
            </a:pPr>
            <a:r>
              <a:rPr lang="pt-BR" sz="2400" dirty="0">
                <a:solidFill>
                  <a:schemeClr val="bg1"/>
                </a:solidFill>
              </a:rPr>
              <a:t>Os fatores motivacionais para as atividades;</a:t>
            </a:r>
          </a:p>
          <a:p>
            <a:pPr marL="342900" lvl="0" indent="-342900" algn="just">
              <a:buFont typeface="Arial" panose="020B0604020202020204" pitchFamily="34" charset="0"/>
              <a:buChar char="•"/>
            </a:pPr>
            <a:r>
              <a:rPr lang="pt-BR" sz="2400" dirty="0">
                <a:solidFill>
                  <a:schemeClr val="bg1"/>
                </a:solidFill>
              </a:rPr>
              <a:t>A estrutura formal adequada;</a:t>
            </a:r>
          </a:p>
          <a:p>
            <a:pPr marL="342900" lvl="0" indent="-342900" algn="just">
              <a:buFont typeface="Arial" panose="020B0604020202020204" pitchFamily="34" charset="0"/>
              <a:buChar char="•"/>
            </a:pPr>
            <a:r>
              <a:rPr lang="pt-BR" sz="2400" dirty="0">
                <a:solidFill>
                  <a:schemeClr val="bg1"/>
                </a:solidFill>
              </a:rPr>
              <a:t>A influência da estrutura informal.</a:t>
            </a:r>
          </a:p>
        </p:txBody>
      </p:sp>
    </p:spTree>
    <p:extLst>
      <p:ext uri="{BB962C8B-B14F-4D97-AF65-F5344CB8AC3E}">
        <p14:creationId xmlns:p14="http://schemas.microsoft.com/office/powerpoint/2010/main" val="10003007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FUNDAMENTOS DA ORGANIZAÇÃO</a:t>
            </a:r>
            <a:endParaRPr lang="pt-BR" dirty="0">
              <a:solidFill>
                <a:schemeClr val="bg1"/>
              </a:solidFill>
            </a:endParaRPr>
          </a:p>
        </p:txBody>
      </p:sp>
      <p:pic>
        <p:nvPicPr>
          <p:cNvPr id="4"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72816"/>
            <a:ext cx="7128792" cy="3798282"/>
          </a:xfrm>
          <a:prstGeom prst="rect">
            <a:avLst/>
          </a:prstGeom>
          <a:noFill/>
          <a:ln>
            <a:noFill/>
          </a:ln>
          <a:extLst/>
        </p:spPr>
      </p:pic>
    </p:spTree>
    <p:extLst>
      <p:ext uri="{BB962C8B-B14F-4D97-AF65-F5344CB8AC3E}">
        <p14:creationId xmlns:p14="http://schemas.microsoft.com/office/powerpoint/2010/main" val="1744022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RESPONSABILIDADE EMPRESARIAL</a:t>
            </a:r>
            <a:endParaRPr lang="pt-BR" dirty="0">
              <a:solidFill>
                <a:schemeClr val="bg1"/>
              </a:solidFill>
            </a:endParaRPr>
          </a:p>
        </p:txBody>
      </p:sp>
      <p:sp>
        <p:nvSpPr>
          <p:cNvPr id="3" name="Retângulo 2"/>
          <p:cNvSpPr/>
          <p:nvPr/>
        </p:nvSpPr>
        <p:spPr>
          <a:xfrm>
            <a:off x="683568" y="1916832"/>
            <a:ext cx="7560840" cy="3046988"/>
          </a:xfrm>
          <a:prstGeom prst="rect">
            <a:avLst/>
          </a:prstGeom>
        </p:spPr>
        <p:txBody>
          <a:bodyPr wrap="square">
            <a:spAutoFit/>
          </a:bodyPr>
          <a:lstStyle/>
          <a:p>
            <a:pPr lvl="0" algn="just"/>
            <a:r>
              <a:rPr lang="pt-BR" sz="2400" dirty="0">
                <a:solidFill>
                  <a:schemeClr val="bg1"/>
                </a:solidFill>
              </a:rPr>
              <a:t>A primeira responsabilidade de um empreendedor na contextualização de sua organização é a constituição jurídica da empresa, podendo ser de diferentes formas e tamanhos, mas as sociedades empresariais podem ser classificadas por duas formas jurídicas básicas: O empresário e a sociedade empresária, onde a primeira é representada apenas por uma pessoa e a outra na forma de associação de duas ou mais pessoas.</a:t>
            </a:r>
          </a:p>
        </p:txBody>
      </p:sp>
    </p:spTree>
    <p:extLst>
      <p:ext uri="{BB962C8B-B14F-4D97-AF65-F5344CB8AC3E}">
        <p14:creationId xmlns:p14="http://schemas.microsoft.com/office/powerpoint/2010/main" val="38130653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RESPONSABILIDADE EMPRESARIAL</a:t>
            </a:r>
            <a:endParaRPr lang="pt-BR" dirty="0">
              <a:solidFill>
                <a:schemeClr val="bg1"/>
              </a:solidFill>
            </a:endParaRPr>
          </a:p>
        </p:txBody>
      </p:sp>
      <p:sp>
        <p:nvSpPr>
          <p:cNvPr id="4" name="Retângulo 3"/>
          <p:cNvSpPr/>
          <p:nvPr/>
        </p:nvSpPr>
        <p:spPr>
          <a:xfrm>
            <a:off x="953179" y="1844824"/>
            <a:ext cx="7128792" cy="3970318"/>
          </a:xfrm>
          <a:prstGeom prst="rect">
            <a:avLst/>
          </a:prstGeom>
        </p:spPr>
        <p:txBody>
          <a:bodyPr wrap="square">
            <a:spAutoFit/>
          </a:bodyPr>
          <a:lstStyle/>
          <a:p>
            <a:pPr marL="285750" indent="-285750" algn="just">
              <a:buFont typeface="Arial" panose="020B0604020202020204" pitchFamily="34" charset="0"/>
              <a:buChar char="•"/>
            </a:pPr>
            <a:r>
              <a:rPr lang="pt-BR" sz="2800" dirty="0">
                <a:solidFill>
                  <a:schemeClr val="bg1"/>
                </a:solidFill>
              </a:rPr>
              <a:t>Definição da missão corporativa</a:t>
            </a:r>
            <a:r>
              <a:rPr lang="pt-BR" sz="2800" dirty="0" smtClean="0">
                <a:solidFill>
                  <a:schemeClr val="bg1"/>
                </a:solidFill>
              </a:rPr>
              <a:t>;</a:t>
            </a:r>
          </a:p>
          <a:p>
            <a:pPr marL="285750" indent="-285750" algn="just">
              <a:buFont typeface="Arial" panose="020B0604020202020204" pitchFamily="34" charset="0"/>
              <a:buChar char="•"/>
            </a:pPr>
            <a:endParaRPr lang="pt-BR" sz="2800" dirty="0">
              <a:solidFill>
                <a:schemeClr val="bg1"/>
              </a:solidFill>
            </a:endParaRPr>
          </a:p>
          <a:p>
            <a:pPr marL="285750" indent="-285750" algn="just">
              <a:buFont typeface="Arial" panose="020B0604020202020204" pitchFamily="34" charset="0"/>
              <a:buChar char="•"/>
            </a:pPr>
            <a:r>
              <a:rPr lang="pt-BR" sz="2800" dirty="0">
                <a:solidFill>
                  <a:schemeClr val="bg1"/>
                </a:solidFill>
              </a:rPr>
              <a:t>Estabelecimento de Unidades Estratégicas de Negócio, ou setores de atuação</a:t>
            </a:r>
            <a:r>
              <a:rPr lang="pt-BR" sz="2800" dirty="0" smtClean="0">
                <a:solidFill>
                  <a:schemeClr val="bg1"/>
                </a:solidFill>
              </a:rPr>
              <a:t>;</a:t>
            </a:r>
          </a:p>
          <a:p>
            <a:pPr marL="285750" indent="-285750" algn="just">
              <a:buFont typeface="Arial" panose="020B0604020202020204" pitchFamily="34" charset="0"/>
              <a:buChar char="•"/>
            </a:pPr>
            <a:endParaRPr lang="pt-BR" sz="2800" dirty="0">
              <a:solidFill>
                <a:schemeClr val="bg1"/>
              </a:solidFill>
            </a:endParaRPr>
          </a:p>
          <a:p>
            <a:pPr marL="285750" indent="-285750" algn="just">
              <a:buFont typeface="Arial" panose="020B0604020202020204" pitchFamily="34" charset="0"/>
              <a:buChar char="•"/>
            </a:pPr>
            <a:r>
              <a:rPr lang="pt-BR" sz="2800" dirty="0">
                <a:solidFill>
                  <a:schemeClr val="bg1"/>
                </a:solidFill>
              </a:rPr>
              <a:t>Alocação de Recursos para cada unidade designada</a:t>
            </a:r>
            <a:r>
              <a:rPr lang="pt-BR" sz="2800" dirty="0" smtClean="0">
                <a:solidFill>
                  <a:schemeClr val="bg1"/>
                </a:solidFill>
              </a:rPr>
              <a:t>;</a:t>
            </a:r>
          </a:p>
          <a:p>
            <a:pPr marL="285750" indent="-285750" algn="just">
              <a:buFont typeface="Arial" panose="020B0604020202020204" pitchFamily="34" charset="0"/>
              <a:buChar char="•"/>
            </a:pPr>
            <a:endParaRPr lang="pt-BR" sz="2800" dirty="0">
              <a:solidFill>
                <a:schemeClr val="bg1"/>
              </a:solidFill>
            </a:endParaRPr>
          </a:p>
          <a:p>
            <a:pPr marL="285750" indent="-285750" algn="just">
              <a:buFont typeface="Arial" panose="020B0604020202020204" pitchFamily="34" charset="0"/>
              <a:buChar char="•"/>
            </a:pPr>
            <a:r>
              <a:rPr lang="pt-BR" sz="2800" dirty="0">
                <a:solidFill>
                  <a:schemeClr val="bg1"/>
                </a:solidFill>
              </a:rPr>
              <a:t>Planejamento de sua estrutura.</a:t>
            </a:r>
          </a:p>
        </p:txBody>
      </p:sp>
    </p:spTree>
    <p:extLst>
      <p:ext uri="{BB962C8B-B14F-4D97-AF65-F5344CB8AC3E}">
        <p14:creationId xmlns:p14="http://schemas.microsoft.com/office/powerpoint/2010/main" val="30708148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AUTORIDADE</a:t>
            </a:r>
            <a:endParaRPr lang="pt-BR" dirty="0">
              <a:solidFill>
                <a:schemeClr val="bg1"/>
              </a:solidFill>
            </a:endParaRPr>
          </a:p>
        </p:txBody>
      </p:sp>
      <p:sp>
        <p:nvSpPr>
          <p:cNvPr id="4" name="Retângulo 3"/>
          <p:cNvSpPr/>
          <p:nvPr/>
        </p:nvSpPr>
        <p:spPr>
          <a:xfrm>
            <a:off x="971600" y="2060847"/>
            <a:ext cx="7128792" cy="3108543"/>
          </a:xfrm>
          <a:prstGeom prst="rect">
            <a:avLst/>
          </a:prstGeom>
        </p:spPr>
        <p:txBody>
          <a:bodyPr wrap="square">
            <a:spAutoFit/>
          </a:bodyPr>
          <a:lstStyle/>
          <a:p>
            <a:pPr algn="just"/>
            <a:r>
              <a:rPr lang="pt-BR" sz="2800" dirty="0">
                <a:solidFill>
                  <a:schemeClr val="bg1"/>
                </a:solidFill>
              </a:rPr>
              <a:t>Autoridade na verdade é o poder de dirigir as pessoas e os recursos organizacionais na execução das tarefas para que os objetivos sejam alcançados, além de tomar decisões, em uma empresa, essa autoridade é fornecida com base na posição hierárquica desenvolvida pela empresa.</a:t>
            </a:r>
          </a:p>
        </p:txBody>
      </p:sp>
    </p:spTree>
    <p:extLst>
      <p:ext uri="{BB962C8B-B14F-4D97-AF65-F5344CB8AC3E}">
        <p14:creationId xmlns:p14="http://schemas.microsoft.com/office/powerpoint/2010/main" val="2913798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ESTRUTURA ORGANIZACIONAL</a:t>
            </a:r>
            <a:endParaRPr lang="pt-BR" dirty="0">
              <a:solidFill>
                <a:schemeClr val="bg1"/>
              </a:solidFill>
            </a:endParaRPr>
          </a:p>
        </p:txBody>
      </p:sp>
      <p:sp>
        <p:nvSpPr>
          <p:cNvPr id="3" name="Espaço Reservado para Conteúdo 2"/>
          <p:cNvSpPr>
            <a:spLocks noGrp="1"/>
          </p:cNvSpPr>
          <p:nvPr>
            <p:ph idx="1"/>
          </p:nvPr>
        </p:nvSpPr>
        <p:spPr>
          <a:xfrm>
            <a:off x="395536" y="1484784"/>
            <a:ext cx="8229600" cy="4824536"/>
          </a:xfrm>
        </p:spPr>
        <p:txBody>
          <a:bodyPr>
            <a:normAutofit fontScale="85000" lnSpcReduction="20000"/>
          </a:bodyPr>
          <a:lstStyle/>
          <a:p>
            <a:pPr marL="0" lvl="0" indent="0" algn="just">
              <a:buNone/>
            </a:pPr>
            <a:r>
              <a:rPr lang="pt-BR" dirty="0">
                <a:solidFill>
                  <a:schemeClr val="bg1"/>
                </a:solidFill>
              </a:rPr>
              <a:t>Estrutura Organizacional é o conjunto ordenado de responsabilidades, autoridades, comunicações e decisões das unidades organizacionais de uma empresa.</a:t>
            </a:r>
            <a:endParaRPr lang="pt-BR" sz="2800" dirty="0">
              <a:solidFill>
                <a:schemeClr val="bg1"/>
              </a:solidFill>
            </a:endParaRPr>
          </a:p>
          <a:p>
            <a:pPr algn="just"/>
            <a:endParaRPr lang="pt-BR" dirty="0" smtClean="0">
              <a:solidFill>
                <a:schemeClr val="bg1"/>
              </a:solidFill>
            </a:endParaRPr>
          </a:p>
          <a:p>
            <a:pPr algn="just"/>
            <a:r>
              <a:rPr lang="pt-BR" dirty="0" smtClean="0">
                <a:solidFill>
                  <a:schemeClr val="bg1"/>
                </a:solidFill>
              </a:rPr>
              <a:t>ORGANIZAÇÃO aqui deve </a:t>
            </a:r>
            <a:r>
              <a:rPr lang="pt-BR" dirty="0">
                <a:solidFill>
                  <a:schemeClr val="bg1"/>
                </a:solidFill>
              </a:rPr>
              <a:t>ser entendida </a:t>
            </a:r>
            <a:r>
              <a:rPr lang="pt-BR" dirty="0" smtClean="0">
                <a:solidFill>
                  <a:schemeClr val="bg1"/>
                </a:solidFill>
              </a:rPr>
              <a:t>também como </a:t>
            </a:r>
            <a:r>
              <a:rPr lang="pt-BR" dirty="0">
                <a:solidFill>
                  <a:schemeClr val="bg1"/>
                </a:solidFill>
              </a:rPr>
              <a:t>o quadro estrutural de cargos definidos por:</a:t>
            </a:r>
            <a:endParaRPr lang="pt-BR" sz="2800" dirty="0">
              <a:solidFill>
                <a:schemeClr val="bg1"/>
              </a:solidFill>
            </a:endParaRPr>
          </a:p>
          <a:p>
            <a:pPr lvl="1" algn="just"/>
            <a:r>
              <a:rPr lang="pt-BR" dirty="0">
                <a:solidFill>
                  <a:schemeClr val="bg1"/>
                </a:solidFill>
              </a:rPr>
              <a:t>Respectivos títulos;</a:t>
            </a:r>
            <a:endParaRPr lang="pt-BR" sz="2400" dirty="0">
              <a:solidFill>
                <a:schemeClr val="bg1"/>
              </a:solidFill>
            </a:endParaRPr>
          </a:p>
          <a:p>
            <a:pPr lvl="1" algn="just"/>
            <a:r>
              <a:rPr lang="pt-BR" dirty="0">
                <a:solidFill>
                  <a:schemeClr val="bg1"/>
                </a:solidFill>
              </a:rPr>
              <a:t>Atribuições básicas;</a:t>
            </a:r>
            <a:endParaRPr lang="pt-BR" sz="2400" dirty="0">
              <a:solidFill>
                <a:schemeClr val="bg1"/>
              </a:solidFill>
            </a:endParaRPr>
          </a:p>
          <a:p>
            <a:pPr lvl="1" algn="just"/>
            <a:r>
              <a:rPr lang="pt-BR" dirty="0">
                <a:solidFill>
                  <a:schemeClr val="bg1"/>
                </a:solidFill>
              </a:rPr>
              <a:t>Responsabilidades;</a:t>
            </a:r>
            <a:endParaRPr lang="pt-BR" sz="2400" dirty="0">
              <a:solidFill>
                <a:schemeClr val="bg1"/>
              </a:solidFill>
            </a:endParaRPr>
          </a:p>
          <a:p>
            <a:pPr lvl="1" algn="just"/>
            <a:r>
              <a:rPr lang="pt-BR" dirty="0">
                <a:solidFill>
                  <a:schemeClr val="bg1"/>
                </a:solidFill>
              </a:rPr>
              <a:t>Relações formais;</a:t>
            </a:r>
            <a:endParaRPr lang="pt-BR" sz="2400" dirty="0">
              <a:solidFill>
                <a:schemeClr val="bg1"/>
              </a:solidFill>
            </a:endParaRPr>
          </a:p>
          <a:p>
            <a:pPr lvl="1" algn="just"/>
            <a:r>
              <a:rPr lang="pt-BR" dirty="0">
                <a:solidFill>
                  <a:schemeClr val="bg1"/>
                </a:solidFill>
              </a:rPr>
              <a:t>Nível de autoridade; </a:t>
            </a:r>
            <a:endParaRPr lang="pt-BR" sz="2400" dirty="0">
              <a:solidFill>
                <a:schemeClr val="bg1"/>
              </a:solidFill>
            </a:endParaRPr>
          </a:p>
          <a:p>
            <a:pPr lvl="1" algn="just"/>
            <a:r>
              <a:rPr lang="pt-BR" dirty="0">
                <a:solidFill>
                  <a:schemeClr val="bg1"/>
                </a:solidFill>
              </a:rPr>
              <a:t>Aspectos culturais.</a:t>
            </a:r>
            <a:endParaRPr lang="pt-BR" sz="2400" dirty="0">
              <a:solidFill>
                <a:schemeClr val="bg1"/>
              </a:solidFill>
            </a:endParaRPr>
          </a:p>
        </p:txBody>
      </p:sp>
    </p:spTree>
    <p:extLst>
      <p:ext uri="{BB962C8B-B14F-4D97-AF65-F5344CB8AC3E}">
        <p14:creationId xmlns:p14="http://schemas.microsoft.com/office/powerpoint/2010/main" val="3079957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AUTORIDADE</a:t>
            </a:r>
            <a:endParaRPr lang="pt-BR" dirty="0">
              <a:solidFill>
                <a:schemeClr val="bg1"/>
              </a:solidFill>
            </a:endParaRPr>
          </a:p>
        </p:txBody>
      </p:sp>
      <p:sp>
        <p:nvSpPr>
          <p:cNvPr id="4" name="Retângulo 3"/>
          <p:cNvSpPr/>
          <p:nvPr/>
        </p:nvSpPr>
        <p:spPr>
          <a:xfrm>
            <a:off x="323528" y="1412776"/>
            <a:ext cx="8352928" cy="4832092"/>
          </a:xfrm>
          <a:prstGeom prst="rect">
            <a:avLst/>
          </a:prstGeom>
        </p:spPr>
        <p:txBody>
          <a:bodyPr wrap="square">
            <a:spAutoFit/>
          </a:bodyPr>
          <a:lstStyle/>
          <a:p>
            <a:pPr marL="457200" indent="-457200" algn="just">
              <a:buFont typeface="Arial" panose="020B0604020202020204" pitchFamily="34" charset="0"/>
              <a:buChar char="•"/>
            </a:pPr>
            <a:r>
              <a:rPr lang="pt-BR" sz="2800" dirty="0">
                <a:solidFill>
                  <a:schemeClr val="bg1"/>
                </a:solidFill>
              </a:rPr>
              <a:t>O nível de </a:t>
            </a:r>
            <a:r>
              <a:rPr lang="pt-BR" sz="2800" b="1" dirty="0">
                <a:solidFill>
                  <a:schemeClr val="bg1"/>
                </a:solidFill>
              </a:rPr>
              <a:t>centralização </a:t>
            </a:r>
            <a:r>
              <a:rPr lang="pt-BR" sz="2800" dirty="0">
                <a:solidFill>
                  <a:schemeClr val="bg1"/>
                </a:solidFill>
              </a:rPr>
              <a:t>ou </a:t>
            </a:r>
            <a:r>
              <a:rPr lang="pt-BR" sz="2800" b="1" dirty="0">
                <a:solidFill>
                  <a:schemeClr val="bg1"/>
                </a:solidFill>
              </a:rPr>
              <a:t>de descentralização </a:t>
            </a:r>
            <a:r>
              <a:rPr lang="pt-BR" sz="2800" dirty="0">
                <a:solidFill>
                  <a:schemeClr val="bg1"/>
                </a:solidFill>
              </a:rPr>
              <a:t>de uma empresa</a:t>
            </a:r>
            <a:r>
              <a:rPr lang="pt-BR" sz="2800" b="1" dirty="0">
                <a:solidFill>
                  <a:schemeClr val="bg1"/>
                </a:solidFill>
              </a:rPr>
              <a:t> </a:t>
            </a:r>
            <a:r>
              <a:rPr lang="pt-BR" sz="2800" dirty="0">
                <a:solidFill>
                  <a:schemeClr val="bg1"/>
                </a:solidFill>
              </a:rPr>
              <a:t>refere-se ao nível da hierarquia em que são tomadas as decisões. O grau de centralização depende do tamanho da empresa, ambiente em que está inserida, e de suas características internas</a:t>
            </a:r>
            <a:r>
              <a:rPr lang="pt-BR" sz="2800" dirty="0" smtClean="0">
                <a:solidFill>
                  <a:schemeClr val="bg1"/>
                </a:solidFill>
              </a:rPr>
              <a:t>.</a:t>
            </a:r>
          </a:p>
          <a:p>
            <a:pPr marL="457200" indent="-457200" algn="just">
              <a:buFont typeface="Arial" panose="020B0604020202020204" pitchFamily="34" charset="0"/>
              <a:buChar char="•"/>
            </a:pPr>
            <a:endParaRPr lang="pt-BR" sz="2800" dirty="0">
              <a:solidFill>
                <a:schemeClr val="bg1"/>
              </a:solidFill>
            </a:endParaRPr>
          </a:p>
          <a:p>
            <a:pPr marL="457200" indent="-457200" algn="just">
              <a:buFont typeface="Arial" panose="020B0604020202020204" pitchFamily="34" charset="0"/>
              <a:buChar char="•"/>
            </a:pPr>
            <a:r>
              <a:rPr lang="pt-BR" sz="2800" dirty="0" smtClean="0">
                <a:solidFill>
                  <a:schemeClr val="bg1"/>
                </a:solidFill>
              </a:rPr>
              <a:t>Já </a:t>
            </a:r>
            <a:r>
              <a:rPr lang="pt-BR" sz="2800" dirty="0">
                <a:solidFill>
                  <a:schemeClr val="bg1"/>
                </a:solidFill>
              </a:rPr>
              <a:t>o grau de descentralização depende de como é efetuada a delegação da autoridade, isto é, de como a autoridade é transferida nos níveis hierárquicos da organização.</a:t>
            </a:r>
          </a:p>
        </p:txBody>
      </p:sp>
    </p:spTree>
    <p:extLst>
      <p:ext uri="{BB962C8B-B14F-4D97-AF65-F5344CB8AC3E}">
        <p14:creationId xmlns:p14="http://schemas.microsoft.com/office/powerpoint/2010/main" val="17788813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fontScale="90000"/>
          </a:bodyPr>
          <a:lstStyle/>
          <a:p>
            <a:r>
              <a:rPr lang="pt-BR" dirty="0" smtClean="0">
                <a:solidFill>
                  <a:schemeClr val="bg1"/>
                </a:solidFill>
              </a:rPr>
              <a:t>CENTRALIZAÇÃO X DESCENTRALIZAÇÃO</a:t>
            </a:r>
            <a:endParaRPr lang="pt-BR" dirty="0">
              <a:solidFill>
                <a:schemeClr val="bg1"/>
              </a:solidFill>
            </a:endParaRPr>
          </a:p>
        </p:txBody>
      </p:sp>
      <p:sp>
        <p:nvSpPr>
          <p:cNvPr id="4" name="Retângulo 3"/>
          <p:cNvSpPr/>
          <p:nvPr/>
        </p:nvSpPr>
        <p:spPr>
          <a:xfrm>
            <a:off x="323528" y="1412776"/>
            <a:ext cx="8352928" cy="4832092"/>
          </a:xfrm>
          <a:prstGeom prst="rect">
            <a:avLst/>
          </a:prstGeom>
        </p:spPr>
        <p:txBody>
          <a:bodyPr wrap="square">
            <a:spAutoFit/>
          </a:bodyPr>
          <a:lstStyle/>
          <a:p>
            <a:pPr marL="457200" indent="-457200" algn="just">
              <a:buFont typeface="Arial" panose="020B0604020202020204" pitchFamily="34" charset="0"/>
              <a:buChar char="•"/>
            </a:pPr>
            <a:r>
              <a:rPr lang="pt-BR" sz="2800" dirty="0">
                <a:solidFill>
                  <a:schemeClr val="bg1"/>
                </a:solidFill>
              </a:rPr>
              <a:t>O nível de </a:t>
            </a:r>
            <a:r>
              <a:rPr lang="pt-BR" sz="2800" b="1" dirty="0">
                <a:solidFill>
                  <a:schemeClr val="bg1"/>
                </a:solidFill>
              </a:rPr>
              <a:t>centralização </a:t>
            </a:r>
            <a:r>
              <a:rPr lang="pt-BR" sz="2800" dirty="0">
                <a:solidFill>
                  <a:schemeClr val="bg1"/>
                </a:solidFill>
              </a:rPr>
              <a:t>ou </a:t>
            </a:r>
            <a:r>
              <a:rPr lang="pt-BR" sz="2800" b="1" dirty="0">
                <a:solidFill>
                  <a:schemeClr val="bg1"/>
                </a:solidFill>
              </a:rPr>
              <a:t>de descentralização </a:t>
            </a:r>
            <a:r>
              <a:rPr lang="pt-BR" sz="2800" dirty="0">
                <a:solidFill>
                  <a:schemeClr val="bg1"/>
                </a:solidFill>
              </a:rPr>
              <a:t>de uma empresa</a:t>
            </a:r>
            <a:r>
              <a:rPr lang="pt-BR" sz="2800" b="1" dirty="0">
                <a:solidFill>
                  <a:schemeClr val="bg1"/>
                </a:solidFill>
              </a:rPr>
              <a:t> </a:t>
            </a:r>
            <a:r>
              <a:rPr lang="pt-BR" sz="2800" dirty="0">
                <a:solidFill>
                  <a:schemeClr val="bg1"/>
                </a:solidFill>
              </a:rPr>
              <a:t>refere-se ao nível da hierarquia em que são tomadas as decisões. O grau de centralização depende do tamanho da empresa, ambiente em que está inserida, e de suas características internas</a:t>
            </a:r>
            <a:r>
              <a:rPr lang="pt-BR" sz="2800" dirty="0" smtClean="0">
                <a:solidFill>
                  <a:schemeClr val="bg1"/>
                </a:solidFill>
              </a:rPr>
              <a:t>.</a:t>
            </a:r>
          </a:p>
          <a:p>
            <a:pPr marL="457200" indent="-457200" algn="just">
              <a:buFont typeface="Arial" panose="020B0604020202020204" pitchFamily="34" charset="0"/>
              <a:buChar char="•"/>
            </a:pPr>
            <a:endParaRPr lang="pt-BR" sz="2800" dirty="0">
              <a:solidFill>
                <a:schemeClr val="bg1"/>
              </a:solidFill>
            </a:endParaRPr>
          </a:p>
          <a:p>
            <a:pPr marL="457200" indent="-457200" algn="just">
              <a:buFont typeface="Arial" panose="020B0604020202020204" pitchFamily="34" charset="0"/>
              <a:buChar char="•"/>
            </a:pPr>
            <a:r>
              <a:rPr lang="pt-BR" sz="2800" dirty="0" smtClean="0">
                <a:solidFill>
                  <a:schemeClr val="bg1"/>
                </a:solidFill>
              </a:rPr>
              <a:t>Já </a:t>
            </a:r>
            <a:r>
              <a:rPr lang="pt-BR" sz="2800" dirty="0">
                <a:solidFill>
                  <a:schemeClr val="bg1"/>
                </a:solidFill>
              </a:rPr>
              <a:t>o grau de descentralização depende de como é efetuada a delegação da autoridade, isto é, de como a autoridade é transferida nos níveis hierárquicos da organização.</a:t>
            </a:r>
          </a:p>
        </p:txBody>
      </p:sp>
    </p:spTree>
    <p:extLst>
      <p:ext uri="{BB962C8B-B14F-4D97-AF65-F5344CB8AC3E}">
        <p14:creationId xmlns:p14="http://schemas.microsoft.com/office/powerpoint/2010/main" val="39244912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FORMAS DE DESCENTRALIZAÇÃO</a:t>
            </a:r>
            <a:endParaRPr lang="pt-BR" dirty="0">
              <a:solidFill>
                <a:schemeClr val="bg1"/>
              </a:solidFill>
            </a:endParaRPr>
          </a:p>
        </p:txBody>
      </p:sp>
      <p:sp>
        <p:nvSpPr>
          <p:cNvPr id="4" name="Retângulo 3"/>
          <p:cNvSpPr/>
          <p:nvPr/>
        </p:nvSpPr>
        <p:spPr>
          <a:xfrm>
            <a:off x="323528" y="1412776"/>
            <a:ext cx="8352928" cy="3970318"/>
          </a:xfrm>
          <a:prstGeom prst="rect">
            <a:avLst/>
          </a:prstGeom>
        </p:spPr>
        <p:txBody>
          <a:bodyPr wrap="square">
            <a:spAutoFit/>
          </a:bodyPr>
          <a:lstStyle/>
          <a:p>
            <a:pPr algn="just"/>
            <a:r>
              <a:rPr lang="pt-BR" sz="2800" dirty="0">
                <a:solidFill>
                  <a:schemeClr val="bg1"/>
                </a:solidFill>
              </a:rPr>
              <a:t>Existe uma confusão entre delegação e descentralização, mas são muito diferentes, descentralização existe em três formas, a descentralização por território ou geográfica, onde se divide um território de atuação, a descentralização por funcional, que é aquela onde se divide estruturas de serviço ou funções com base na capacidade técnica e a descentralização por colaboração, a qual funciona com base em colaboração entre departamentos ou setores para um objetivo fim.</a:t>
            </a:r>
          </a:p>
        </p:txBody>
      </p:sp>
    </p:spTree>
    <p:extLst>
      <p:ext uri="{BB962C8B-B14F-4D97-AF65-F5344CB8AC3E}">
        <p14:creationId xmlns:p14="http://schemas.microsoft.com/office/powerpoint/2010/main" val="362963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HIERARQUIA CORPORATIVA</a:t>
            </a:r>
            <a:endParaRPr lang="pt-BR" dirty="0">
              <a:solidFill>
                <a:schemeClr val="bg1"/>
              </a:solidFill>
            </a:endParaRPr>
          </a:p>
        </p:txBody>
      </p:sp>
      <p:pic>
        <p:nvPicPr>
          <p:cNvPr id="5"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967230"/>
            <a:ext cx="6009654" cy="3622010"/>
          </a:xfrm>
          <a:prstGeom prst="rect">
            <a:avLst/>
          </a:prstGeom>
          <a:noFill/>
          <a:ln>
            <a:noFill/>
          </a:ln>
          <a:extLst/>
        </p:spPr>
      </p:pic>
    </p:spTree>
    <p:extLst>
      <p:ext uri="{BB962C8B-B14F-4D97-AF65-F5344CB8AC3E}">
        <p14:creationId xmlns:p14="http://schemas.microsoft.com/office/powerpoint/2010/main" val="251637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COMUNICAÇÃO</a:t>
            </a:r>
            <a:endParaRPr lang="pt-BR" dirty="0">
              <a:solidFill>
                <a:schemeClr val="bg1"/>
              </a:solidFill>
            </a:endParaRPr>
          </a:p>
        </p:txBody>
      </p:sp>
      <p:sp>
        <p:nvSpPr>
          <p:cNvPr id="4" name="Retângulo 3"/>
          <p:cNvSpPr/>
          <p:nvPr/>
        </p:nvSpPr>
        <p:spPr>
          <a:xfrm>
            <a:off x="309795" y="2320717"/>
            <a:ext cx="8352928" cy="1815882"/>
          </a:xfrm>
          <a:prstGeom prst="rect">
            <a:avLst/>
          </a:prstGeom>
        </p:spPr>
        <p:txBody>
          <a:bodyPr wrap="square">
            <a:spAutoFit/>
          </a:bodyPr>
          <a:lstStyle/>
          <a:p>
            <a:pPr algn="just"/>
            <a:r>
              <a:rPr lang="pt-BR" sz="2800" dirty="0">
                <a:solidFill>
                  <a:schemeClr val="bg1"/>
                </a:solidFill>
              </a:rPr>
              <a:t>A comunicação é a transferência de ideias e a consequente compreensão do que foi dito entre duas ou mais pessoas, e quando isso não acontece é a maior fonte de conflitos entre as pessoas</a:t>
            </a:r>
            <a:endParaRPr lang="pt-BR" sz="2800" dirty="0">
              <a:solidFill>
                <a:schemeClr val="bg1"/>
              </a:solidFill>
            </a:endParaRPr>
          </a:p>
        </p:txBody>
      </p:sp>
    </p:spTree>
    <p:extLst>
      <p:ext uri="{BB962C8B-B14F-4D97-AF65-F5344CB8AC3E}">
        <p14:creationId xmlns:p14="http://schemas.microsoft.com/office/powerpoint/2010/main" val="35968965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PROCESSO DE COMUNICAÇÃO</a:t>
            </a:r>
            <a:endParaRPr lang="pt-BR" dirty="0">
              <a:solidFill>
                <a:schemeClr val="bg1"/>
              </a:solidFill>
            </a:endParaRPr>
          </a:p>
        </p:txBody>
      </p:sp>
      <p:pic>
        <p:nvPicPr>
          <p:cNvPr id="5" name="Picture 2"/>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5615" y="2420888"/>
            <a:ext cx="7006535" cy="2267183"/>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tângulo 2"/>
          <p:cNvSpPr/>
          <p:nvPr/>
        </p:nvSpPr>
        <p:spPr>
          <a:xfrm>
            <a:off x="1475656" y="4941168"/>
            <a:ext cx="4572000" cy="276999"/>
          </a:xfrm>
          <a:prstGeom prst="rect">
            <a:avLst/>
          </a:prstGeom>
        </p:spPr>
        <p:txBody>
          <a:bodyPr>
            <a:spAutoFit/>
          </a:bodyPr>
          <a:lstStyle/>
          <a:p>
            <a:r>
              <a:rPr lang="pt-BR" sz="1200" b="1" dirty="0">
                <a:solidFill>
                  <a:schemeClr val="bg1"/>
                </a:solidFill>
              </a:rPr>
              <a:t>Fonte: Adaptado de Robbins, S.; Judge, T.; Sobral, F (2011).</a:t>
            </a:r>
            <a:endParaRPr lang="pt-BR" sz="1200" dirty="0">
              <a:solidFill>
                <a:schemeClr val="bg1"/>
              </a:solidFill>
            </a:endParaRPr>
          </a:p>
        </p:txBody>
      </p:sp>
    </p:spTree>
    <p:extLst>
      <p:ext uri="{BB962C8B-B14F-4D97-AF65-F5344CB8AC3E}">
        <p14:creationId xmlns:p14="http://schemas.microsoft.com/office/powerpoint/2010/main" val="3869191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4957" y="1340768"/>
            <a:ext cx="8352928" cy="4893647"/>
          </a:xfrm>
          <a:prstGeom prst="rect">
            <a:avLst/>
          </a:prstGeom>
        </p:spPr>
        <p:txBody>
          <a:bodyPr wrap="square">
            <a:spAutoFit/>
          </a:bodyPr>
          <a:lstStyle/>
          <a:p>
            <a:pPr marL="457200" indent="-457200" algn="just">
              <a:buFont typeface="Arial" panose="020B0604020202020204" pitchFamily="34" charset="0"/>
              <a:buChar char="•"/>
            </a:pPr>
            <a:r>
              <a:rPr lang="pt-BR" sz="2400" dirty="0">
                <a:solidFill>
                  <a:schemeClr val="bg1"/>
                </a:solidFill>
              </a:rPr>
              <a:t>No processo de comunicação organizacional existe a comunicação formal aquela em que são estabelecidos pela organização os canais oficiais, os quais transmitem as mensagens relacionadas às atividades de trabalho. </a:t>
            </a:r>
            <a:endParaRPr lang="pt-BR" sz="2400" dirty="0" smtClean="0">
              <a:solidFill>
                <a:schemeClr val="bg1"/>
              </a:solidFill>
            </a:endParaRPr>
          </a:p>
          <a:p>
            <a:pPr marL="457200" indent="-457200" algn="just">
              <a:buFont typeface="Arial" panose="020B0604020202020204" pitchFamily="34" charset="0"/>
              <a:buChar char="•"/>
            </a:pPr>
            <a:endParaRPr lang="pt-BR" sz="2400" dirty="0">
              <a:solidFill>
                <a:schemeClr val="bg1"/>
              </a:solidFill>
            </a:endParaRPr>
          </a:p>
          <a:p>
            <a:pPr marL="457200" indent="-457200" algn="just">
              <a:buFont typeface="Arial" panose="020B0604020202020204" pitchFamily="34" charset="0"/>
              <a:buChar char="•"/>
            </a:pPr>
            <a:r>
              <a:rPr lang="pt-BR" sz="2400" dirty="0" smtClean="0">
                <a:solidFill>
                  <a:schemeClr val="bg1"/>
                </a:solidFill>
              </a:rPr>
              <a:t>Como </a:t>
            </a:r>
            <a:r>
              <a:rPr lang="pt-BR" sz="2400" dirty="0">
                <a:solidFill>
                  <a:schemeClr val="bg1"/>
                </a:solidFill>
              </a:rPr>
              <a:t>também existe a comunicação informal, que é aquela derivada da comunicação espontânea dos indivíduos em seu relacionamento diário</a:t>
            </a:r>
            <a:r>
              <a:rPr lang="pt-BR" sz="2400" dirty="0" smtClean="0">
                <a:solidFill>
                  <a:schemeClr val="bg1"/>
                </a:solidFill>
              </a:rPr>
              <a:t>.</a:t>
            </a:r>
          </a:p>
          <a:p>
            <a:pPr marL="457200" indent="-457200" algn="just">
              <a:buFont typeface="Arial" panose="020B0604020202020204" pitchFamily="34" charset="0"/>
              <a:buChar char="•"/>
            </a:pPr>
            <a:endParaRPr lang="pt-BR" sz="2400" dirty="0" smtClean="0">
              <a:solidFill>
                <a:schemeClr val="bg1"/>
              </a:solidFill>
            </a:endParaRPr>
          </a:p>
          <a:p>
            <a:pPr marL="457200" indent="-457200" algn="just">
              <a:buFont typeface="Arial" panose="020B0604020202020204" pitchFamily="34" charset="0"/>
              <a:buChar char="•"/>
            </a:pPr>
            <a:r>
              <a:rPr lang="pt-BR" sz="2400" dirty="0" smtClean="0">
                <a:solidFill>
                  <a:schemeClr val="bg1"/>
                </a:solidFill>
              </a:rPr>
              <a:t>O </a:t>
            </a:r>
            <a:r>
              <a:rPr lang="pt-BR" sz="2400" dirty="0">
                <a:solidFill>
                  <a:schemeClr val="bg1"/>
                </a:solidFill>
              </a:rPr>
              <a:t>cuidado que se deve tomar é de que a comunicação informal não interfira na comunicação formal trazendo complicações e/ou problemas derivados de boatos ou informações falsas.</a:t>
            </a:r>
          </a:p>
        </p:txBody>
      </p:sp>
      <p:sp>
        <p:nvSpPr>
          <p:cNvPr id="5"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PROCESSO DE COMUNICAÇÃO</a:t>
            </a:r>
            <a:endParaRPr lang="pt-BR" dirty="0">
              <a:solidFill>
                <a:schemeClr val="bg1"/>
              </a:solidFill>
            </a:endParaRPr>
          </a:p>
        </p:txBody>
      </p:sp>
    </p:spTree>
    <p:extLst>
      <p:ext uri="{BB962C8B-B14F-4D97-AF65-F5344CB8AC3E}">
        <p14:creationId xmlns:p14="http://schemas.microsoft.com/office/powerpoint/2010/main" val="25965528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INFLUENCIA NA COMUNICAÇÃO</a:t>
            </a:r>
            <a:endParaRPr lang="pt-BR" dirty="0">
              <a:solidFill>
                <a:schemeClr val="bg1"/>
              </a:solidFill>
            </a:endParaRPr>
          </a:p>
        </p:txBody>
      </p:sp>
      <p:pic>
        <p:nvPicPr>
          <p:cNvPr id="5" name="Imagem 4"/>
          <p:cNvPicPr/>
          <p:nvPr/>
        </p:nvPicPr>
        <p:blipFill>
          <a:blip r:embed="rId2">
            <a:extLst>
              <a:ext uri="{28A0092B-C50C-407E-A947-70E740481C1C}">
                <a14:useLocalDpi xmlns:a14="http://schemas.microsoft.com/office/drawing/2010/main" val="0"/>
              </a:ext>
            </a:extLst>
          </a:blip>
          <a:stretch>
            <a:fillRect/>
          </a:stretch>
        </p:blipFill>
        <p:spPr>
          <a:xfrm>
            <a:off x="1259632" y="1322533"/>
            <a:ext cx="6300420" cy="4665880"/>
          </a:xfrm>
          <a:prstGeom prst="rect">
            <a:avLst/>
          </a:prstGeom>
        </p:spPr>
      </p:pic>
      <p:sp>
        <p:nvSpPr>
          <p:cNvPr id="3" name="Retângulo 2"/>
          <p:cNvSpPr/>
          <p:nvPr/>
        </p:nvSpPr>
        <p:spPr>
          <a:xfrm>
            <a:off x="1259632" y="6093296"/>
            <a:ext cx="6048672" cy="276999"/>
          </a:xfrm>
          <a:prstGeom prst="rect">
            <a:avLst/>
          </a:prstGeom>
        </p:spPr>
        <p:txBody>
          <a:bodyPr wrap="square">
            <a:spAutoFit/>
          </a:bodyPr>
          <a:lstStyle/>
          <a:p>
            <a:r>
              <a:rPr lang="pt-BR" sz="1200" b="1" dirty="0">
                <a:solidFill>
                  <a:schemeClr val="bg1"/>
                </a:solidFill>
              </a:rPr>
              <a:t>Fonte: A comunicação como fator de sucesso organizacional. Mara Braile, (2016 - pág. 53).</a:t>
            </a:r>
            <a:endParaRPr lang="pt-BR" sz="1200" dirty="0">
              <a:solidFill>
                <a:schemeClr val="bg1"/>
              </a:solidFill>
            </a:endParaRPr>
          </a:p>
        </p:txBody>
      </p:sp>
    </p:spTree>
    <p:extLst>
      <p:ext uri="{BB962C8B-B14F-4D97-AF65-F5344CB8AC3E}">
        <p14:creationId xmlns:p14="http://schemas.microsoft.com/office/powerpoint/2010/main" val="7944506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4957" y="1484784"/>
            <a:ext cx="8352928" cy="4154984"/>
          </a:xfrm>
          <a:prstGeom prst="rect">
            <a:avLst/>
          </a:prstGeom>
        </p:spPr>
        <p:txBody>
          <a:bodyPr wrap="square">
            <a:spAutoFit/>
          </a:bodyPr>
          <a:lstStyle/>
          <a:p>
            <a:pPr algn="just"/>
            <a:r>
              <a:rPr lang="pt-BR" sz="2400" b="1" dirty="0">
                <a:solidFill>
                  <a:schemeClr val="bg1"/>
                </a:solidFill>
              </a:rPr>
              <a:t>Comunicação oral</a:t>
            </a:r>
            <a:r>
              <a:rPr lang="pt-BR" sz="2400" dirty="0">
                <a:solidFill>
                  <a:schemeClr val="bg1"/>
                </a:solidFill>
              </a:rPr>
              <a:t> – aquela verbalizada entre os membros da organização</a:t>
            </a:r>
            <a:r>
              <a:rPr lang="pt-BR" sz="2400" dirty="0" smtClean="0">
                <a:solidFill>
                  <a:schemeClr val="bg1"/>
                </a:solidFill>
              </a:rPr>
              <a:t>;</a:t>
            </a:r>
          </a:p>
          <a:p>
            <a:pPr algn="just"/>
            <a:endParaRPr lang="pt-BR" sz="2400" dirty="0">
              <a:solidFill>
                <a:schemeClr val="bg1"/>
              </a:solidFill>
            </a:endParaRPr>
          </a:p>
          <a:p>
            <a:pPr algn="just"/>
            <a:r>
              <a:rPr lang="pt-BR" sz="2400" b="1" dirty="0">
                <a:solidFill>
                  <a:schemeClr val="bg1"/>
                </a:solidFill>
              </a:rPr>
              <a:t>Comunicação escrita</a:t>
            </a:r>
            <a:r>
              <a:rPr lang="pt-BR" sz="2400" dirty="0">
                <a:solidFill>
                  <a:schemeClr val="bg1"/>
                </a:solidFill>
              </a:rPr>
              <a:t> – aquela efetuada por meio de memorandos, normas, procedimentos e ofícios</a:t>
            </a:r>
            <a:r>
              <a:rPr lang="pt-BR" sz="2400" dirty="0" smtClean="0">
                <a:solidFill>
                  <a:schemeClr val="bg1"/>
                </a:solidFill>
              </a:rPr>
              <a:t>;</a:t>
            </a:r>
          </a:p>
          <a:p>
            <a:pPr algn="just"/>
            <a:endParaRPr lang="pt-BR" sz="2400" dirty="0">
              <a:solidFill>
                <a:schemeClr val="bg1"/>
              </a:solidFill>
            </a:endParaRPr>
          </a:p>
          <a:p>
            <a:pPr algn="just"/>
            <a:r>
              <a:rPr lang="pt-BR" sz="2400" b="1" dirty="0">
                <a:solidFill>
                  <a:schemeClr val="bg1"/>
                </a:solidFill>
              </a:rPr>
              <a:t>Comunicação não verbal</a:t>
            </a:r>
            <a:r>
              <a:rPr lang="pt-BR" sz="2400" dirty="0">
                <a:solidFill>
                  <a:schemeClr val="bg1"/>
                </a:solidFill>
              </a:rPr>
              <a:t> – aquela feita por gestos ou movimentos corporais ou faciais</a:t>
            </a:r>
            <a:r>
              <a:rPr lang="pt-BR" sz="2400" dirty="0" smtClean="0">
                <a:solidFill>
                  <a:schemeClr val="bg1"/>
                </a:solidFill>
              </a:rPr>
              <a:t>;</a:t>
            </a:r>
          </a:p>
          <a:p>
            <a:pPr algn="just"/>
            <a:endParaRPr lang="pt-BR" sz="2400" dirty="0">
              <a:solidFill>
                <a:schemeClr val="bg1"/>
              </a:solidFill>
            </a:endParaRPr>
          </a:p>
          <a:p>
            <a:pPr algn="just"/>
            <a:r>
              <a:rPr lang="pt-BR" sz="2400" b="1" dirty="0">
                <a:solidFill>
                  <a:schemeClr val="bg1"/>
                </a:solidFill>
              </a:rPr>
              <a:t>Comunicação eletrônica</a:t>
            </a:r>
            <a:r>
              <a:rPr lang="pt-BR" sz="2400" dirty="0">
                <a:solidFill>
                  <a:schemeClr val="bg1"/>
                </a:solidFill>
              </a:rPr>
              <a:t> – aquela efetuada por disponíveis eletrônicos móveis, e-mails ou </a:t>
            </a:r>
            <a:r>
              <a:rPr lang="pt-BR" sz="2400" dirty="0" err="1">
                <a:solidFill>
                  <a:schemeClr val="bg1"/>
                </a:solidFill>
              </a:rPr>
              <a:t>sms</a:t>
            </a:r>
            <a:r>
              <a:rPr lang="pt-BR" sz="2400" dirty="0">
                <a:solidFill>
                  <a:schemeClr val="bg1"/>
                </a:solidFill>
              </a:rPr>
              <a:t>.</a:t>
            </a:r>
          </a:p>
        </p:txBody>
      </p:sp>
      <p:sp>
        <p:nvSpPr>
          <p:cNvPr id="5"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TIPOS DE COMUNICAÇÃO</a:t>
            </a:r>
            <a:endParaRPr lang="pt-BR" dirty="0">
              <a:solidFill>
                <a:schemeClr val="bg1"/>
              </a:solidFill>
            </a:endParaRPr>
          </a:p>
        </p:txBody>
      </p:sp>
    </p:spTree>
    <p:extLst>
      <p:ext uri="{BB962C8B-B14F-4D97-AF65-F5344CB8AC3E}">
        <p14:creationId xmlns:p14="http://schemas.microsoft.com/office/powerpoint/2010/main" val="37857043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7088" y="2276872"/>
            <a:ext cx="8352928" cy="2308324"/>
          </a:xfrm>
          <a:prstGeom prst="rect">
            <a:avLst/>
          </a:prstGeom>
        </p:spPr>
        <p:txBody>
          <a:bodyPr wrap="square">
            <a:spAutoFit/>
          </a:bodyPr>
          <a:lstStyle/>
          <a:p>
            <a:pPr algn="just"/>
            <a:r>
              <a:rPr lang="pt-BR" sz="2400" dirty="0">
                <a:solidFill>
                  <a:schemeClr val="bg1"/>
                </a:solidFill>
              </a:rPr>
              <a:t>Com o avanço crescente da tecnologia muitas empresas sofrem mudanças extremas e este processo traz constantes desconfortos, principalmente para melhorar seu desempenho, e consequentemente cria um ambiente de desequilíbrio e instabilidade e nesse caso a organização precisa lidar com estas mudanças.</a:t>
            </a:r>
          </a:p>
        </p:txBody>
      </p:sp>
      <p:sp>
        <p:nvSpPr>
          <p:cNvPr id="5" name="Título 1"/>
          <p:cNvSpPr>
            <a:spLocks noGrp="1"/>
          </p:cNvSpPr>
          <p:nvPr>
            <p:ph type="title"/>
          </p:nvPr>
        </p:nvSpPr>
        <p:spPr>
          <a:xfrm>
            <a:off x="539552" y="332656"/>
            <a:ext cx="8229600" cy="864096"/>
          </a:xfrm>
        </p:spPr>
        <p:txBody>
          <a:bodyPr>
            <a:normAutofit fontScale="90000"/>
          </a:bodyPr>
          <a:lstStyle/>
          <a:p>
            <a:r>
              <a:rPr lang="pt-BR" dirty="0" smtClean="0">
                <a:solidFill>
                  <a:schemeClr val="bg1"/>
                </a:solidFill>
              </a:rPr>
              <a:t>DILEMA DA ORGANIZAÇÃO – GESTÃO DE MUDANÇAS</a:t>
            </a:r>
            <a:endParaRPr lang="pt-BR" dirty="0">
              <a:solidFill>
                <a:schemeClr val="bg1"/>
              </a:solidFill>
            </a:endParaRPr>
          </a:p>
        </p:txBody>
      </p:sp>
    </p:spTree>
    <p:extLst>
      <p:ext uri="{BB962C8B-B14F-4D97-AF65-F5344CB8AC3E}">
        <p14:creationId xmlns:p14="http://schemas.microsoft.com/office/powerpoint/2010/main" val="332021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FUNÇÕES DE OSM</a:t>
            </a:r>
            <a:endParaRPr lang="pt-BR" dirty="0">
              <a:solidFill>
                <a:schemeClr val="bg1"/>
              </a:solidFill>
            </a:endParaRPr>
          </a:p>
        </p:txBody>
      </p:sp>
      <p:sp>
        <p:nvSpPr>
          <p:cNvPr id="3" name="Espaço Reservado para Conteúdo 2"/>
          <p:cNvSpPr>
            <a:spLocks noGrp="1"/>
          </p:cNvSpPr>
          <p:nvPr>
            <p:ph idx="1"/>
          </p:nvPr>
        </p:nvSpPr>
        <p:spPr>
          <a:xfrm>
            <a:off x="395536" y="1484784"/>
            <a:ext cx="8229600" cy="4824536"/>
          </a:xfrm>
        </p:spPr>
        <p:txBody>
          <a:bodyPr>
            <a:normAutofit fontScale="92500" lnSpcReduction="20000"/>
          </a:bodyPr>
          <a:lstStyle/>
          <a:p>
            <a:pPr marL="0" indent="0" algn="just">
              <a:buNone/>
            </a:pPr>
            <a:r>
              <a:rPr lang="pt-BR" b="1" dirty="0">
                <a:solidFill>
                  <a:schemeClr val="bg1"/>
                </a:solidFill>
              </a:rPr>
              <a:t>Melhorar a eficiência e eficácia dos trabalhos:</a:t>
            </a:r>
            <a:endParaRPr lang="pt-BR" dirty="0">
              <a:solidFill>
                <a:schemeClr val="bg1"/>
              </a:solidFill>
            </a:endParaRPr>
          </a:p>
          <a:p>
            <a:pPr lvl="0" algn="just"/>
            <a:r>
              <a:rPr lang="pt-BR" dirty="0">
                <a:solidFill>
                  <a:schemeClr val="bg1"/>
                </a:solidFill>
              </a:rPr>
              <a:t>Melhorar a produtividade;</a:t>
            </a:r>
          </a:p>
          <a:p>
            <a:pPr lvl="0" algn="just"/>
            <a:r>
              <a:rPr lang="pt-BR" dirty="0">
                <a:solidFill>
                  <a:schemeClr val="bg1"/>
                </a:solidFill>
              </a:rPr>
              <a:t>Diminuir o tempo de ociosidade;</a:t>
            </a:r>
          </a:p>
          <a:p>
            <a:pPr lvl="0" algn="just"/>
            <a:r>
              <a:rPr lang="pt-BR" dirty="0">
                <a:solidFill>
                  <a:schemeClr val="bg1"/>
                </a:solidFill>
              </a:rPr>
              <a:t>Atingir o menor custo possível dos trabalhos.</a:t>
            </a:r>
          </a:p>
          <a:p>
            <a:pPr algn="just"/>
            <a:endParaRPr lang="pt-BR" dirty="0">
              <a:solidFill>
                <a:schemeClr val="bg1"/>
              </a:solidFill>
            </a:endParaRPr>
          </a:p>
          <a:p>
            <a:pPr marL="0" indent="0" algn="just">
              <a:buNone/>
            </a:pPr>
            <a:r>
              <a:rPr lang="pt-BR" b="1" dirty="0">
                <a:solidFill>
                  <a:schemeClr val="bg1"/>
                </a:solidFill>
              </a:rPr>
              <a:t>Aumentar o resultado positivo por meio de:</a:t>
            </a:r>
            <a:endParaRPr lang="pt-BR" dirty="0">
              <a:solidFill>
                <a:schemeClr val="bg1"/>
              </a:solidFill>
            </a:endParaRPr>
          </a:p>
          <a:p>
            <a:pPr lvl="0" algn="just"/>
            <a:r>
              <a:rPr lang="pt-BR" dirty="0">
                <a:solidFill>
                  <a:schemeClr val="bg1"/>
                </a:solidFill>
              </a:rPr>
              <a:t>Pessoas;</a:t>
            </a:r>
          </a:p>
          <a:p>
            <a:pPr lvl="0" algn="just"/>
            <a:r>
              <a:rPr lang="pt-BR" dirty="0">
                <a:solidFill>
                  <a:schemeClr val="bg1"/>
                </a:solidFill>
              </a:rPr>
              <a:t>Materiais;</a:t>
            </a:r>
          </a:p>
          <a:p>
            <a:pPr lvl="0" algn="just"/>
            <a:r>
              <a:rPr lang="pt-BR" dirty="0">
                <a:solidFill>
                  <a:schemeClr val="bg1"/>
                </a:solidFill>
              </a:rPr>
              <a:t>Espaço físico:</a:t>
            </a:r>
          </a:p>
          <a:p>
            <a:pPr lvl="0" algn="just"/>
            <a:r>
              <a:rPr lang="pt-BR" dirty="0">
                <a:solidFill>
                  <a:schemeClr val="bg1"/>
                </a:solidFill>
              </a:rPr>
              <a:t>Tempo.</a:t>
            </a:r>
          </a:p>
        </p:txBody>
      </p:sp>
    </p:spTree>
    <p:extLst>
      <p:ext uri="{BB962C8B-B14F-4D97-AF65-F5344CB8AC3E}">
        <p14:creationId xmlns:p14="http://schemas.microsoft.com/office/powerpoint/2010/main" val="11140296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7088" y="1844824"/>
            <a:ext cx="8352928" cy="3785652"/>
          </a:xfrm>
          <a:prstGeom prst="rect">
            <a:avLst/>
          </a:prstGeom>
        </p:spPr>
        <p:txBody>
          <a:bodyPr wrap="square">
            <a:spAutoFit/>
          </a:bodyPr>
          <a:lstStyle/>
          <a:p>
            <a:pPr algn="just"/>
            <a:r>
              <a:rPr lang="pt-BR" sz="2400" dirty="0">
                <a:solidFill>
                  <a:schemeClr val="bg1"/>
                </a:solidFill>
              </a:rPr>
              <a:t>É necessário que haja mudanças no contexto organizacional para que se possa implementar inovações que impulsionem o desenvolvimento da organização, trazendo uma nova visão empresarial, mas para isso se deve considerar  os fatores de:</a:t>
            </a:r>
          </a:p>
          <a:p>
            <a:pPr marL="342900" lvl="0" indent="-342900" algn="just">
              <a:buFont typeface="Arial" panose="020B0604020202020204" pitchFamily="34" charset="0"/>
              <a:buChar char="•"/>
            </a:pPr>
            <a:r>
              <a:rPr lang="pt-BR" sz="2400" dirty="0">
                <a:solidFill>
                  <a:schemeClr val="bg1"/>
                </a:solidFill>
              </a:rPr>
              <a:t>Profundidade da mudança;</a:t>
            </a:r>
          </a:p>
          <a:p>
            <a:pPr marL="342900" lvl="0" indent="-342900" algn="just">
              <a:buFont typeface="Arial" panose="020B0604020202020204" pitchFamily="34" charset="0"/>
              <a:buChar char="•"/>
            </a:pPr>
            <a:r>
              <a:rPr lang="pt-BR" sz="2400" dirty="0">
                <a:solidFill>
                  <a:schemeClr val="bg1"/>
                </a:solidFill>
              </a:rPr>
              <a:t>Velocidade da mudança;</a:t>
            </a:r>
          </a:p>
          <a:p>
            <a:pPr marL="342900" lvl="0" indent="-342900" algn="just">
              <a:buFont typeface="Arial" panose="020B0604020202020204" pitchFamily="34" charset="0"/>
              <a:buChar char="•"/>
            </a:pPr>
            <a:r>
              <a:rPr lang="pt-BR" sz="2400" dirty="0">
                <a:solidFill>
                  <a:schemeClr val="bg1"/>
                </a:solidFill>
              </a:rPr>
              <a:t>Forma de implementação;</a:t>
            </a:r>
          </a:p>
          <a:p>
            <a:pPr marL="342900" lvl="0" indent="-342900" algn="just">
              <a:buFont typeface="Arial" panose="020B0604020202020204" pitchFamily="34" charset="0"/>
              <a:buChar char="•"/>
            </a:pPr>
            <a:r>
              <a:rPr lang="pt-BR" sz="2400" dirty="0">
                <a:solidFill>
                  <a:schemeClr val="bg1"/>
                </a:solidFill>
              </a:rPr>
              <a:t>Capacidade da equipe em absorver a mudança;</a:t>
            </a:r>
          </a:p>
          <a:p>
            <a:pPr marL="342900" lvl="0" indent="-342900" algn="just">
              <a:buFont typeface="Arial" panose="020B0604020202020204" pitchFamily="34" charset="0"/>
              <a:buChar char="•"/>
            </a:pPr>
            <a:r>
              <a:rPr lang="pt-BR" sz="2400" dirty="0">
                <a:solidFill>
                  <a:schemeClr val="bg1"/>
                </a:solidFill>
              </a:rPr>
              <a:t>Identificar as fontes de resistência à mudança;</a:t>
            </a:r>
          </a:p>
          <a:p>
            <a:pPr marL="342900" lvl="0" indent="-342900" algn="just">
              <a:buFont typeface="Arial" panose="020B0604020202020204" pitchFamily="34" charset="0"/>
              <a:buChar char="•"/>
            </a:pPr>
            <a:r>
              <a:rPr lang="pt-BR" sz="2400" dirty="0">
                <a:solidFill>
                  <a:schemeClr val="bg1"/>
                </a:solidFill>
              </a:rPr>
              <a:t>Definir o volume de stress.</a:t>
            </a:r>
          </a:p>
        </p:txBody>
      </p:sp>
      <p:sp>
        <p:nvSpPr>
          <p:cNvPr id="5"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NECESSIDADES DE MUDANÇAS</a:t>
            </a:r>
            <a:endParaRPr lang="pt-BR" dirty="0">
              <a:solidFill>
                <a:schemeClr val="bg1"/>
              </a:solidFill>
            </a:endParaRPr>
          </a:p>
        </p:txBody>
      </p:sp>
    </p:spTree>
    <p:extLst>
      <p:ext uri="{BB962C8B-B14F-4D97-AF65-F5344CB8AC3E}">
        <p14:creationId xmlns:p14="http://schemas.microsoft.com/office/powerpoint/2010/main" val="13544971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7088" y="1844824"/>
            <a:ext cx="8352928" cy="4154984"/>
          </a:xfrm>
          <a:prstGeom prst="rect">
            <a:avLst/>
          </a:prstGeom>
        </p:spPr>
        <p:txBody>
          <a:bodyPr wrap="square">
            <a:spAutoFit/>
          </a:bodyPr>
          <a:lstStyle/>
          <a:p>
            <a:pPr marL="342900" lvl="0" indent="-342900" algn="just">
              <a:buFont typeface="Arial" panose="020B0604020202020204" pitchFamily="34" charset="0"/>
              <a:buChar char="•"/>
            </a:pPr>
            <a:r>
              <a:rPr lang="pt-BR" sz="2400" dirty="0">
                <a:solidFill>
                  <a:schemeClr val="bg1"/>
                </a:solidFill>
              </a:rPr>
              <a:t>Natureza da força de trabalho – de onde vêm os trabalhadores</a:t>
            </a:r>
            <a:r>
              <a:rPr lang="pt-BR" sz="2400" dirty="0" smtClean="0">
                <a:solidFill>
                  <a:schemeClr val="bg1"/>
                </a:solidFill>
              </a:rPr>
              <a:t>;</a:t>
            </a:r>
          </a:p>
          <a:p>
            <a:pPr marL="342900" lvl="0" indent="-342900" algn="just">
              <a:buFont typeface="Arial" panose="020B0604020202020204" pitchFamily="34" charset="0"/>
              <a:buChar char="•"/>
            </a:pP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A tecnologia utilizada</a:t>
            </a:r>
            <a:r>
              <a:rPr lang="pt-BR" sz="2400" dirty="0" smtClean="0">
                <a:solidFill>
                  <a:schemeClr val="bg1"/>
                </a:solidFill>
              </a:rPr>
              <a:t>;</a:t>
            </a:r>
          </a:p>
          <a:p>
            <a:pPr marL="342900" lvl="0" indent="-342900" algn="just">
              <a:buFont typeface="Arial" panose="020B0604020202020204" pitchFamily="34" charset="0"/>
              <a:buChar char="•"/>
            </a:pP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Qual o choque econômico advindo da mudança</a:t>
            </a:r>
            <a:r>
              <a:rPr lang="pt-BR" sz="2400" dirty="0" smtClean="0">
                <a:solidFill>
                  <a:schemeClr val="bg1"/>
                </a:solidFill>
              </a:rPr>
              <a:t>;</a:t>
            </a:r>
          </a:p>
          <a:p>
            <a:pPr marL="342900" lvl="0" indent="-342900" algn="just">
              <a:buFont typeface="Arial" panose="020B0604020202020204" pitchFamily="34" charset="0"/>
              <a:buChar char="•"/>
            </a:pP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Os fatores competitivos</a:t>
            </a:r>
            <a:r>
              <a:rPr lang="pt-BR" sz="2400" dirty="0" smtClean="0">
                <a:solidFill>
                  <a:schemeClr val="bg1"/>
                </a:solidFill>
              </a:rPr>
              <a:t>;</a:t>
            </a:r>
          </a:p>
          <a:p>
            <a:pPr marL="342900" lvl="0" indent="-342900" algn="just">
              <a:buFont typeface="Arial" panose="020B0604020202020204" pitchFamily="34" charset="0"/>
              <a:buChar char="•"/>
            </a:pP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As tendências sociais</a:t>
            </a:r>
            <a:r>
              <a:rPr lang="pt-BR" sz="2400" dirty="0" smtClean="0">
                <a:solidFill>
                  <a:schemeClr val="bg1"/>
                </a:solidFill>
              </a:rPr>
              <a:t>;</a:t>
            </a:r>
          </a:p>
          <a:p>
            <a:pPr marL="342900" lvl="0" indent="-342900" algn="just">
              <a:buFont typeface="Arial" panose="020B0604020202020204" pitchFamily="34" charset="0"/>
              <a:buChar char="•"/>
            </a:pP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Politicas organizacionais.</a:t>
            </a:r>
          </a:p>
        </p:txBody>
      </p:sp>
      <p:sp>
        <p:nvSpPr>
          <p:cNvPr id="5" name="Título 1"/>
          <p:cNvSpPr>
            <a:spLocks noGrp="1"/>
          </p:cNvSpPr>
          <p:nvPr>
            <p:ph type="title"/>
          </p:nvPr>
        </p:nvSpPr>
        <p:spPr>
          <a:xfrm>
            <a:off x="539552" y="332656"/>
            <a:ext cx="8229600" cy="864096"/>
          </a:xfrm>
        </p:spPr>
        <p:txBody>
          <a:bodyPr>
            <a:normAutofit fontScale="90000"/>
          </a:bodyPr>
          <a:lstStyle/>
          <a:p>
            <a:r>
              <a:rPr lang="pt-BR" dirty="0" smtClean="0">
                <a:solidFill>
                  <a:schemeClr val="bg1"/>
                </a:solidFill>
              </a:rPr>
              <a:t>FATORES DO DILEMA ORGANIZACIONAL</a:t>
            </a:r>
            <a:endParaRPr lang="pt-BR" dirty="0">
              <a:solidFill>
                <a:schemeClr val="bg1"/>
              </a:solidFill>
            </a:endParaRPr>
          </a:p>
        </p:txBody>
      </p:sp>
    </p:spTree>
    <p:extLst>
      <p:ext uri="{BB962C8B-B14F-4D97-AF65-F5344CB8AC3E}">
        <p14:creationId xmlns:p14="http://schemas.microsoft.com/office/powerpoint/2010/main" val="28364967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MODELO DE STRESS</a:t>
            </a:r>
            <a:endParaRPr lang="pt-BR" dirty="0">
              <a:solidFill>
                <a:schemeClr val="bg1"/>
              </a:solidFill>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12776"/>
            <a:ext cx="7812360" cy="4253029"/>
          </a:xfrm>
          <a:prstGeom prst="rect">
            <a:avLst/>
          </a:prstGeom>
        </p:spPr>
      </p:pic>
      <p:sp>
        <p:nvSpPr>
          <p:cNvPr id="7" name="Retângulo 6"/>
          <p:cNvSpPr/>
          <p:nvPr/>
        </p:nvSpPr>
        <p:spPr>
          <a:xfrm>
            <a:off x="716360" y="5805263"/>
            <a:ext cx="3068404" cy="276999"/>
          </a:xfrm>
          <a:prstGeom prst="rect">
            <a:avLst/>
          </a:prstGeom>
        </p:spPr>
        <p:txBody>
          <a:bodyPr wrap="none">
            <a:spAutoFit/>
          </a:bodyPr>
          <a:lstStyle/>
          <a:p>
            <a:pPr algn="just"/>
            <a:r>
              <a:rPr lang="pt-BR" sz="1200" b="1" dirty="0">
                <a:solidFill>
                  <a:schemeClr val="bg1"/>
                </a:solidFill>
              </a:rPr>
              <a:t>Fonte: Robbins, S.; Judge, T.; Sobral, F (2011).</a:t>
            </a:r>
            <a:endParaRPr lang="pt-BR" sz="1200" dirty="0">
              <a:solidFill>
                <a:schemeClr val="bg1"/>
              </a:solidFill>
            </a:endParaRPr>
          </a:p>
        </p:txBody>
      </p:sp>
    </p:spTree>
    <p:extLst>
      <p:ext uri="{BB962C8B-B14F-4D97-AF65-F5344CB8AC3E}">
        <p14:creationId xmlns:p14="http://schemas.microsoft.com/office/powerpoint/2010/main" val="7398292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7088" y="1844824"/>
            <a:ext cx="8352928" cy="3785652"/>
          </a:xfrm>
          <a:prstGeom prst="rect">
            <a:avLst/>
          </a:prstGeom>
        </p:spPr>
        <p:txBody>
          <a:bodyPr wrap="square">
            <a:spAutoFit/>
          </a:bodyPr>
          <a:lstStyle/>
          <a:p>
            <a:pPr algn="just"/>
            <a:r>
              <a:rPr lang="pt-BR" sz="2400" b="1" dirty="0" smtClean="0">
                <a:solidFill>
                  <a:schemeClr val="bg1"/>
                </a:solidFill>
              </a:rPr>
              <a:t>A. Tomada </a:t>
            </a:r>
            <a:r>
              <a:rPr lang="pt-BR" sz="2400" b="1" dirty="0">
                <a:solidFill>
                  <a:schemeClr val="bg1"/>
                </a:solidFill>
              </a:rPr>
              <a:t>de decisões:</a:t>
            </a: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Decisão Individual;</a:t>
            </a:r>
          </a:p>
          <a:p>
            <a:pPr marL="342900" lvl="0" indent="-342900" algn="just">
              <a:buFont typeface="Arial" panose="020B0604020202020204" pitchFamily="34" charset="0"/>
              <a:buChar char="•"/>
            </a:pPr>
            <a:r>
              <a:rPr lang="pt-BR" sz="2400" dirty="0">
                <a:solidFill>
                  <a:schemeClr val="bg1"/>
                </a:solidFill>
              </a:rPr>
              <a:t>Decisão Organizacional.</a:t>
            </a:r>
          </a:p>
          <a:p>
            <a:pPr algn="just"/>
            <a:r>
              <a:rPr lang="pt-BR" sz="2400" b="1" dirty="0">
                <a:solidFill>
                  <a:schemeClr val="bg1"/>
                </a:solidFill>
              </a:rPr>
              <a:t> </a:t>
            </a:r>
            <a:endParaRPr lang="pt-BR" sz="2400" dirty="0">
              <a:solidFill>
                <a:schemeClr val="bg1"/>
              </a:solidFill>
            </a:endParaRPr>
          </a:p>
          <a:p>
            <a:pPr algn="just"/>
            <a:r>
              <a:rPr lang="pt-BR" sz="2400" b="1" dirty="0">
                <a:solidFill>
                  <a:schemeClr val="bg1"/>
                </a:solidFill>
              </a:rPr>
              <a:t>B. Poder e política:</a:t>
            </a: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Poder Pessoal;</a:t>
            </a:r>
          </a:p>
          <a:p>
            <a:pPr marL="342900" lvl="0" indent="-342900" algn="just">
              <a:buFont typeface="Arial" panose="020B0604020202020204" pitchFamily="34" charset="0"/>
              <a:buChar char="•"/>
            </a:pPr>
            <a:r>
              <a:rPr lang="pt-BR" sz="2400" dirty="0">
                <a:solidFill>
                  <a:schemeClr val="bg1"/>
                </a:solidFill>
              </a:rPr>
              <a:t>Poder Organizacional;</a:t>
            </a:r>
          </a:p>
          <a:p>
            <a:pPr marL="342900" lvl="0" indent="-342900" algn="just">
              <a:buFont typeface="Arial" panose="020B0604020202020204" pitchFamily="34" charset="0"/>
              <a:buChar char="•"/>
            </a:pPr>
            <a:r>
              <a:rPr lang="pt-BR" sz="2400" dirty="0">
                <a:solidFill>
                  <a:schemeClr val="bg1"/>
                </a:solidFill>
              </a:rPr>
              <a:t>Poder Vertical;</a:t>
            </a:r>
          </a:p>
          <a:p>
            <a:pPr marL="342900" lvl="0" indent="-342900" algn="just">
              <a:buFont typeface="Arial" panose="020B0604020202020204" pitchFamily="34" charset="0"/>
              <a:buChar char="•"/>
            </a:pPr>
            <a:r>
              <a:rPr lang="pt-BR" sz="2400" dirty="0">
                <a:solidFill>
                  <a:schemeClr val="bg1"/>
                </a:solidFill>
              </a:rPr>
              <a:t>Poder horizontal;</a:t>
            </a:r>
          </a:p>
          <a:p>
            <a:pPr marL="342900" lvl="0" indent="-342900" algn="just">
              <a:buFont typeface="Arial" panose="020B0604020202020204" pitchFamily="34" charset="0"/>
              <a:buChar char="•"/>
            </a:pPr>
            <a:r>
              <a:rPr lang="pt-BR" sz="2400" dirty="0">
                <a:solidFill>
                  <a:schemeClr val="bg1"/>
                </a:solidFill>
              </a:rPr>
              <a:t>Influência Política.</a:t>
            </a:r>
          </a:p>
        </p:txBody>
      </p:sp>
      <p:sp>
        <p:nvSpPr>
          <p:cNvPr id="5" name="Título 1"/>
          <p:cNvSpPr>
            <a:spLocks noGrp="1"/>
          </p:cNvSpPr>
          <p:nvPr>
            <p:ph type="title"/>
          </p:nvPr>
        </p:nvSpPr>
        <p:spPr>
          <a:xfrm>
            <a:off x="539552" y="332656"/>
            <a:ext cx="8229600" cy="864096"/>
          </a:xfrm>
        </p:spPr>
        <p:txBody>
          <a:bodyPr>
            <a:normAutofit fontScale="90000"/>
          </a:bodyPr>
          <a:lstStyle/>
          <a:p>
            <a:r>
              <a:rPr lang="pt-BR" dirty="0" smtClean="0">
                <a:solidFill>
                  <a:schemeClr val="bg1"/>
                </a:solidFill>
              </a:rPr>
              <a:t>TOMADA DE DECISÕES FRENTE À MUDANÇA</a:t>
            </a:r>
            <a:endParaRPr lang="pt-BR" dirty="0">
              <a:solidFill>
                <a:schemeClr val="bg1"/>
              </a:solidFill>
            </a:endParaRPr>
          </a:p>
        </p:txBody>
      </p:sp>
    </p:spTree>
    <p:extLst>
      <p:ext uri="{BB962C8B-B14F-4D97-AF65-F5344CB8AC3E}">
        <p14:creationId xmlns:p14="http://schemas.microsoft.com/office/powerpoint/2010/main" val="19084760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7088" y="1844824"/>
            <a:ext cx="8352928" cy="3785652"/>
          </a:xfrm>
          <a:prstGeom prst="rect">
            <a:avLst/>
          </a:prstGeom>
        </p:spPr>
        <p:txBody>
          <a:bodyPr wrap="square">
            <a:spAutoFit/>
          </a:bodyPr>
          <a:lstStyle/>
          <a:p>
            <a:pPr marL="342900" indent="-342900" algn="just">
              <a:buFont typeface="Arial" panose="020B0604020202020204" pitchFamily="34" charset="0"/>
              <a:buChar char="•"/>
            </a:pPr>
            <a:r>
              <a:rPr lang="pt-BR" sz="2400" dirty="0">
                <a:solidFill>
                  <a:schemeClr val="bg1"/>
                </a:solidFill>
              </a:rPr>
              <a:t>Segundo o dicionário, controle é fiscalizar, monitorar, verificação de algo ou de informações.</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dirty="0" smtClean="0">
                <a:solidFill>
                  <a:schemeClr val="bg1"/>
                </a:solidFill>
              </a:rPr>
              <a:t>Nas </a:t>
            </a:r>
            <a:r>
              <a:rPr lang="pt-BR" sz="2400" dirty="0">
                <a:solidFill>
                  <a:schemeClr val="bg1"/>
                </a:solidFill>
              </a:rPr>
              <a:t>empresas ou organizações o controle é efetuado com dois intuitos:</a:t>
            </a:r>
          </a:p>
          <a:p>
            <a:pPr marL="800100" lvl="1" indent="-342900" algn="just">
              <a:buFont typeface="Courier New" panose="02070309020205020404" pitchFamily="49" charset="0"/>
              <a:buChar char="o"/>
            </a:pPr>
            <a:r>
              <a:rPr lang="pt-BR" sz="2400" dirty="0">
                <a:solidFill>
                  <a:schemeClr val="bg1"/>
                </a:solidFill>
              </a:rPr>
              <a:t>Monitorar as atividades, garantindo que elas sejam executadas como planejado, visando o atingimento de metas e objetivos;</a:t>
            </a:r>
          </a:p>
          <a:p>
            <a:pPr marL="800100" lvl="1" indent="-342900" algn="just">
              <a:buFont typeface="Courier New" panose="02070309020205020404" pitchFamily="49" charset="0"/>
              <a:buChar char="o"/>
            </a:pPr>
            <a:r>
              <a:rPr lang="pt-BR" sz="2400" dirty="0">
                <a:solidFill>
                  <a:schemeClr val="bg1"/>
                </a:solidFill>
              </a:rPr>
              <a:t>Corrigir possíveis desvios de curso ou ação, não condizente com o que foi planejado.</a:t>
            </a:r>
          </a:p>
        </p:txBody>
      </p:sp>
      <p:sp>
        <p:nvSpPr>
          <p:cNvPr id="5"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CONTROLE</a:t>
            </a:r>
            <a:endParaRPr lang="pt-BR" dirty="0">
              <a:solidFill>
                <a:schemeClr val="bg1"/>
              </a:solidFill>
            </a:endParaRPr>
          </a:p>
        </p:txBody>
      </p:sp>
    </p:spTree>
    <p:extLst>
      <p:ext uri="{BB962C8B-B14F-4D97-AF65-F5344CB8AC3E}">
        <p14:creationId xmlns:p14="http://schemas.microsoft.com/office/powerpoint/2010/main" val="34100190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34232" y="1412776"/>
            <a:ext cx="8352928" cy="4524315"/>
          </a:xfrm>
          <a:prstGeom prst="rect">
            <a:avLst/>
          </a:prstGeom>
        </p:spPr>
        <p:txBody>
          <a:bodyPr wrap="square">
            <a:spAutoFit/>
          </a:bodyPr>
          <a:lstStyle/>
          <a:p>
            <a:pPr algn="just"/>
            <a:r>
              <a:rPr lang="pt-BR" sz="2400" b="1" dirty="0">
                <a:solidFill>
                  <a:schemeClr val="bg1"/>
                </a:solidFill>
              </a:rPr>
              <a:t>O controle pode ser efetuado em três níveis operacionais</a:t>
            </a:r>
            <a:r>
              <a:rPr lang="pt-BR" sz="2400" b="1" dirty="0" smtClean="0">
                <a:solidFill>
                  <a:schemeClr val="bg1"/>
                </a:solidFill>
              </a:rPr>
              <a:t>:</a:t>
            </a:r>
          </a:p>
          <a:p>
            <a:pPr algn="just"/>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Preventivo </a:t>
            </a:r>
            <a:r>
              <a:rPr lang="pt-BR" sz="2400" dirty="0">
                <a:solidFill>
                  <a:schemeClr val="bg1"/>
                </a:solidFill>
              </a:rPr>
              <a:t>– quando se antecipa aos problemas, verificando se normas, procedimentos e treinamentos estão alinhados, sendo seu foco os insumos</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Simultâneo</a:t>
            </a:r>
            <a:r>
              <a:rPr lang="pt-BR" sz="2400" dirty="0">
                <a:solidFill>
                  <a:schemeClr val="bg1"/>
                </a:solidFill>
              </a:rPr>
              <a:t> – aquele que ocorre enquanto as atividades de processo estão sendo executadas, verificando os dados na medida em que estes ocorrem, sendo seu foco o processo</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Posterior</a:t>
            </a:r>
            <a:r>
              <a:rPr lang="pt-BR" sz="2400" dirty="0">
                <a:solidFill>
                  <a:schemeClr val="bg1"/>
                </a:solidFill>
              </a:rPr>
              <a:t> – efetuado após a execução de uma ação ou atividade, sendo seu foco os resultados.</a:t>
            </a:r>
          </a:p>
        </p:txBody>
      </p:sp>
      <p:sp>
        <p:nvSpPr>
          <p:cNvPr id="5"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CONTROLE</a:t>
            </a:r>
            <a:endParaRPr lang="pt-BR" dirty="0">
              <a:solidFill>
                <a:schemeClr val="bg1"/>
              </a:solidFill>
            </a:endParaRPr>
          </a:p>
        </p:txBody>
      </p:sp>
    </p:spTree>
    <p:extLst>
      <p:ext uri="{BB962C8B-B14F-4D97-AF65-F5344CB8AC3E}">
        <p14:creationId xmlns:p14="http://schemas.microsoft.com/office/powerpoint/2010/main" val="30601092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34232" y="1268760"/>
            <a:ext cx="8352928" cy="4524315"/>
          </a:xfrm>
          <a:prstGeom prst="rect">
            <a:avLst/>
          </a:prstGeom>
        </p:spPr>
        <p:txBody>
          <a:bodyPr wrap="square">
            <a:spAutoFit/>
          </a:bodyPr>
          <a:lstStyle/>
          <a:p>
            <a:pPr algn="just"/>
            <a:r>
              <a:rPr lang="pt-BR" sz="2400" b="1" dirty="0" smtClean="0">
                <a:solidFill>
                  <a:schemeClr val="bg1"/>
                </a:solidFill>
              </a:rPr>
              <a:t>Para </a:t>
            </a:r>
            <a:r>
              <a:rPr lang="pt-BR" sz="2400" b="1" dirty="0">
                <a:solidFill>
                  <a:schemeClr val="bg1"/>
                </a:solidFill>
              </a:rPr>
              <a:t>um controle efetivo é necessário</a:t>
            </a:r>
            <a:r>
              <a:rPr lang="pt-BR" sz="2400" b="1" dirty="0" smtClean="0">
                <a:solidFill>
                  <a:schemeClr val="bg1"/>
                </a:solidFill>
              </a:rPr>
              <a:t>:</a:t>
            </a:r>
          </a:p>
          <a:p>
            <a:pPr algn="just"/>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Excelente sistema de informações gerenciais</a:t>
            </a:r>
            <a:r>
              <a:rPr lang="pt-BR" sz="2400" dirty="0">
                <a:solidFill>
                  <a:schemeClr val="bg1"/>
                </a:solidFill>
              </a:rPr>
              <a:t> – capaz de cobrir todas as atividades organizacionais</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Liderança e organização</a:t>
            </a:r>
            <a:r>
              <a:rPr lang="pt-BR" sz="2400" dirty="0">
                <a:solidFill>
                  <a:schemeClr val="bg1"/>
                </a:solidFill>
              </a:rPr>
              <a:t> - os lideres da organização devem estar alinhados a uma visão comum da inovação, além da compreensão compartilhada dos objetivos empresariais</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Pessoas e Capacidades</a:t>
            </a:r>
            <a:r>
              <a:rPr lang="pt-BR" sz="2400" dirty="0">
                <a:solidFill>
                  <a:schemeClr val="bg1"/>
                </a:solidFill>
              </a:rPr>
              <a:t> – a disciplina para criar capacidades e inovação;</a:t>
            </a:r>
          </a:p>
          <a:p>
            <a:pPr marL="342900" indent="-342900" algn="just">
              <a:buFont typeface="Arial" panose="020B0604020202020204" pitchFamily="34" charset="0"/>
              <a:buChar char="•"/>
            </a:pPr>
            <a:endParaRPr lang="pt-BR" sz="2400" dirty="0">
              <a:solidFill>
                <a:schemeClr val="bg1"/>
              </a:solidFill>
            </a:endParaRPr>
          </a:p>
        </p:txBody>
      </p:sp>
      <p:sp>
        <p:nvSpPr>
          <p:cNvPr id="5"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CONTROLE</a:t>
            </a:r>
            <a:endParaRPr lang="pt-BR" dirty="0">
              <a:solidFill>
                <a:schemeClr val="bg1"/>
              </a:solidFill>
            </a:endParaRPr>
          </a:p>
        </p:txBody>
      </p:sp>
    </p:spTree>
    <p:extLst>
      <p:ext uri="{BB962C8B-B14F-4D97-AF65-F5344CB8AC3E}">
        <p14:creationId xmlns:p14="http://schemas.microsoft.com/office/powerpoint/2010/main" val="18887099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34232" y="1268760"/>
            <a:ext cx="8352928" cy="3416320"/>
          </a:xfrm>
          <a:prstGeom prst="rect">
            <a:avLst/>
          </a:prstGeom>
        </p:spPr>
        <p:txBody>
          <a:bodyPr wrap="square">
            <a:spAutoFit/>
          </a:bodyPr>
          <a:lstStyle/>
          <a:p>
            <a:pPr algn="just"/>
            <a:r>
              <a:rPr lang="pt-BR" sz="2400" b="1" dirty="0" smtClean="0">
                <a:solidFill>
                  <a:schemeClr val="bg1"/>
                </a:solidFill>
              </a:rPr>
              <a:t>Para </a:t>
            </a:r>
            <a:r>
              <a:rPr lang="pt-BR" sz="2400" b="1" dirty="0">
                <a:solidFill>
                  <a:schemeClr val="bg1"/>
                </a:solidFill>
              </a:rPr>
              <a:t>um controle efetivo é necessário:</a:t>
            </a:r>
            <a:endParaRPr lang="pt-BR" sz="2400" dirty="0">
              <a:solidFill>
                <a:schemeClr val="bg1"/>
              </a:solidFill>
            </a:endParaRPr>
          </a:p>
          <a:p>
            <a:pPr marL="342900" indent="-342900" algn="just">
              <a:buFont typeface="Arial" panose="020B0604020202020204" pitchFamily="34" charset="0"/>
              <a:buChar char="•"/>
            </a:pPr>
            <a:endParaRPr lang="pt-BR" sz="2400" b="1" dirty="0" smtClean="0">
              <a:solidFill>
                <a:schemeClr val="bg1"/>
              </a:solidFill>
            </a:endParaRPr>
          </a:p>
          <a:p>
            <a:pPr marL="342900" indent="-342900" algn="just">
              <a:buFont typeface="Arial" panose="020B0604020202020204" pitchFamily="34" charset="0"/>
              <a:buChar char="•"/>
            </a:pPr>
            <a:r>
              <a:rPr lang="pt-BR" sz="2400" b="1" dirty="0" smtClean="0">
                <a:solidFill>
                  <a:schemeClr val="bg1"/>
                </a:solidFill>
              </a:rPr>
              <a:t>Processos </a:t>
            </a:r>
            <a:r>
              <a:rPr lang="pt-BR" sz="2400" b="1" dirty="0">
                <a:solidFill>
                  <a:schemeClr val="bg1"/>
                </a:solidFill>
              </a:rPr>
              <a:t>e ferramentas</a:t>
            </a:r>
            <a:r>
              <a:rPr lang="pt-BR" sz="2400" dirty="0">
                <a:solidFill>
                  <a:schemeClr val="bg1"/>
                </a:solidFill>
              </a:rPr>
              <a:t> – ferramentas que permitam uma abordagem sistêmica, geração de ideias, e de canais de administração</a:t>
            </a:r>
            <a:r>
              <a:rPr lang="pt-BR" sz="2400" dirty="0" smtClean="0">
                <a:solidFill>
                  <a:schemeClr val="bg1"/>
                </a:solidFill>
              </a:rPr>
              <a:t>;</a:t>
            </a:r>
          </a:p>
          <a:p>
            <a:pPr marL="342900" indent="-342900" algn="just">
              <a:buFont typeface="Arial" panose="020B0604020202020204" pitchFamily="34" charset="0"/>
              <a:buChar char="•"/>
            </a:pPr>
            <a:endParaRPr lang="pt-BR" sz="2400" dirty="0">
              <a:solidFill>
                <a:schemeClr val="bg1"/>
              </a:solidFill>
            </a:endParaRPr>
          </a:p>
          <a:p>
            <a:pPr marL="342900" indent="-342900" algn="just">
              <a:buFont typeface="Arial" panose="020B0604020202020204" pitchFamily="34" charset="0"/>
              <a:buChar char="•"/>
            </a:pPr>
            <a:r>
              <a:rPr lang="pt-BR" sz="2400" b="1" dirty="0">
                <a:solidFill>
                  <a:schemeClr val="bg1"/>
                </a:solidFill>
              </a:rPr>
              <a:t>Medidas de desempenho</a:t>
            </a:r>
            <a:r>
              <a:rPr lang="pt-BR" sz="2400" dirty="0">
                <a:solidFill>
                  <a:schemeClr val="bg1"/>
                </a:solidFill>
              </a:rPr>
              <a:t> – que sejam eficazes e realistas de acordo com a capacidade da organização de desenvolver seus processos.</a:t>
            </a:r>
          </a:p>
        </p:txBody>
      </p:sp>
      <p:sp>
        <p:nvSpPr>
          <p:cNvPr id="5" name="Título 1"/>
          <p:cNvSpPr>
            <a:spLocks noGrp="1"/>
          </p:cNvSpPr>
          <p:nvPr>
            <p:ph type="title"/>
          </p:nvPr>
        </p:nvSpPr>
        <p:spPr>
          <a:xfrm>
            <a:off x="539552" y="332656"/>
            <a:ext cx="8229600" cy="864096"/>
          </a:xfrm>
        </p:spPr>
        <p:txBody>
          <a:bodyPr>
            <a:normAutofit/>
          </a:bodyPr>
          <a:lstStyle/>
          <a:p>
            <a:r>
              <a:rPr lang="pt-BR" dirty="0" smtClean="0">
                <a:solidFill>
                  <a:schemeClr val="bg1"/>
                </a:solidFill>
              </a:rPr>
              <a:t>CONTROLE</a:t>
            </a:r>
            <a:endParaRPr lang="pt-BR" dirty="0">
              <a:solidFill>
                <a:schemeClr val="bg1"/>
              </a:solidFill>
            </a:endParaRPr>
          </a:p>
        </p:txBody>
      </p:sp>
    </p:spTree>
    <p:extLst>
      <p:ext uri="{BB962C8B-B14F-4D97-AF65-F5344CB8AC3E}">
        <p14:creationId xmlns:p14="http://schemas.microsoft.com/office/powerpoint/2010/main" val="3266920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FUNÇÕES DE OSM</a:t>
            </a:r>
            <a:endParaRPr lang="pt-BR" dirty="0">
              <a:solidFill>
                <a:schemeClr val="bg1"/>
              </a:solidFill>
            </a:endParaRPr>
          </a:p>
        </p:txBody>
      </p:sp>
      <p:sp>
        <p:nvSpPr>
          <p:cNvPr id="3" name="Espaço Reservado para Conteúdo 2"/>
          <p:cNvSpPr>
            <a:spLocks noGrp="1"/>
          </p:cNvSpPr>
          <p:nvPr>
            <p:ph idx="1"/>
          </p:nvPr>
        </p:nvSpPr>
        <p:spPr>
          <a:xfrm>
            <a:off x="395536" y="1484784"/>
            <a:ext cx="8229600" cy="4824536"/>
          </a:xfrm>
        </p:spPr>
        <p:txBody>
          <a:bodyPr>
            <a:noAutofit/>
          </a:bodyPr>
          <a:lstStyle/>
          <a:p>
            <a:pPr marL="0" indent="0" algn="just">
              <a:buNone/>
            </a:pPr>
            <a:r>
              <a:rPr lang="pt-BR" sz="2400" b="1" dirty="0" smtClean="0">
                <a:solidFill>
                  <a:schemeClr val="bg1"/>
                </a:solidFill>
              </a:rPr>
              <a:t>Pessoas</a:t>
            </a:r>
            <a:r>
              <a:rPr lang="pt-BR" sz="2400" b="1" dirty="0">
                <a:solidFill>
                  <a:schemeClr val="bg1"/>
                </a:solidFill>
              </a:rPr>
              <a:t>:</a:t>
            </a:r>
            <a:endParaRPr lang="pt-BR" sz="2400" dirty="0">
              <a:solidFill>
                <a:schemeClr val="bg1"/>
              </a:solidFill>
            </a:endParaRPr>
          </a:p>
          <a:p>
            <a:pPr lvl="0" algn="just"/>
            <a:r>
              <a:rPr lang="pt-BR" sz="2400" dirty="0">
                <a:solidFill>
                  <a:schemeClr val="bg1"/>
                </a:solidFill>
              </a:rPr>
              <a:t>Racionalização e capacitação na distribuição das atividades;</a:t>
            </a:r>
          </a:p>
          <a:p>
            <a:pPr lvl="0" algn="just"/>
            <a:r>
              <a:rPr lang="pt-BR" sz="2400" dirty="0">
                <a:solidFill>
                  <a:schemeClr val="bg1"/>
                </a:solidFill>
              </a:rPr>
              <a:t>Desenvolvimento de ferramentas mais adequadas;</a:t>
            </a:r>
          </a:p>
          <a:p>
            <a:pPr lvl="0" algn="just"/>
            <a:r>
              <a:rPr lang="pt-BR" sz="2400" dirty="0">
                <a:solidFill>
                  <a:schemeClr val="bg1"/>
                </a:solidFill>
              </a:rPr>
              <a:t>Eliminação de tarefas e/ou atividades desnecessárias.</a:t>
            </a:r>
          </a:p>
          <a:p>
            <a:pPr marL="0" indent="0" algn="just">
              <a:buNone/>
            </a:pPr>
            <a:endParaRPr lang="pt-BR" sz="2400" dirty="0">
              <a:solidFill>
                <a:schemeClr val="bg1"/>
              </a:solidFill>
            </a:endParaRPr>
          </a:p>
          <a:p>
            <a:pPr algn="just"/>
            <a:r>
              <a:rPr lang="pt-BR" sz="2400" dirty="0">
                <a:solidFill>
                  <a:schemeClr val="bg1"/>
                </a:solidFill>
              </a:rPr>
              <a:t> </a:t>
            </a:r>
            <a:r>
              <a:rPr lang="pt-BR" sz="2400" b="1" dirty="0">
                <a:solidFill>
                  <a:schemeClr val="bg1"/>
                </a:solidFill>
              </a:rPr>
              <a:t>Materiais:</a:t>
            </a:r>
            <a:endParaRPr lang="pt-BR" sz="2400" dirty="0">
              <a:solidFill>
                <a:schemeClr val="bg1"/>
              </a:solidFill>
            </a:endParaRPr>
          </a:p>
          <a:p>
            <a:pPr lvl="0" algn="just"/>
            <a:r>
              <a:rPr lang="pt-BR" sz="2400" dirty="0">
                <a:solidFill>
                  <a:schemeClr val="bg1"/>
                </a:solidFill>
              </a:rPr>
              <a:t>Padronização de documentos;</a:t>
            </a:r>
          </a:p>
          <a:p>
            <a:pPr lvl="0" algn="just"/>
            <a:r>
              <a:rPr lang="pt-BR" sz="2400" dirty="0">
                <a:solidFill>
                  <a:schemeClr val="bg1"/>
                </a:solidFill>
              </a:rPr>
              <a:t>Eliminar o desperdício;</a:t>
            </a:r>
          </a:p>
          <a:p>
            <a:pPr lvl="0" algn="just"/>
            <a:r>
              <a:rPr lang="pt-BR" sz="2400" dirty="0">
                <a:solidFill>
                  <a:schemeClr val="bg1"/>
                </a:solidFill>
              </a:rPr>
              <a:t>Melhoria do Espaço físico;</a:t>
            </a:r>
          </a:p>
          <a:p>
            <a:pPr lvl="0" algn="just"/>
            <a:r>
              <a:rPr lang="pt-BR" sz="2400" dirty="0">
                <a:solidFill>
                  <a:schemeClr val="bg1"/>
                </a:solidFill>
              </a:rPr>
              <a:t>Dimensionamento mais adequado do tempo;</a:t>
            </a:r>
          </a:p>
          <a:p>
            <a:pPr lvl="0" algn="just"/>
            <a:r>
              <a:rPr lang="pt-BR" sz="2400" dirty="0">
                <a:solidFill>
                  <a:schemeClr val="bg1"/>
                </a:solidFill>
              </a:rPr>
              <a:t>Evitar o </a:t>
            </a:r>
            <a:r>
              <a:rPr lang="pt-BR" sz="2400" dirty="0" err="1">
                <a:solidFill>
                  <a:schemeClr val="bg1"/>
                </a:solidFill>
              </a:rPr>
              <a:t>re-trabalho</a:t>
            </a:r>
            <a:r>
              <a:rPr lang="pt-BR" sz="2400" dirty="0">
                <a:solidFill>
                  <a:schemeClr val="bg1"/>
                </a:solidFill>
              </a:rPr>
              <a:t>.</a:t>
            </a:r>
          </a:p>
        </p:txBody>
      </p:sp>
    </p:spTree>
    <p:extLst>
      <p:ext uri="{BB962C8B-B14F-4D97-AF65-F5344CB8AC3E}">
        <p14:creationId xmlns:p14="http://schemas.microsoft.com/office/powerpoint/2010/main" val="1515196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APLICAÇÕES DE OSM</a:t>
            </a:r>
            <a:endParaRPr lang="pt-BR" dirty="0">
              <a:solidFill>
                <a:schemeClr val="bg1"/>
              </a:solidFill>
            </a:endParaRPr>
          </a:p>
        </p:txBody>
      </p:sp>
      <p:sp>
        <p:nvSpPr>
          <p:cNvPr id="3" name="Retângulo 2"/>
          <p:cNvSpPr/>
          <p:nvPr/>
        </p:nvSpPr>
        <p:spPr>
          <a:xfrm>
            <a:off x="611560" y="1412776"/>
            <a:ext cx="7848872" cy="5262979"/>
          </a:xfrm>
          <a:prstGeom prst="rect">
            <a:avLst/>
          </a:prstGeom>
        </p:spPr>
        <p:txBody>
          <a:bodyPr wrap="square">
            <a:spAutoFit/>
          </a:bodyPr>
          <a:lstStyle/>
          <a:p>
            <a:pPr algn="just"/>
            <a:r>
              <a:rPr lang="pt-BR" sz="2400" b="1" dirty="0">
                <a:solidFill>
                  <a:schemeClr val="bg1"/>
                </a:solidFill>
              </a:rPr>
              <a:t>Na Estrutura Empresarial</a:t>
            </a: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Desenvolver as funções e os objetivos de cada um dos setores ou departamentos da empresa;</a:t>
            </a:r>
          </a:p>
          <a:p>
            <a:pPr marL="342900" lvl="0" indent="-342900" algn="just">
              <a:buFont typeface="Arial" panose="020B0604020202020204" pitchFamily="34" charset="0"/>
              <a:buChar char="•"/>
            </a:pPr>
            <a:r>
              <a:rPr lang="pt-BR" sz="2400" dirty="0">
                <a:solidFill>
                  <a:schemeClr val="bg1"/>
                </a:solidFill>
              </a:rPr>
              <a:t>Criar, unir ou eliminar departamentos, visando a melhoria das atividades;</a:t>
            </a:r>
          </a:p>
          <a:p>
            <a:pPr marL="342900" lvl="0" indent="-342900" algn="just">
              <a:buFont typeface="Arial" panose="020B0604020202020204" pitchFamily="34" charset="0"/>
              <a:buChar char="•"/>
            </a:pPr>
            <a:r>
              <a:rPr lang="pt-BR" sz="2400" dirty="0">
                <a:solidFill>
                  <a:schemeClr val="bg1"/>
                </a:solidFill>
              </a:rPr>
              <a:t>Criar e/ou elaborar normas, regulamentos e manuais.</a:t>
            </a:r>
          </a:p>
          <a:p>
            <a:pPr algn="just"/>
            <a:r>
              <a:rPr lang="pt-BR" sz="2400" dirty="0">
                <a:solidFill>
                  <a:schemeClr val="bg1"/>
                </a:solidFill>
              </a:rPr>
              <a:t> </a:t>
            </a:r>
          </a:p>
          <a:p>
            <a:pPr algn="just"/>
            <a:r>
              <a:rPr lang="pt-BR" sz="2400" b="1" dirty="0" smtClean="0">
                <a:solidFill>
                  <a:schemeClr val="bg1"/>
                </a:solidFill>
              </a:rPr>
              <a:t>No </a:t>
            </a:r>
            <a:r>
              <a:rPr lang="pt-BR" sz="2400" b="1" dirty="0">
                <a:solidFill>
                  <a:schemeClr val="bg1"/>
                </a:solidFill>
              </a:rPr>
              <a:t>Desenvolvimento Empresarial</a:t>
            </a:r>
            <a:endParaRPr lang="pt-BR" sz="2400" dirty="0">
              <a:solidFill>
                <a:schemeClr val="bg1"/>
              </a:solidFill>
            </a:endParaRPr>
          </a:p>
          <a:p>
            <a:pPr marL="342900" lvl="0" indent="-342900" algn="just">
              <a:buFont typeface="Arial" panose="020B0604020202020204" pitchFamily="34" charset="0"/>
              <a:buChar char="•"/>
            </a:pPr>
            <a:r>
              <a:rPr lang="pt-BR" sz="2400" dirty="0">
                <a:solidFill>
                  <a:schemeClr val="bg1"/>
                </a:solidFill>
              </a:rPr>
              <a:t>Desenvolver modelos de treinamento adequado a estrutura organizacional;</a:t>
            </a:r>
          </a:p>
          <a:p>
            <a:pPr marL="342900" lvl="0" indent="-342900" algn="just">
              <a:buFont typeface="Arial" panose="020B0604020202020204" pitchFamily="34" charset="0"/>
              <a:buChar char="•"/>
            </a:pPr>
            <a:r>
              <a:rPr lang="pt-BR" sz="2400" dirty="0">
                <a:solidFill>
                  <a:schemeClr val="bg1"/>
                </a:solidFill>
              </a:rPr>
              <a:t>Visar o amadurecimento da empresa enquanto corporação;</a:t>
            </a:r>
          </a:p>
          <a:p>
            <a:pPr marL="342900" lvl="0" indent="-342900" algn="just">
              <a:buFont typeface="Arial" panose="020B0604020202020204" pitchFamily="34" charset="0"/>
              <a:buChar char="•"/>
            </a:pPr>
            <a:r>
              <a:rPr lang="pt-BR" sz="2400" dirty="0">
                <a:solidFill>
                  <a:schemeClr val="bg1"/>
                </a:solidFill>
              </a:rPr>
              <a:t>Analisar e avaliar os impactos negativos e positivos de cada processo.</a:t>
            </a:r>
          </a:p>
        </p:txBody>
      </p:sp>
    </p:spTree>
    <p:extLst>
      <p:ext uri="{BB962C8B-B14F-4D97-AF65-F5344CB8AC3E}">
        <p14:creationId xmlns:p14="http://schemas.microsoft.com/office/powerpoint/2010/main" val="3676230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431</TotalTime>
  <Words>4183</Words>
  <Application>Microsoft Office PowerPoint</Application>
  <PresentationFormat>Apresentação na tela (4:3)</PresentationFormat>
  <Paragraphs>499</Paragraphs>
  <Slides>77</Slides>
  <Notes>0</Notes>
  <HiddenSlides>0</HiddenSlides>
  <MMClips>0</MMClips>
  <ScaleCrop>false</ScaleCrop>
  <HeadingPairs>
    <vt:vector size="4" baseType="variant">
      <vt:variant>
        <vt:lpstr>Tema</vt:lpstr>
      </vt:variant>
      <vt:variant>
        <vt:i4>1</vt:i4>
      </vt:variant>
      <vt:variant>
        <vt:lpstr>Títulos de slides</vt:lpstr>
      </vt:variant>
      <vt:variant>
        <vt:i4>77</vt:i4>
      </vt:variant>
    </vt:vector>
  </HeadingPairs>
  <TitlesOfParts>
    <vt:vector size="78" baseType="lpstr">
      <vt:lpstr>Tema do Office</vt:lpstr>
      <vt:lpstr>ROTINAS DO DEPARTAMENTO ADMINISTRATIVO</vt:lpstr>
      <vt:lpstr>ROTINAS ADMINISTRATIVAS</vt:lpstr>
      <vt:lpstr>O QUE É OSM?</vt:lpstr>
      <vt:lpstr>O QUE É UM SISTEMA?</vt:lpstr>
      <vt:lpstr>PROCESSO</vt:lpstr>
      <vt:lpstr>ESTRUTURA ORGANIZACIONAL</vt:lpstr>
      <vt:lpstr>FUNÇÕES DE OSM</vt:lpstr>
      <vt:lpstr>FUNÇÕES DE OSM</vt:lpstr>
      <vt:lpstr>APLICAÇÕES DE OSM</vt:lpstr>
      <vt:lpstr>APLICAÇÕES DE OSM</vt:lpstr>
      <vt:lpstr>APLICAÇÕES DE OSM</vt:lpstr>
      <vt:lpstr>ROTINAS DE UM ASSISTENTE ADMINISTRATIVO</vt:lpstr>
      <vt:lpstr>ROTINAS DE UM ASSISTENTE ADMINISTRATIVO</vt:lpstr>
      <vt:lpstr>PROCESSO DE COMPRAS</vt:lpstr>
      <vt:lpstr>TIPOS DE DEMANDA</vt:lpstr>
      <vt:lpstr>TIPOS DE DEMANDA</vt:lpstr>
      <vt:lpstr>OBJETIVO DA ÁREA DE COMPRAS</vt:lpstr>
      <vt:lpstr>MODELOS DE MERCADO</vt:lpstr>
      <vt:lpstr>ATIVIDADE BÁSICA DE COMPRAS</vt:lpstr>
      <vt:lpstr>ROTINAS DE COMPRAS</vt:lpstr>
      <vt:lpstr>MODELO DE PLANEJAMENTO  DE COMPRAS</vt:lpstr>
      <vt:lpstr>COMO ATENDER AO CLIENTE</vt:lpstr>
      <vt:lpstr>ORGANIZAÇÃO DE  ESTOQUE E MATERIAIS</vt:lpstr>
      <vt:lpstr>ORGANIZAÇÃO DE  ESTOQUE E MATERIAIS</vt:lpstr>
      <vt:lpstr>TIPOS DE ARMAZENAGEM</vt:lpstr>
      <vt:lpstr>FUXO DE PRODUTO ACABADO</vt:lpstr>
      <vt:lpstr>JUST IN TIME</vt:lpstr>
      <vt:lpstr>ESTUDO DE DOCUMENTAÇÃO</vt:lpstr>
      <vt:lpstr>ETAPAS DE ESTUDO ORGANIZACIONAL</vt:lpstr>
      <vt:lpstr>ETAPAS DE ESTUDO ORGANIZACIONAL</vt:lpstr>
      <vt:lpstr>PROTOCOLO DE DOCUMENTOS</vt:lpstr>
      <vt:lpstr>MODELO DE PROTOCOLO DE DOCUMENTOS</vt:lpstr>
      <vt:lpstr>PROTOCOLO DE DOCUMENTOS</vt:lpstr>
      <vt:lpstr>CADASTRO DE CLIENTES</vt:lpstr>
      <vt:lpstr>CADASTRO DE CLIENTES</vt:lpstr>
      <vt:lpstr>CADASTRO DE FORNECEDORES</vt:lpstr>
      <vt:lpstr>CADASTRO DE FORNECEDORES</vt:lpstr>
      <vt:lpstr>ARQUIVAMENTO</vt:lpstr>
      <vt:lpstr>ARQUIVAMENTO</vt:lpstr>
      <vt:lpstr>PROPOSTAS COMERCIAIS</vt:lpstr>
      <vt:lpstr>CONTRATOS</vt:lpstr>
      <vt:lpstr>PARTES DOS CONTRATOS</vt:lpstr>
      <vt:lpstr>PARTES DOS CONTRATOS</vt:lpstr>
      <vt:lpstr>SERVIÇOS EXTERNOS  OFFICE BOY E MOTOBOY</vt:lpstr>
      <vt:lpstr>SERVIÇOS EXTERNOS  OFFICE BOY E MOTOBOY</vt:lpstr>
      <vt:lpstr>QUALIFICAÇÃO DE OFFICEBOY E MOTOBOY</vt:lpstr>
      <vt:lpstr>PRODUTIVIDAEDE NO ESCRITÓRIO</vt:lpstr>
      <vt:lpstr>AMBIENTE ORGANIZACIONAL</vt:lpstr>
      <vt:lpstr>AMBIENTE ORGANIZACIONAL</vt:lpstr>
      <vt:lpstr>HIERARQUIA DAS NECESSIDADES  DE MASLOW</vt:lpstr>
      <vt:lpstr>AMBIENTE ORGANIZACIONAL</vt:lpstr>
      <vt:lpstr>AMBIENTE ORGANIZACIONAL</vt:lpstr>
      <vt:lpstr>ESTRUTURA DAS ORGANIZAÇÕES</vt:lpstr>
      <vt:lpstr>ESTRUTURA DAS ORGANIZAÇÕES</vt:lpstr>
      <vt:lpstr>FATORES A AVALIAR NAS ORGANIZAÇÕES</vt:lpstr>
      <vt:lpstr>FUNDAMENTOS DA ORGANIZAÇÃO</vt:lpstr>
      <vt:lpstr>RESPONSABILIDADE EMPRESARIAL</vt:lpstr>
      <vt:lpstr>RESPONSABILIDADE EMPRESARIAL</vt:lpstr>
      <vt:lpstr>AUTORIDADE</vt:lpstr>
      <vt:lpstr>AUTORIDADE</vt:lpstr>
      <vt:lpstr>CENTRALIZAÇÃO X DESCENTRALIZAÇÃO</vt:lpstr>
      <vt:lpstr>FORMAS DE DESCENTRALIZAÇÃO</vt:lpstr>
      <vt:lpstr>HIERARQUIA CORPORATIVA</vt:lpstr>
      <vt:lpstr>COMUNICAÇÃO</vt:lpstr>
      <vt:lpstr>PROCESSO DE COMUNICAÇÃO</vt:lpstr>
      <vt:lpstr>PROCESSO DE COMUNICAÇÃO</vt:lpstr>
      <vt:lpstr>INFLUENCIA NA COMUNICAÇÃO</vt:lpstr>
      <vt:lpstr>TIPOS DE COMUNICAÇÃO</vt:lpstr>
      <vt:lpstr>DILEMA DA ORGANIZAÇÃO – GESTÃO DE MUDANÇAS</vt:lpstr>
      <vt:lpstr>NECESSIDADES DE MUDANÇAS</vt:lpstr>
      <vt:lpstr>FATORES DO DILEMA ORGANIZACIONAL</vt:lpstr>
      <vt:lpstr>MODELO DE STRESS</vt:lpstr>
      <vt:lpstr>TOMADA DE DECISÕES FRENTE À MUDANÇA</vt:lpstr>
      <vt:lpstr>CONTROLE</vt:lpstr>
      <vt:lpstr>CONTROLE</vt:lpstr>
      <vt:lpstr>CONTROLE</vt:lpstr>
      <vt:lpstr>CONTROLE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Usuário</cp:lastModifiedBy>
  <cp:revision>41</cp:revision>
  <cp:lastPrinted>2020-10-23T15:44:45Z</cp:lastPrinted>
  <dcterms:created xsi:type="dcterms:W3CDTF">2020-10-23T14:46:34Z</dcterms:created>
  <dcterms:modified xsi:type="dcterms:W3CDTF">2020-10-29T14:37:13Z</dcterms:modified>
</cp:coreProperties>
</file>