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57" r:id="rId3"/>
    <p:sldId id="361" r:id="rId4"/>
    <p:sldId id="304" r:id="rId5"/>
    <p:sldId id="377" r:id="rId6"/>
    <p:sldId id="378" r:id="rId7"/>
    <p:sldId id="379" r:id="rId8"/>
    <p:sldId id="362" r:id="rId9"/>
    <p:sldId id="258" r:id="rId10"/>
    <p:sldId id="380" r:id="rId11"/>
    <p:sldId id="367" r:id="rId12"/>
    <p:sldId id="363" r:id="rId13"/>
    <p:sldId id="381" r:id="rId14"/>
    <p:sldId id="382" r:id="rId15"/>
    <p:sldId id="383" r:id="rId16"/>
    <p:sldId id="384" r:id="rId17"/>
    <p:sldId id="385" r:id="rId18"/>
    <p:sldId id="365" r:id="rId19"/>
    <p:sldId id="386" r:id="rId20"/>
    <p:sldId id="36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63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9CD1B-7D38-4BBB-B59E-EB68453E2C91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1A76-183E-48D7-A2F2-07D53C80739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61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79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20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60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7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6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2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60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02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0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68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BAAB-7AB7-4A99-A4A9-25C1419D97FF}" type="datetimeFigureOut">
              <a:rPr lang="pt-BR" smtClean="0"/>
              <a:t>28/10/2020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3FD5-545D-435A-AC56-B0E6DE7546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1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5013176"/>
            <a:ext cx="7988424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QUALIDADE NA PRESTAÇÃO </a:t>
            </a:r>
            <a:br>
              <a:rPr lang="pt-BR" dirty="0" smtClean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dirty="0" smtClean="0">
                <a:solidFill>
                  <a:srgbClr val="FDB6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SERVIÇOS</a:t>
            </a:r>
            <a:endParaRPr lang="pt-BR" dirty="0">
              <a:solidFill>
                <a:srgbClr val="FDB6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QUALIDADE EM SERVIÇOS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124744"/>
            <a:ext cx="4090263" cy="564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 COMO ATIVIDADE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PRIMÁRIA E DE APOIO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7307496" cy="364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403648" y="5816297"/>
            <a:ext cx="30514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 err="1">
                <a:solidFill>
                  <a:schemeClr val="bg1"/>
                </a:solidFill>
              </a:rPr>
              <a:t>Fonte</a:t>
            </a:r>
            <a:r>
              <a:rPr lang="es-PY" sz="1200" b="1" dirty="0">
                <a:solidFill>
                  <a:schemeClr val="bg1"/>
                </a:solidFill>
              </a:rPr>
              <a:t>: </a:t>
            </a:r>
            <a:r>
              <a:rPr lang="es-PY" sz="1200" b="1" dirty="0" err="1">
                <a:solidFill>
                  <a:schemeClr val="bg1"/>
                </a:solidFill>
              </a:rPr>
              <a:t>Hooley</a:t>
            </a:r>
            <a:r>
              <a:rPr lang="es-PY" sz="1200" b="1" dirty="0">
                <a:solidFill>
                  <a:schemeClr val="bg1"/>
                </a:solidFill>
              </a:rPr>
              <a:t>, Graham </a:t>
            </a:r>
            <a:r>
              <a:rPr lang="es-PY" sz="1200" b="1" dirty="0" err="1">
                <a:solidFill>
                  <a:schemeClr val="bg1"/>
                </a:solidFill>
              </a:rPr>
              <a:t>J;</a:t>
            </a:r>
            <a:r>
              <a:rPr lang="es-PY" sz="1200" b="1" i="1" dirty="0" err="1">
                <a:solidFill>
                  <a:schemeClr val="bg1"/>
                </a:solidFill>
              </a:rPr>
              <a:t>et</a:t>
            </a:r>
            <a:r>
              <a:rPr lang="es-PY" sz="1200" b="1" i="1" dirty="0">
                <a:solidFill>
                  <a:schemeClr val="bg1"/>
                </a:solidFill>
              </a:rPr>
              <a:t> al</a:t>
            </a:r>
            <a:r>
              <a:rPr lang="es-PY" sz="1200" b="1" dirty="0">
                <a:solidFill>
                  <a:schemeClr val="bg1"/>
                </a:solidFill>
              </a:rPr>
              <a:t>. </a:t>
            </a:r>
            <a:r>
              <a:rPr lang="pt-BR" sz="1200" b="1" dirty="0">
                <a:solidFill>
                  <a:schemeClr val="bg1"/>
                </a:solidFill>
              </a:rPr>
              <a:t>(2005) </a:t>
            </a:r>
            <a:r>
              <a:rPr lang="pt-BR" sz="1200" b="1" dirty="0" err="1">
                <a:solidFill>
                  <a:schemeClr val="bg1"/>
                </a:solidFill>
              </a:rPr>
              <a:t>pg</a:t>
            </a:r>
            <a:r>
              <a:rPr lang="pt-BR" sz="1200" b="1" dirty="0">
                <a:solidFill>
                  <a:schemeClr val="bg1"/>
                </a:solidFill>
              </a:rPr>
              <a:t> 159.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IMPORTÂNCIA DE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As empresas prestadoras de serviços estão crescendo no mundo, segundo Luigi Nese da Confederação Nacional de Serviços (CNS) até 2015 os serviços representarão de 79% a 80% do PIB (Produto Interno Bruto). No Brasil em 2017 segundo o IBGE em 2017 representava no Brasil 75,7% da força econômica do país.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OPORTUNIDADES EM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</a:rPr>
              <a:t>Desenvolvimento e comercialização de software – </a:t>
            </a:r>
            <a:r>
              <a:rPr lang="pt-BR" dirty="0">
                <a:solidFill>
                  <a:schemeClr val="bg1"/>
                </a:solidFill>
              </a:rPr>
              <a:t>receitas de mais de USD 20 bilhões no ano e emprego de 169.000 pessoas;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Provedores de Internet – </a:t>
            </a:r>
            <a:r>
              <a:rPr lang="pt-BR" dirty="0">
                <a:solidFill>
                  <a:schemeClr val="bg1"/>
                </a:solidFill>
              </a:rPr>
              <a:t>receitas de mais de USD 12,6 bilhões ao ano e emprego de 90.000 pessoas no setor;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x-none" b="1">
                <a:solidFill>
                  <a:schemeClr val="bg1"/>
                </a:solidFill>
              </a:rPr>
              <a:t>Wired, Wireless, e comunicação por satélite</a:t>
            </a:r>
            <a:r>
              <a:rPr lang="pt-BR" b="1" dirty="0">
                <a:solidFill>
                  <a:schemeClr val="bg1"/>
                </a:solidFill>
              </a:rPr>
              <a:t> – </a:t>
            </a:r>
            <a:r>
              <a:rPr lang="x-none">
                <a:solidFill>
                  <a:schemeClr val="bg1"/>
                </a:solidFill>
              </a:rPr>
              <a:t>receitas de mais de USD 50 bilhões em 2017 e emprego de 120.000 pessoas</a:t>
            </a:r>
            <a:r>
              <a:rPr lang="pt-BR" dirty="0">
                <a:solidFill>
                  <a:schemeClr val="bg1"/>
                </a:solidFill>
              </a:rPr>
              <a:t> no setor;</a:t>
            </a:r>
          </a:p>
        </p:txBody>
      </p:sp>
    </p:spTree>
    <p:extLst>
      <p:ext uri="{BB962C8B-B14F-4D97-AF65-F5344CB8AC3E}">
        <p14:creationId xmlns:p14="http://schemas.microsoft.com/office/powerpoint/2010/main" val="10946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OPORTUNIDADES EM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x-none" b="1">
                <a:solidFill>
                  <a:schemeClr val="bg1"/>
                </a:solidFill>
              </a:rPr>
              <a:t>Provedores de televisão por assinatura</a:t>
            </a:r>
            <a:r>
              <a:rPr lang="pt-BR" b="1" dirty="0">
                <a:solidFill>
                  <a:schemeClr val="bg1"/>
                </a:solidFill>
              </a:rPr>
              <a:t> – </a:t>
            </a:r>
            <a:r>
              <a:rPr lang="x-none">
                <a:solidFill>
                  <a:schemeClr val="bg1"/>
                </a:solidFill>
              </a:rPr>
              <a:t>receitas de mais de USD 1,3 bilhão em </a:t>
            </a:r>
            <a:r>
              <a:rPr lang="x-none">
                <a:solidFill>
                  <a:schemeClr val="bg1"/>
                </a:solidFill>
              </a:rPr>
              <a:t>2017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Outros serviços de telecomunicações – </a:t>
            </a:r>
            <a:r>
              <a:rPr lang="pt-BR" dirty="0">
                <a:solidFill>
                  <a:schemeClr val="bg1"/>
                </a:solidFill>
              </a:rPr>
              <a:t>receitas de mais de USD 60 bilhões em 2017 e emprego de 154.000 pessoas no setor;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Outros serviços de informação – </a:t>
            </a:r>
            <a:r>
              <a:rPr lang="pt-BR" dirty="0">
                <a:solidFill>
                  <a:schemeClr val="bg1"/>
                </a:solidFill>
              </a:rPr>
              <a:t>receitas de mais de USD 32,5 bilhões ao ano e emprego de 187.000 pessoas no setor;</a:t>
            </a:r>
          </a:p>
        </p:txBody>
      </p:sp>
    </p:spTree>
    <p:extLst>
      <p:ext uri="{BB962C8B-B14F-4D97-AF65-F5344CB8AC3E}">
        <p14:creationId xmlns:p14="http://schemas.microsoft.com/office/powerpoint/2010/main" val="10920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OPORTUNIDADES EM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</a:rPr>
              <a:t>Franquias –</a:t>
            </a:r>
            <a:r>
              <a:rPr lang="pt-BR" dirty="0">
                <a:solidFill>
                  <a:schemeClr val="bg1"/>
                </a:solidFill>
              </a:rPr>
              <a:t> com mais de </a:t>
            </a:r>
            <a:r>
              <a:rPr lang="x-none">
                <a:solidFill>
                  <a:schemeClr val="bg1"/>
                </a:solidFill>
              </a:rPr>
              <a:t>146.000 franqueados associados com 2.845 redes de franquia. Cerca de 1,2 milhão de empregados</a:t>
            </a:r>
            <a:r>
              <a:rPr lang="pt-BR" dirty="0">
                <a:solidFill>
                  <a:schemeClr val="bg1"/>
                </a:solidFill>
              </a:rPr>
              <a:t> e </a:t>
            </a:r>
            <a:r>
              <a:rPr lang="x-none">
                <a:solidFill>
                  <a:schemeClr val="bg1"/>
                </a:solidFill>
              </a:rPr>
              <a:t>receitas superiores a USD 100 bilhões em 2017</a:t>
            </a:r>
            <a:r>
              <a:rPr lang="pt-BR" dirty="0">
                <a:solidFill>
                  <a:schemeClr val="bg1"/>
                </a:solidFill>
              </a:rPr>
              <a:t>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x-none" b="1">
                <a:solidFill>
                  <a:schemeClr val="bg1"/>
                </a:solidFill>
              </a:rPr>
              <a:t>Serviço de alimentação</a:t>
            </a:r>
            <a:r>
              <a:rPr lang="pt-BR" b="1" dirty="0">
                <a:solidFill>
                  <a:schemeClr val="bg1"/>
                </a:solidFill>
              </a:rPr>
              <a:t> – </a:t>
            </a:r>
            <a:r>
              <a:rPr lang="pt-BR" dirty="0">
                <a:solidFill>
                  <a:schemeClr val="bg1"/>
                </a:solidFill>
              </a:rPr>
              <a:t>são </a:t>
            </a:r>
            <a:r>
              <a:rPr lang="x-none">
                <a:solidFill>
                  <a:schemeClr val="bg1"/>
                </a:solidFill>
              </a:rPr>
              <a:t>366.000 estabelecimentos que empregaram 1.259.000 pessoas e faturaram USD 139,2 bilhões</a:t>
            </a:r>
            <a:r>
              <a:rPr lang="pt-BR" dirty="0">
                <a:solidFill>
                  <a:schemeClr val="bg1"/>
                </a:solidFill>
              </a:rPr>
              <a:t>;</a:t>
            </a:r>
            <a:r>
              <a:rPr lang="x-none">
                <a:solidFill>
                  <a:schemeClr val="bg1"/>
                </a:solidFill>
              </a:rPr>
              <a:t>   </a:t>
            </a:r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x-none" b="1">
                <a:solidFill>
                  <a:schemeClr val="bg1"/>
                </a:solidFill>
              </a:rPr>
              <a:t>Hotéis</a:t>
            </a:r>
            <a:r>
              <a:rPr lang="pt-BR" b="1" dirty="0">
                <a:solidFill>
                  <a:schemeClr val="bg1"/>
                </a:solidFill>
              </a:rPr>
              <a:t> – </a:t>
            </a:r>
            <a:r>
              <a:rPr lang="pt-BR" dirty="0">
                <a:solidFill>
                  <a:schemeClr val="bg1"/>
                </a:solidFill>
              </a:rPr>
              <a:t>são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x-none">
                <a:solidFill>
                  <a:schemeClr val="bg1"/>
                </a:solidFill>
              </a:rPr>
              <a:t>32.000 empresas no ramo de hospedagem que ofereceram mais de 2,4 milhões de leitos</a:t>
            </a:r>
            <a:r>
              <a:rPr lang="pt-BR" dirty="0">
                <a:solidFill>
                  <a:schemeClr val="bg1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8842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OPORTUNIDADES EM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</a:rPr>
              <a:t>Transportes – </a:t>
            </a:r>
            <a:r>
              <a:rPr lang="pt-BR" dirty="0">
                <a:solidFill>
                  <a:schemeClr val="bg1"/>
                </a:solidFill>
              </a:rPr>
              <a:t>no Brasil são quase 2.500 aeroportos e aeródromos. Em todo o mundo, o Brasil é classificado em segundo lugar em número de aeroportos e terceiro em termos de volume na aviação comercial doméstica;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bg1"/>
                </a:solidFill>
              </a:rPr>
              <a:t> </a:t>
            </a:r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Manuseio e armazenamento de cargas – </a:t>
            </a:r>
            <a:r>
              <a:rPr lang="pt-BR" dirty="0">
                <a:solidFill>
                  <a:schemeClr val="bg1"/>
                </a:solidFill>
              </a:rPr>
              <a:t>são 12.700 empresas com receitas de USD 11,7 bilhões e forneceu empregos para 121.000 pessoas em 2017;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Serviços auxiliares de transporte – </a:t>
            </a:r>
            <a:r>
              <a:rPr lang="pt-BR" dirty="0">
                <a:solidFill>
                  <a:schemeClr val="bg1"/>
                </a:solidFill>
              </a:rPr>
              <a:t>são 25.000 empresas com receitas de USD 16,7 bilhões e forneceu empregos para 105.000 pessoas em 2017;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Atividades da organização de transporte – </a:t>
            </a:r>
            <a:r>
              <a:rPr lang="pt-BR" dirty="0">
                <a:solidFill>
                  <a:schemeClr val="bg1"/>
                </a:solidFill>
              </a:rPr>
              <a:t>são 42.900 empresas com receitas de USD 46,6 bilhões e forneceu empregos para 354.400 pessoas em 2017;</a:t>
            </a:r>
          </a:p>
        </p:txBody>
      </p:sp>
    </p:spTree>
    <p:extLst>
      <p:ext uri="{BB962C8B-B14F-4D97-AF65-F5344CB8AC3E}">
        <p14:creationId xmlns:p14="http://schemas.microsoft.com/office/powerpoint/2010/main" val="280734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OPORTUNIDADES EM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b="1" dirty="0">
                <a:solidFill>
                  <a:schemeClr val="bg1"/>
                </a:solidFill>
              </a:rPr>
              <a:t>Água e esgoto: </a:t>
            </a:r>
            <a:r>
              <a:rPr lang="pt-BR" dirty="0">
                <a:solidFill>
                  <a:schemeClr val="bg1"/>
                </a:solidFill>
              </a:rPr>
              <a:t>são 6.400 operadores de distribuição de água tratada e coleta e tratamento de esgoto. Essas empresas empregaram 144.000 pessoas e tiveram receitas de USD 34,1 bilhões em 2017;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Resíduos sólidos: </a:t>
            </a:r>
            <a:r>
              <a:rPr lang="pt-BR" dirty="0">
                <a:solidFill>
                  <a:schemeClr val="bg1"/>
                </a:solidFill>
              </a:rPr>
              <a:t>são 7.100 empresas que manuseiam resíduos sólidos. Essas empresas empregaram 154.000 pessoas e tiveram receitas de USD 13,6 Bilhões;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dirty="0">
                <a:solidFill>
                  <a:schemeClr val="bg1"/>
                </a:solidFill>
              </a:rPr>
              <a:t>Reciclagem: </a:t>
            </a:r>
            <a:r>
              <a:rPr lang="pt-BR" dirty="0">
                <a:solidFill>
                  <a:schemeClr val="bg1"/>
                </a:solidFill>
              </a:rPr>
              <a:t>o Brasil é o maior reciclador de alumínio do mundo, processando 700.000 toneladas métricas por ano. O país é também um grande reciclador de produtos de papel e material plástico. O PIB deste sector totalizava USD 10,3 bilhões em 2017. </a:t>
            </a:r>
          </a:p>
        </p:txBody>
      </p:sp>
    </p:spTree>
    <p:extLst>
      <p:ext uri="{BB962C8B-B14F-4D97-AF65-F5344CB8AC3E}">
        <p14:creationId xmlns:p14="http://schemas.microsoft.com/office/powerpoint/2010/main" val="28763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CLASSIFICAÇÃO DOS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chemeClr val="bg1"/>
                </a:solidFill>
              </a:rPr>
              <a:t>Serviços de Consumo</a:t>
            </a:r>
            <a:r>
              <a:rPr lang="pt-BR" dirty="0">
                <a:solidFill>
                  <a:schemeClr val="bg1"/>
                </a:solidFill>
              </a:rPr>
              <a:t> – Aqueles prestados diretamente ao consumidor final e podem ser subdivididos em: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b="1" u="sng" dirty="0">
                <a:solidFill>
                  <a:schemeClr val="bg1"/>
                </a:solidFill>
              </a:rPr>
              <a:t>Serviços </a:t>
            </a:r>
            <a:r>
              <a:rPr lang="x-none" b="1" u="sng">
                <a:solidFill>
                  <a:schemeClr val="bg1"/>
                </a:solidFill>
              </a:rPr>
              <a:t>de conveniência</a:t>
            </a:r>
            <a:r>
              <a:rPr lang="x-none">
                <a:solidFill>
                  <a:schemeClr val="bg1"/>
                </a:solidFill>
              </a:rPr>
              <a:t> – </a:t>
            </a:r>
            <a:r>
              <a:rPr lang="pt-BR" dirty="0">
                <a:solidFill>
                  <a:schemeClr val="bg1"/>
                </a:solidFill>
              </a:rPr>
              <a:t>são serviços em que o</a:t>
            </a:r>
            <a:r>
              <a:rPr lang="x-none">
                <a:solidFill>
                  <a:schemeClr val="bg1"/>
                </a:solidFill>
              </a:rPr>
              <a:t> consumidor não </a:t>
            </a:r>
            <a:r>
              <a:rPr lang="pt-BR" dirty="0">
                <a:solidFill>
                  <a:schemeClr val="bg1"/>
                </a:solidFill>
              </a:rPr>
              <a:t>gosta de </a:t>
            </a:r>
            <a:r>
              <a:rPr lang="x-none">
                <a:solidFill>
                  <a:schemeClr val="bg1"/>
                </a:solidFill>
              </a:rPr>
              <a:t>perder tempo de procurar a empresa prestadora de serviços por não haver diferenças perceptíveis entre elas</a:t>
            </a:r>
            <a:r>
              <a:rPr lang="pt-BR" dirty="0">
                <a:solidFill>
                  <a:schemeClr val="bg1"/>
                </a:solidFill>
              </a:rPr>
              <a:t>, a escolha é facilitada pela grande oferta de empresas similares</a:t>
            </a:r>
            <a:r>
              <a:rPr lang="x-none">
                <a:solidFill>
                  <a:schemeClr val="bg1"/>
                </a:solidFill>
              </a:rPr>
              <a:t>. </a:t>
            </a:r>
            <a:r>
              <a:rPr lang="pt-BR" dirty="0">
                <a:solidFill>
                  <a:schemeClr val="bg1"/>
                </a:solidFill>
              </a:rPr>
              <a:t>São as</a:t>
            </a:r>
            <a:r>
              <a:rPr lang="x-none">
                <a:solidFill>
                  <a:schemeClr val="bg1"/>
                </a:solidFill>
              </a:rPr>
              <a:t> tinturarias, sapatarias e outras empresas de pequenos consertos;</a:t>
            </a:r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b="1" u="sng" dirty="0">
                <a:solidFill>
                  <a:schemeClr val="bg1"/>
                </a:solidFill>
              </a:rPr>
              <a:t>Serviços </a:t>
            </a:r>
            <a:r>
              <a:rPr lang="x-none" b="1" u="sng">
                <a:solidFill>
                  <a:schemeClr val="bg1"/>
                </a:solidFill>
              </a:rPr>
              <a:t>de escolha</a:t>
            </a:r>
            <a:r>
              <a:rPr lang="x-none">
                <a:solidFill>
                  <a:schemeClr val="bg1"/>
                </a:solidFill>
              </a:rPr>
              <a:t> – </a:t>
            </a:r>
            <a:r>
              <a:rPr lang="pt-BR" dirty="0">
                <a:solidFill>
                  <a:schemeClr val="bg1"/>
                </a:solidFill>
              </a:rPr>
              <a:t>são serviços com </a:t>
            </a:r>
            <a:r>
              <a:rPr lang="x-none">
                <a:solidFill>
                  <a:schemeClr val="bg1"/>
                </a:solidFill>
              </a:rPr>
              <a:t>preço diferenciado de acordo com a qualidade e tipo de serviço prestado, neste caso o consumidor </a:t>
            </a:r>
            <a:r>
              <a:rPr lang="pt-BR" dirty="0">
                <a:solidFill>
                  <a:schemeClr val="bg1"/>
                </a:solidFill>
              </a:rPr>
              <a:t>visita várias </a:t>
            </a:r>
            <a:r>
              <a:rPr lang="x-none">
                <a:solidFill>
                  <a:schemeClr val="bg1"/>
                </a:solidFill>
              </a:rPr>
              <a:t>empresas</a:t>
            </a:r>
            <a:r>
              <a:rPr lang="pt-BR" dirty="0">
                <a:solidFill>
                  <a:schemeClr val="bg1"/>
                </a:solidFill>
              </a:rPr>
              <a:t> antes de sua escolha</a:t>
            </a:r>
            <a:r>
              <a:rPr lang="x-none">
                <a:solidFill>
                  <a:schemeClr val="bg1"/>
                </a:solidFill>
              </a:rPr>
              <a:t>, </a:t>
            </a:r>
            <a:r>
              <a:rPr lang="pt-BR" dirty="0">
                <a:solidFill>
                  <a:schemeClr val="bg1"/>
                </a:solidFill>
              </a:rPr>
              <a:t>podem ser </a:t>
            </a:r>
            <a:r>
              <a:rPr lang="x-none">
                <a:solidFill>
                  <a:schemeClr val="bg1"/>
                </a:solidFill>
              </a:rPr>
              <a:t>bancos, </a:t>
            </a:r>
            <a:r>
              <a:rPr lang="pt-BR" dirty="0">
                <a:solidFill>
                  <a:schemeClr val="bg1"/>
                </a:solidFill>
              </a:rPr>
              <a:t>empresas de </a:t>
            </a:r>
            <a:r>
              <a:rPr lang="x-none">
                <a:solidFill>
                  <a:schemeClr val="bg1"/>
                </a:solidFill>
              </a:rPr>
              <a:t>seguros e </a:t>
            </a:r>
            <a:r>
              <a:rPr lang="x-none">
                <a:solidFill>
                  <a:schemeClr val="bg1"/>
                </a:solidFill>
              </a:rPr>
              <a:t>etc</a:t>
            </a:r>
            <a:r>
              <a:rPr lang="pt-BR" dirty="0" smtClean="0">
                <a:solidFill>
                  <a:schemeClr val="bg1"/>
                </a:solidFill>
              </a:rPr>
              <a:t>.;</a:t>
            </a:r>
          </a:p>
          <a:p>
            <a:pPr lvl="0" algn="just"/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b="1" u="sng" dirty="0">
                <a:solidFill>
                  <a:schemeClr val="bg1"/>
                </a:solidFill>
              </a:rPr>
              <a:t>Serviços de especialidade</a:t>
            </a:r>
            <a:r>
              <a:rPr lang="pt-BR" dirty="0">
                <a:solidFill>
                  <a:schemeClr val="bg1"/>
                </a:solidFill>
              </a:rPr>
              <a:t> – são aqueles serviços técnicos especializados como médicos, advogados, dentistas e etc..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CLASSIFICAÇÃO DOS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chemeClr val="bg1"/>
                </a:solidFill>
              </a:rPr>
              <a:t>Serviços Industriais</a:t>
            </a:r>
            <a:r>
              <a:rPr lang="pt-BR" dirty="0">
                <a:solidFill>
                  <a:schemeClr val="bg1"/>
                </a:solidFill>
              </a:rPr>
              <a:t> – Aqueles serviços prestados diretamente à empresas e organizações, sendo elas industriais, comerciais e institucionais: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b="1" u="sng" dirty="0">
                <a:solidFill>
                  <a:schemeClr val="bg1"/>
                </a:solidFill>
              </a:rPr>
              <a:t>Serviços </a:t>
            </a:r>
            <a:r>
              <a:rPr lang="x-none" b="1" u="sng">
                <a:solidFill>
                  <a:schemeClr val="bg1"/>
                </a:solidFill>
              </a:rPr>
              <a:t>de equipamentos</a:t>
            </a:r>
            <a:r>
              <a:rPr lang="x-none">
                <a:solidFill>
                  <a:schemeClr val="bg1"/>
                </a:solidFill>
              </a:rPr>
              <a:t> – </a:t>
            </a:r>
            <a:r>
              <a:rPr lang="pt-BR" dirty="0">
                <a:solidFill>
                  <a:schemeClr val="bg1"/>
                </a:solidFill>
              </a:rPr>
              <a:t>são </a:t>
            </a:r>
            <a:r>
              <a:rPr lang="x-none">
                <a:solidFill>
                  <a:schemeClr val="bg1"/>
                </a:solidFill>
              </a:rPr>
              <a:t>serviços relacionados com a instalação montagem e manutenção de equipamentos</a:t>
            </a:r>
            <a:r>
              <a:rPr lang="pt-BR" dirty="0">
                <a:solidFill>
                  <a:schemeClr val="bg1"/>
                </a:solidFill>
              </a:rPr>
              <a:t> empresariais</a:t>
            </a:r>
            <a:r>
              <a:rPr lang="x-none">
                <a:solidFill>
                  <a:schemeClr val="bg1"/>
                </a:solidFill>
              </a:rPr>
              <a:t>;</a:t>
            </a:r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b="1" u="sng" dirty="0">
                <a:solidFill>
                  <a:schemeClr val="bg1"/>
                </a:solidFill>
              </a:rPr>
              <a:t>Serviços de </a:t>
            </a:r>
            <a:r>
              <a:rPr lang="x-none" b="1" u="sng">
                <a:solidFill>
                  <a:schemeClr val="bg1"/>
                </a:solidFill>
              </a:rPr>
              <a:t>facilidade</a:t>
            </a:r>
            <a:r>
              <a:rPr lang="x-none">
                <a:solidFill>
                  <a:schemeClr val="bg1"/>
                </a:solidFill>
              </a:rPr>
              <a:t> – </a:t>
            </a:r>
            <a:r>
              <a:rPr lang="pt-BR" dirty="0">
                <a:solidFill>
                  <a:schemeClr val="bg1"/>
                </a:solidFill>
              </a:rPr>
              <a:t>são aqueles </a:t>
            </a:r>
            <a:r>
              <a:rPr lang="x-none">
                <a:solidFill>
                  <a:schemeClr val="bg1"/>
                </a:solidFill>
              </a:rPr>
              <a:t>serviços que facilitam a vida da empresa, </a:t>
            </a:r>
            <a:r>
              <a:rPr lang="pt-BR" dirty="0">
                <a:solidFill>
                  <a:schemeClr val="bg1"/>
                </a:solidFill>
              </a:rPr>
              <a:t>como por exemplo,</a:t>
            </a:r>
            <a:r>
              <a:rPr lang="x-none">
                <a:solidFill>
                  <a:schemeClr val="bg1"/>
                </a:solidFill>
              </a:rPr>
              <a:t> serviços financeiros, </a:t>
            </a:r>
            <a:r>
              <a:rPr lang="pt-BR" dirty="0">
                <a:solidFill>
                  <a:schemeClr val="bg1"/>
                </a:solidFill>
              </a:rPr>
              <a:t>contabilidade e etc.;</a:t>
            </a: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b="1" u="sng" dirty="0">
                <a:solidFill>
                  <a:schemeClr val="bg1"/>
                </a:solidFill>
              </a:rPr>
              <a:t>Serviços </a:t>
            </a:r>
            <a:r>
              <a:rPr lang="x-none" b="1" u="sng">
                <a:solidFill>
                  <a:schemeClr val="bg1"/>
                </a:solidFill>
              </a:rPr>
              <a:t>de consultoria/orientação</a:t>
            </a:r>
            <a:r>
              <a:rPr lang="x-none">
                <a:solidFill>
                  <a:schemeClr val="bg1"/>
                </a:solidFill>
              </a:rPr>
              <a:t> – são </a:t>
            </a:r>
            <a:r>
              <a:rPr lang="pt-BR" dirty="0">
                <a:solidFill>
                  <a:schemeClr val="bg1"/>
                </a:solidFill>
              </a:rPr>
              <a:t>aqueles serviços </a:t>
            </a:r>
            <a:r>
              <a:rPr lang="x-none">
                <a:solidFill>
                  <a:schemeClr val="bg1"/>
                </a:solidFill>
              </a:rPr>
              <a:t>que auxiliam a tomada de decisões </a:t>
            </a:r>
            <a:r>
              <a:rPr lang="pt-BR" dirty="0">
                <a:solidFill>
                  <a:schemeClr val="bg1"/>
                </a:solidFill>
              </a:rPr>
              <a:t>dentro da empresa, são</a:t>
            </a:r>
            <a:r>
              <a:rPr lang="x-none">
                <a:solidFill>
                  <a:schemeClr val="bg1"/>
                </a:solidFill>
              </a:rPr>
              <a:t> os serviços de orientação, pesquisa e educação</a:t>
            </a:r>
            <a:r>
              <a:rPr lang="pt-BR" dirty="0">
                <a:solidFill>
                  <a:schemeClr val="bg1"/>
                </a:solidFill>
              </a:rPr>
              <a:t>, como centros de treinamento, consultorias e assessorias</a:t>
            </a:r>
            <a:r>
              <a:rPr lang="x-none">
                <a:solidFill>
                  <a:schemeClr val="bg1"/>
                </a:solidFill>
              </a:rPr>
              <a:t>. 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QUE É SERVIÇO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9604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Serviço é um ato ou desempenho de uma atividade econômica que pode resultar em lucros, mas não resulta em propriedade, criando benefícios a alguém.</a:t>
            </a:r>
          </a:p>
          <a:p>
            <a:pPr marL="0" indent="0" algn="just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A </a:t>
            </a:r>
            <a:r>
              <a:rPr lang="pt-BR" dirty="0">
                <a:solidFill>
                  <a:schemeClr val="bg1"/>
                </a:solidFill>
              </a:rPr>
              <a:t>propriedade de um bem não é resultante de serviço, uma vez que não se transfere nada a ninguém, a não ser o beneficio resultante do ato desempenhado.</a:t>
            </a:r>
          </a:p>
        </p:txBody>
      </p:sp>
    </p:spTree>
    <p:extLst>
      <p:ext uri="{BB962C8B-B14F-4D97-AF65-F5344CB8AC3E}">
        <p14:creationId xmlns:p14="http://schemas.microsoft.com/office/powerpoint/2010/main" val="31760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SERVIÇOS E O CDC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Quanto da Responsabilidade pelo Fato do Serviço</a:t>
            </a:r>
            <a:endParaRPr lang="pt-BR" sz="2400" dirty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Art. 14. </a:t>
            </a:r>
            <a:r>
              <a:rPr lang="pt-BR" sz="2400" dirty="0">
                <a:solidFill>
                  <a:schemeClr val="bg1"/>
                </a:solidFill>
              </a:rPr>
              <a:t>O fornecedor de serviços responde, independentemente da existência de culpa, pela reparação dos danos causados aos consumidores por defeitos relativos à prestação dos serviços, bem como por informações insuficientes ou inadequadas sobre sua fruição e riscos. </a:t>
            </a:r>
          </a:p>
        </p:txBody>
      </p:sp>
    </p:spTree>
    <p:extLst>
      <p:ext uri="{BB962C8B-B14F-4D97-AF65-F5344CB8AC3E}">
        <p14:creationId xmlns:p14="http://schemas.microsoft.com/office/powerpoint/2010/main" val="40501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SERVIÇOS E O CDC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>
                <a:solidFill>
                  <a:schemeClr val="bg1"/>
                </a:solidFill>
              </a:rPr>
              <a:t>Quanto da Responsabilidade pelo Fato do Serviço</a:t>
            </a:r>
            <a:endParaRPr lang="pt-BR" dirty="0">
              <a:solidFill>
                <a:schemeClr val="bg1"/>
              </a:solidFill>
            </a:endParaRPr>
          </a:p>
          <a:p>
            <a:pPr algn="just"/>
            <a:endParaRPr lang="pt-B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§ 1</a:t>
            </a:r>
            <a:r>
              <a:rPr lang="pt-BR" u="sng" dirty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O serviço é defeituoso quando não fornece a segurança que o consumidor dele pode esperar, levando-se em consideração as circunstâncias relevantes, entre as quais: </a:t>
            </a:r>
          </a:p>
          <a:p>
            <a:pPr marL="400050" lvl="1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I – o modo de seu fornecimento; </a:t>
            </a:r>
          </a:p>
          <a:p>
            <a:pPr marL="400050" lvl="1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II – o resultado e os riscos que razoavelmente dele se esperam; </a:t>
            </a:r>
          </a:p>
          <a:p>
            <a:pPr marL="400050" lvl="1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III – a época em que foi fornecido. 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§ 2</a:t>
            </a:r>
            <a:r>
              <a:rPr lang="pt-BR" u="sng" dirty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O serviço não é considerado defeituoso pela adoção de novas técnicas. 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§ </a:t>
            </a:r>
            <a:r>
              <a:rPr lang="pt-BR" dirty="0">
                <a:solidFill>
                  <a:schemeClr val="bg1"/>
                </a:solidFill>
              </a:rPr>
              <a:t>3</a:t>
            </a:r>
            <a:r>
              <a:rPr lang="pt-BR" u="sng" dirty="0">
                <a:solidFill>
                  <a:schemeClr val="bg1"/>
                </a:solidFill>
              </a:rPr>
              <a:t>o </a:t>
            </a:r>
            <a:r>
              <a:rPr lang="pt-BR" dirty="0">
                <a:solidFill>
                  <a:schemeClr val="bg1"/>
                </a:solidFill>
              </a:rPr>
              <a:t>O fornecedor de serviços só não será responsabilizado quando provar: </a:t>
            </a:r>
          </a:p>
          <a:p>
            <a:pPr marL="400050" lvl="1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I – que, tendo prestado o serviço, o defeito inexiste; </a:t>
            </a:r>
          </a:p>
          <a:p>
            <a:pPr marL="400050" lvl="1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II – a culpa exclusiva do consumidor ou de terceiro. </a:t>
            </a:r>
            <a:endParaRPr lang="pt-BR" dirty="0" smtClean="0">
              <a:solidFill>
                <a:schemeClr val="bg1"/>
              </a:solidFill>
            </a:endParaRPr>
          </a:p>
          <a:p>
            <a:pPr marL="400050" lvl="1" indent="0" algn="just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0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SERVIÇOS E O CDC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Quanto da Responsabilidade pelo Fato do Serviço</a:t>
            </a:r>
            <a:endParaRPr lang="pt-BR" sz="2400" dirty="0">
              <a:solidFill>
                <a:schemeClr val="bg1"/>
              </a:solidFill>
            </a:endParaRPr>
          </a:p>
          <a:p>
            <a:pPr marL="400050" lvl="1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§ 4</a:t>
            </a:r>
            <a:r>
              <a:rPr lang="pt-BR" sz="2400" u="sng" dirty="0">
                <a:solidFill>
                  <a:schemeClr val="bg1"/>
                </a:solidFill>
              </a:rPr>
              <a:t>o </a:t>
            </a:r>
            <a:r>
              <a:rPr lang="pt-BR" sz="2400" dirty="0">
                <a:solidFill>
                  <a:schemeClr val="bg1"/>
                </a:solidFill>
              </a:rPr>
              <a:t>A responsabilidade pessoal dos profis­sionais liberais será apurada mediante a veri­ficação de culpa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Art. 17. </a:t>
            </a:r>
            <a:r>
              <a:rPr lang="pt-BR" sz="2400" dirty="0">
                <a:solidFill>
                  <a:schemeClr val="bg1"/>
                </a:solidFill>
              </a:rPr>
              <a:t>Para os efeitos desta Seção, equiparam-se aos consumidores todas as vítimas do evento.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SERVIÇOS E O CDC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Da Responsabilidade por Vício do Serviço</a:t>
            </a:r>
            <a:endParaRPr lang="pt-BR" sz="2400" dirty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Art. 20. </a:t>
            </a:r>
            <a:r>
              <a:rPr lang="pt-BR" sz="2400" dirty="0">
                <a:solidFill>
                  <a:schemeClr val="bg1"/>
                </a:solidFill>
              </a:rPr>
              <a:t>O fornecedor de serviços responde pelos vícios de qualidade que os tornem im­próprios ao consumo ou lhes diminuam o valor, assim como por aqueles decorrentes da dispari­dade com as indicações constantes da oferta ou mensagem publicitária, podendo o consumidor exigir, alternativamente e à sua escolha: </a:t>
            </a:r>
          </a:p>
          <a:p>
            <a:pPr marL="400050" lvl="1" indent="0" algn="just">
              <a:buNone/>
            </a:pPr>
            <a:r>
              <a:rPr lang="pt-BR" sz="2000" dirty="0">
                <a:solidFill>
                  <a:schemeClr val="bg1"/>
                </a:solidFill>
              </a:rPr>
              <a:t>I – a </a:t>
            </a:r>
            <a:r>
              <a:rPr lang="pt-BR" sz="2000" dirty="0" err="1">
                <a:solidFill>
                  <a:schemeClr val="bg1"/>
                </a:solidFill>
              </a:rPr>
              <a:t>reexecução</a:t>
            </a:r>
            <a:r>
              <a:rPr lang="pt-BR" sz="2000" dirty="0">
                <a:solidFill>
                  <a:schemeClr val="bg1"/>
                </a:solidFill>
              </a:rPr>
              <a:t> dos serviços, sem custo adi­cional e quando cabível; </a:t>
            </a:r>
          </a:p>
          <a:p>
            <a:pPr marL="400050" lvl="1" indent="0" algn="just">
              <a:buNone/>
            </a:pPr>
            <a:r>
              <a:rPr lang="pt-BR" sz="2000" dirty="0">
                <a:solidFill>
                  <a:schemeClr val="bg1"/>
                </a:solidFill>
              </a:rPr>
              <a:t>II – a restituição imediata da quantia paga, monetariamente atualizada, sem prejuízo de eventuais perdas e danos; </a:t>
            </a:r>
          </a:p>
          <a:p>
            <a:pPr marL="400050" lvl="1" indent="0" algn="just">
              <a:buNone/>
            </a:pPr>
            <a:r>
              <a:rPr lang="pt-BR" sz="2000" dirty="0">
                <a:solidFill>
                  <a:schemeClr val="bg1"/>
                </a:solidFill>
              </a:rPr>
              <a:t>III – o abatimento proporcional do preço. 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SERVIÇOS E O CDC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Da Responsabilidade por Vício do Serviço</a:t>
            </a:r>
            <a:endParaRPr lang="pt-BR" sz="2400" dirty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§ 1</a:t>
            </a:r>
            <a:r>
              <a:rPr lang="pt-BR" sz="2400" u="sng" dirty="0">
                <a:solidFill>
                  <a:schemeClr val="bg1"/>
                </a:solidFill>
              </a:rPr>
              <a:t>o </a:t>
            </a:r>
            <a:r>
              <a:rPr lang="pt-BR" sz="2400" dirty="0">
                <a:solidFill>
                  <a:schemeClr val="bg1"/>
                </a:solidFill>
              </a:rPr>
              <a:t>A </a:t>
            </a:r>
            <a:r>
              <a:rPr lang="pt-BR" sz="2400" dirty="0" err="1">
                <a:solidFill>
                  <a:schemeClr val="bg1"/>
                </a:solidFill>
              </a:rPr>
              <a:t>reexecução</a:t>
            </a:r>
            <a:r>
              <a:rPr lang="pt-BR" sz="2400" dirty="0">
                <a:solidFill>
                  <a:schemeClr val="bg1"/>
                </a:solidFill>
              </a:rPr>
              <a:t> dos serviços poderá ser confiada a terceiros devidamente capacitados, por conta e risco do fornecedor. </a:t>
            </a:r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§ 2</a:t>
            </a:r>
            <a:r>
              <a:rPr lang="pt-BR" sz="2400" u="sng" dirty="0">
                <a:solidFill>
                  <a:schemeClr val="bg1"/>
                </a:solidFill>
              </a:rPr>
              <a:t>o </a:t>
            </a:r>
            <a:r>
              <a:rPr lang="pt-BR" sz="2400" dirty="0">
                <a:solidFill>
                  <a:schemeClr val="bg1"/>
                </a:solidFill>
              </a:rPr>
              <a:t>São impróprios os serviços que se mos­trem inadequados para os fins que razoavel­mente deles se esperam, bem como aqueles que não atendam as normas regulamentares de </a:t>
            </a:r>
            <a:r>
              <a:rPr lang="pt-BR" sz="2400" dirty="0" err="1">
                <a:solidFill>
                  <a:schemeClr val="bg1"/>
                </a:solidFill>
              </a:rPr>
              <a:t>prestabilidade</a:t>
            </a:r>
            <a:r>
              <a:rPr lang="pt-BR" sz="2400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SERVIÇOS E O CDC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Da Responsabilidade por Vício do Serviço</a:t>
            </a:r>
            <a:endParaRPr lang="pt-BR" sz="2400" dirty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Art. 21. </a:t>
            </a:r>
            <a:r>
              <a:rPr lang="pt-BR" sz="2400" dirty="0">
                <a:solidFill>
                  <a:schemeClr val="bg1"/>
                </a:solidFill>
              </a:rPr>
              <a:t>No fornecimento de serviços que te­nham por objetivo a reparação de qualquer produto considerar-se-á implícita a obrigação do fornecedor de empregar componentes de reposição originais adequados e novos, ou que mantenham as especificações técnicas do fabri­cante, salvo, quanto a estes últimos, autorização em contrário do consumidor.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6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SERVIÇOS E O CDC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Da Responsabilidade por Vício do Serviço</a:t>
            </a:r>
            <a:endParaRPr lang="pt-BR" sz="2400" dirty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Art. 22. </a:t>
            </a:r>
            <a:r>
              <a:rPr lang="pt-BR" sz="2400" dirty="0">
                <a:solidFill>
                  <a:schemeClr val="bg1"/>
                </a:solidFill>
              </a:rPr>
              <a:t>Os órgãos públicos, por si ou suas empresas, concessionárias, permissionárias ou sob qualquer outra forma de empreendimento, são obrigados a fornecer serviços adequados, eficientes, seguros e, quanto aos essenciais, contínuos. </a:t>
            </a:r>
          </a:p>
          <a:p>
            <a:pPr marL="400050" lvl="1" indent="0" algn="just">
              <a:buNone/>
            </a:pPr>
            <a:r>
              <a:rPr lang="pt-BR" sz="2000" i="1" dirty="0">
                <a:solidFill>
                  <a:schemeClr val="bg1"/>
                </a:solidFill>
              </a:rPr>
              <a:t>Parágrafo único</a:t>
            </a:r>
            <a:r>
              <a:rPr lang="pt-BR" sz="2000" dirty="0">
                <a:solidFill>
                  <a:schemeClr val="bg1"/>
                </a:solidFill>
              </a:rPr>
              <a:t>. Nos casos de descumpri­mento, total ou parcial, das obrigações referidas neste artigo, serão as pessoas jurídicas compeli­das a cumpri-las e a reparar os danos causados, na forma prevista neste Código. 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SERVIÇOS E O CDC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Da Responsabilidade por Vício do Serviço</a:t>
            </a:r>
            <a:endParaRPr lang="pt-BR" sz="2400" dirty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Art. 23. </a:t>
            </a:r>
            <a:r>
              <a:rPr lang="pt-BR" sz="2400" dirty="0">
                <a:solidFill>
                  <a:schemeClr val="bg1"/>
                </a:solidFill>
              </a:rPr>
              <a:t>A ignorância do fornecedor sobre os vícios de qualidade por inadequação dos produ­tos e serviços não o exime de responsabilidade. </a:t>
            </a:r>
            <a:endParaRPr lang="pt-BR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Art. 24. </a:t>
            </a:r>
            <a:r>
              <a:rPr lang="pt-BR" sz="2400" dirty="0">
                <a:solidFill>
                  <a:schemeClr val="bg1"/>
                </a:solidFill>
              </a:rPr>
              <a:t>A garantia legal de adequação do pro­duto ou serviço independe de termo expresso, vedada a exoneração contratual do fornecedor. 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SERVIÇOS E O CDC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Da Responsabilidade por Vício do Serviço</a:t>
            </a:r>
            <a:endParaRPr lang="pt-BR" sz="2400" dirty="0">
              <a:solidFill>
                <a:schemeClr val="bg1"/>
              </a:solidFill>
            </a:endParaRP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b="1" dirty="0">
                <a:solidFill>
                  <a:schemeClr val="bg1"/>
                </a:solidFill>
              </a:rPr>
              <a:t>Art. 25. </a:t>
            </a:r>
            <a:r>
              <a:rPr lang="pt-BR" sz="2400" dirty="0">
                <a:solidFill>
                  <a:schemeClr val="bg1"/>
                </a:solidFill>
              </a:rPr>
              <a:t>É vedada a estipulação contratual de cláusula que impossibilite, exonere ou atenue a obrigação de indenizar prevista nesta e nas Seções anteriores. </a:t>
            </a:r>
          </a:p>
          <a:p>
            <a:pPr marL="400050" lvl="1" indent="0" algn="just">
              <a:buNone/>
            </a:pPr>
            <a:r>
              <a:rPr lang="pt-BR" sz="2000" dirty="0">
                <a:solidFill>
                  <a:schemeClr val="bg1"/>
                </a:solidFill>
              </a:rPr>
              <a:t>§ 1</a:t>
            </a:r>
            <a:r>
              <a:rPr lang="pt-BR" sz="2000" u="sng" dirty="0">
                <a:solidFill>
                  <a:schemeClr val="bg1"/>
                </a:solidFill>
              </a:rPr>
              <a:t>o </a:t>
            </a:r>
            <a:r>
              <a:rPr lang="pt-BR" sz="2000" dirty="0">
                <a:solidFill>
                  <a:schemeClr val="bg1"/>
                </a:solidFill>
              </a:rPr>
              <a:t>Havendo mais de um responsável pela causação do dano, todos responderão solida­riamente pela reparação prevista nesta e nas Seções anteriores. </a:t>
            </a:r>
          </a:p>
          <a:p>
            <a:pPr marL="400050" lvl="1" indent="0" algn="just">
              <a:buNone/>
            </a:pPr>
            <a:r>
              <a:rPr lang="pt-BR" sz="2000" dirty="0">
                <a:solidFill>
                  <a:schemeClr val="bg1"/>
                </a:solidFill>
              </a:rPr>
              <a:t>§ 2</a:t>
            </a:r>
            <a:r>
              <a:rPr lang="pt-BR" sz="2000" u="sng" dirty="0">
                <a:solidFill>
                  <a:schemeClr val="bg1"/>
                </a:solidFill>
              </a:rPr>
              <a:t>o </a:t>
            </a:r>
            <a:r>
              <a:rPr lang="pt-BR" sz="2000" dirty="0">
                <a:solidFill>
                  <a:schemeClr val="bg1"/>
                </a:solidFill>
              </a:rPr>
              <a:t>Sendo o dano causado por componente ou peça incorporada ao produto ou serviço, são responsáveis solidários seu fabricante, construtor ou </a:t>
            </a:r>
            <a:r>
              <a:rPr lang="pt-BR" sz="2000" dirty="0" smtClean="0">
                <a:solidFill>
                  <a:schemeClr val="bg1"/>
                </a:solidFill>
              </a:rPr>
              <a:t>importador.</a:t>
            </a:r>
            <a:endParaRPr lang="pt-BR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CARACTERÍSTICAS DOS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96044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pt-BR" b="1" dirty="0">
                <a:solidFill>
                  <a:schemeClr val="bg1"/>
                </a:solidFill>
              </a:rPr>
              <a:t>Intangibilidade</a:t>
            </a:r>
            <a:r>
              <a:rPr lang="pt-BR" dirty="0">
                <a:solidFill>
                  <a:schemeClr val="bg1"/>
                </a:solidFill>
              </a:rPr>
              <a:t> – não possuem materialidade física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b="1" dirty="0">
                <a:solidFill>
                  <a:schemeClr val="bg1"/>
                </a:solidFill>
              </a:rPr>
              <a:t>Variável</a:t>
            </a:r>
            <a:r>
              <a:rPr lang="pt-BR" dirty="0">
                <a:solidFill>
                  <a:schemeClr val="bg1"/>
                </a:solidFill>
              </a:rPr>
              <a:t> – depende diretamente de quem realiza o serviço, mudando de forma toda vez que uma pessoa executa o serviço, ou seja, nunca é igual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b="1" dirty="0">
                <a:solidFill>
                  <a:schemeClr val="bg1"/>
                </a:solidFill>
              </a:rPr>
              <a:t>Heterogêneos</a:t>
            </a:r>
            <a:r>
              <a:rPr lang="pt-BR" dirty="0">
                <a:solidFill>
                  <a:schemeClr val="bg1"/>
                </a:solidFill>
              </a:rPr>
              <a:t> – também depende de quem executa, é diferente a prestação de uma pessoa para outra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lvl="0" algn="just"/>
            <a:endParaRPr lang="pt-BR" dirty="0">
              <a:solidFill>
                <a:schemeClr val="bg1"/>
              </a:solidFill>
            </a:endParaRPr>
          </a:p>
          <a:p>
            <a:pPr lvl="0" algn="just"/>
            <a:r>
              <a:rPr lang="pt-BR" b="1" dirty="0">
                <a:solidFill>
                  <a:schemeClr val="bg1"/>
                </a:solidFill>
              </a:rPr>
              <a:t>Perecível e Instantâneo</a:t>
            </a:r>
            <a:r>
              <a:rPr lang="pt-BR" dirty="0">
                <a:solidFill>
                  <a:schemeClr val="bg1"/>
                </a:solidFill>
              </a:rPr>
              <a:t> – é consumido instantaneamente, e por isso não se pode estocar. </a:t>
            </a:r>
          </a:p>
        </p:txBody>
      </p:sp>
    </p:spTree>
    <p:extLst>
      <p:ext uri="{BB962C8B-B14F-4D97-AF65-F5344CB8AC3E}">
        <p14:creationId xmlns:p14="http://schemas.microsoft.com/office/powerpoint/2010/main" val="29188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ELEMENTOS ESTRATÉGICOS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844824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</a:rPr>
              <a:t>Elementos do produto</a:t>
            </a:r>
            <a:r>
              <a:rPr lang="pt-BR" sz="2400" dirty="0">
                <a:solidFill>
                  <a:schemeClr val="bg1"/>
                </a:solidFill>
              </a:rPr>
              <a:t> – são os produtos utilizados para prestação de serviço, como por exemplo, em um centro de lavagem de veículos o shampoo utilizado, se este não for de boa qualidade o serviço também não será;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Lugar e tempo</a:t>
            </a:r>
            <a:r>
              <a:rPr lang="pt-BR" sz="2400" dirty="0">
                <a:solidFill>
                  <a:schemeClr val="bg1"/>
                </a:solidFill>
              </a:rPr>
              <a:t> – se o local de execução de serviço é bem localizado e adequado, além da perspectiva de tempo de prestação de serviço. Por exemplo, em uma sessão de massagem relaxante gostaríamos que fosse demorada, mas em um serviço de vacinação, tendemos a querer que passe rápido; </a:t>
            </a:r>
          </a:p>
        </p:txBody>
      </p:sp>
    </p:spTree>
    <p:extLst>
      <p:ext uri="{BB962C8B-B14F-4D97-AF65-F5344CB8AC3E}">
        <p14:creationId xmlns:p14="http://schemas.microsoft.com/office/powerpoint/2010/main" val="254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ELEMENTOS ESTRATÉGICOS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2060848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</a:rPr>
              <a:t>Processo</a:t>
            </a:r>
            <a:r>
              <a:rPr lang="pt-BR" sz="2400" dirty="0">
                <a:solidFill>
                  <a:schemeClr val="bg1"/>
                </a:solidFill>
              </a:rPr>
              <a:t> – a forma de execução do serviço, seus processos de inicio, meio e fim, se forem bem estruturados podem levar a um resultado de qualidade;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Produtividade e qualidade</a:t>
            </a:r>
            <a:r>
              <a:rPr lang="pt-BR" sz="2400" dirty="0">
                <a:solidFill>
                  <a:schemeClr val="bg1"/>
                </a:solidFill>
              </a:rPr>
              <a:t> – o grau de excelência gerado ao prestar o serviço, se ele foi bem executado e de forma rápida e precisa, gerando satisfação superior ao cliente;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9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ELEMENTOS ESTRATÉGICOS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700808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</a:rPr>
              <a:t>Pessoas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>
                <a:solidFill>
                  <a:schemeClr val="bg1"/>
                </a:solidFill>
              </a:rPr>
              <a:t>– as pessoas são essenciais aos serviços, alguns profissionais ganham notoriedade ao executar de maneira eficiente e eficaz determinados serviços, então podem gerar valor para o negócio ter alguém experiente pra a prestação de serviço</a:t>
            </a:r>
            <a:r>
              <a:rPr lang="pt-BR" sz="2400" dirty="0" smtClean="0">
                <a:solidFill>
                  <a:schemeClr val="bg1"/>
                </a:solidFill>
              </a:rPr>
              <a:t>;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Promoção e educação</a:t>
            </a:r>
            <a:r>
              <a:rPr lang="pt-BR" sz="2400" dirty="0">
                <a:solidFill>
                  <a:schemeClr val="bg1"/>
                </a:solidFill>
              </a:rPr>
              <a:t> – todo serviço é promovido pela educação de como consumir, por exemplo, quando vamos a um mecânico de automóveis e ele explica e nos ensina algo a respeito do que vai fazer, ficamos mais satisfeitos, já quando não temos informação nenhuma e ainda com termos muito técnicos, tendemos a achar que fomos enganados;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ELEMENTOS ESTRATÉGICOS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700808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</a:rPr>
              <a:t>Evidência física </a:t>
            </a:r>
            <a:r>
              <a:rPr lang="pt-BR" sz="2400" dirty="0">
                <a:solidFill>
                  <a:schemeClr val="bg1"/>
                </a:solidFill>
              </a:rPr>
              <a:t>– o que fica após a prestação de serviço, quando mandamos lavar o carro, o carro deve ficar bem limpo e podemos ver isso, aí o serviço foi bem executado, mas se na observação percebemos que os vidros ou batentes de porta ainda ficaram sujos, aí percebemos que o serviço foi mal feito;</a:t>
            </a:r>
          </a:p>
          <a:p>
            <a:pPr algn="just"/>
            <a:r>
              <a:rPr lang="pt-BR" sz="2400" dirty="0">
                <a:solidFill>
                  <a:schemeClr val="bg1"/>
                </a:solidFill>
              </a:rPr>
              <a:t> </a:t>
            </a:r>
          </a:p>
          <a:p>
            <a:pPr algn="just"/>
            <a:r>
              <a:rPr lang="pt-BR" sz="2400" b="1" dirty="0">
                <a:solidFill>
                  <a:schemeClr val="bg1"/>
                </a:solidFill>
              </a:rPr>
              <a:t>Preços e outros custos de serviço</a:t>
            </a:r>
            <a:r>
              <a:rPr lang="pt-BR" sz="2400" dirty="0">
                <a:solidFill>
                  <a:schemeClr val="bg1"/>
                </a:solidFill>
              </a:rPr>
              <a:t> – quanto os custos relativos ao serviço, esforço, tempo de realização, insumos, este devem ser equilibrados com o preço do serviço, dando a percepção de que foi um preço justo.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4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475656" y="1556792"/>
            <a:ext cx="6458345" cy="38072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OPERAÇÕES LUCRATIVAS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30506" y="5545196"/>
            <a:ext cx="70978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>
                <a:solidFill>
                  <a:schemeClr val="bg1"/>
                </a:solidFill>
              </a:rPr>
              <a:t>Fonte: Adaptado de Gestão de Serviços, Correa, Henrique. </a:t>
            </a:r>
            <a:r>
              <a:rPr lang="pt-BR" sz="1200" b="1" dirty="0" err="1">
                <a:solidFill>
                  <a:schemeClr val="bg1"/>
                </a:solidFill>
              </a:rPr>
              <a:t>Caon</a:t>
            </a:r>
            <a:r>
              <a:rPr lang="pt-BR" sz="1200" b="1" dirty="0">
                <a:solidFill>
                  <a:schemeClr val="bg1"/>
                </a:solidFill>
              </a:rPr>
              <a:t>, Mauro. Atlas 2006. </a:t>
            </a:r>
            <a:endParaRPr lang="pt-BR" sz="12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458345" cy="380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3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QUALIDADE EM SERVIÇOS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5898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A qualidade descreve o grau de excelência ou superioridade de mercadorias e serviços de uma empresa, é um conceito abrangente que envolve simultaneamente as características tangíveis e intangíveis das mercadorias e serviços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800" b="1" dirty="0">
                <a:solidFill>
                  <a:schemeClr val="bg1"/>
                </a:solidFill>
              </a:rPr>
              <a:t>Produtividade</a:t>
            </a:r>
            <a:r>
              <a:rPr lang="pt-BR" sz="2800" dirty="0">
                <a:solidFill>
                  <a:schemeClr val="bg1"/>
                </a:solidFill>
              </a:rPr>
              <a:t> – produtividade é conseguir produzir mais, no menor custo, no menor prazo com a maior qualidade.</a:t>
            </a:r>
          </a:p>
          <a:p>
            <a:pPr marL="0" indent="0" algn="just">
              <a:buNone/>
            </a:pP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4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1815</Words>
  <Application>Microsoft Office PowerPoint</Application>
  <PresentationFormat>Apresentação na tela (4:3)</PresentationFormat>
  <Paragraphs>145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Tema do Office</vt:lpstr>
      <vt:lpstr>QUALIDADE NA PRESTAÇÃO  DE SERVIÇOS</vt:lpstr>
      <vt:lpstr>O QUE É SERVIÇO</vt:lpstr>
      <vt:lpstr>CARACTERÍSTICAS DOS SERVIÇOS</vt:lpstr>
      <vt:lpstr>ELEMENTOS ESTRATÉGICOS  DE SERVIÇOS</vt:lpstr>
      <vt:lpstr>ELEMENTOS ESTRATÉGICOS  DE SERVIÇOS</vt:lpstr>
      <vt:lpstr>ELEMENTOS ESTRATÉGICOS  DE SERVIÇOS</vt:lpstr>
      <vt:lpstr>ELEMENTOS ESTRATÉGICOS  DE SERVIÇOS</vt:lpstr>
      <vt:lpstr>OPERAÇÕES LUCRATIVAS</vt:lpstr>
      <vt:lpstr>QUALIDADE EM SERVIÇOS</vt:lpstr>
      <vt:lpstr>QUALIDADE EM SERVIÇOS</vt:lpstr>
      <vt:lpstr>SERVIÇO COMO ATIVIDADE  PRIMÁRIA E DE APOIO</vt:lpstr>
      <vt:lpstr>IMPORTÂNCIA DE SERVIÇOS</vt:lpstr>
      <vt:lpstr>OPORTUNIDADES EM SERVIÇOS</vt:lpstr>
      <vt:lpstr>OPORTUNIDADES EM SERVIÇOS</vt:lpstr>
      <vt:lpstr>OPORTUNIDADES EM SERVIÇOS</vt:lpstr>
      <vt:lpstr>OPORTUNIDADES EM SERVIÇOS</vt:lpstr>
      <vt:lpstr>OPORTUNIDADES EM SERVIÇOS</vt:lpstr>
      <vt:lpstr>CLASSIFICAÇÃO DOS SERVIÇOS</vt:lpstr>
      <vt:lpstr>CLASSIFICAÇÃO DOS SERVIÇOS</vt:lpstr>
      <vt:lpstr>SERVIÇOS E O CDC</vt:lpstr>
      <vt:lpstr>SERVIÇOS E O CDC</vt:lpstr>
      <vt:lpstr>SERVIÇOS E O CDC</vt:lpstr>
      <vt:lpstr>SERVIÇOS E O CDC</vt:lpstr>
      <vt:lpstr>SERVIÇOS E O CDC</vt:lpstr>
      <vt:lpstr>SERVIÇOS E O CDC</vt:lpstr>
      <vt:lpstr>SERVIÇOS E O CDC</vt:lpstr>
      <vt:lpstr>SERVIÇOS E O CDC</vt:lpstr>
      <vt:lpstr>SERVIÇOS E O CDC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25</cp:revision>
  <cp:lastPrinted>2020-10-23T15:44:45Z</cp:lastPrinted>
  <dcterms:created xsi:type="dcterms:W3CDTF">2020-10-23T14:46:34Z</dcterms:created>
  <dcterms:modified xsi:type="dcterms:W3CDTF">2020-10-28T15:42:06Z</dcterms:modified>
</cp:coreProperties>
</file>