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256" r:id="rId2"/>
    <p:sldId id="257" r:id="rId3"/>
    <p:sldId id="258" r:id="rId4"/>
    <p:sldId id="343" r:id="rId5"/>
    <p:sldId id="344" r:id="rId6"/>
    <p:sldId id="345" r:id="rId7"/>
    <p:sldId id="346" r:id="rId8"/>
    <p:sldId id="260" r:id="rId9"/>
    <p:sldId id="347" r:id="rId10"/>
    <p:sldId id="304" r:id="rId11"/>
    <p:sldId id="259" r:id="rId12"/>
    <p:sldId id="261" r:id="rId13"/>
    <p:sldId id="311" r:id="rId14"/>
    <p:sldId id="312" r:id="rId15"/>
    <p:sldId id="305" r:id="rId16"/>
    <p:sldId id="348" r:id="rId17"/>
    <p:sldId id="349" r:id="rId18"/>
    <p:sldId id="350" r:id="rId19"/>
    <p:sldId id="351" r:id="rId20"/>
    <p:sldId id="313" r:id="rId21"/>
    <p:sldId id="352" r:id="rId22"/>
    <p:sldId id="353" r:id="rId23"/>
    <p:sldId id="354" r:id="rId24"/>
    <p:sldId id="355" r:id="rId25"/>
    <p:sldId id="356" r:id="rId26"/>
    <p:sldId id="357" r:id="rId27"/>
    <p:sldId id="358" r:id="rId28"/>
    <p:sldId id="359" r:id="rId29"/>
    <p:sldId id="360" r:id="rId30"/>
    <p:sldId id="361" r:id="rId31"/>
    <p:sldId id="362" r:id="rId32"/>
    <p:sldId id="314" r:id="rId33"/>
    <p:sldId id="363" r:id="rId34"/>
    <p:sldId id="364" r:id="rId35"/>
    <p:sldId id="315" r:id="rId36"/>
    <p:sldId id="365" r:id="rId37"/>
    <p:sldId id="366" r:id="rId38"/>
    <p:sldId id="316" r:id="rId39"/>
    <p:sldId id="367" r:id="rId40"/>
    <p:sldId id="368" r:id="rId41"/>
    <p:sldId id="262" r:id="rId42"/>
    <p:sldId id="306" r:id="rId43"/>
    <p:sldId id="369" r:id="rId44"/>
    <p:sldId id="317" r:id="rId45"/>
    <p:sldId id="370" r:id="rId46"/>
    <p:sldId id="371" r:id="rId47"/>
    <p:sldId id="263" r:id="rId48"/>
    <p:sldId id="309" r:id="rId49"/>
    <p:sldId id="318" r:id="rId50"/>
    <p:sldId id="372" r:id="rId51"/>
    <p:sldId id="373" r:id="rId52"/>
    <p:sldId id="374" r:id="rId53"/>
    <p:sldId id="375" r:id="rId54"/>
    <p:sldId id="376" r:id="rId55"/>
  </p:sldIdLst>
  <p:sldSz cx="9144000" cy="6858000" type="screen4x3"/>
  <p:notesSz cx="7104063" cy="102346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635"/>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4024313" y="0"/>
            <a:ext cx="3078162" cy="511175"/>
          </a:xfrm>
          <a:prstGeom prst="rect">
            <a:avLst/>
          </a:prstGeom>
        </p:spPr>
        <p:txBody>
          <a:bodyPr vert="horz" lIns="91440" tIns="45720" rIns="91440" bIns="45720" rtlCol="0"/>
          <a:lstStyle>
            <a:lvl1pPr algn="r">
              <a:defRPr sz="1200"/>
            </a:lvl1pPr>
          </a:lstStyle>
          <a:p>
            <a:fld id="{3339CD1B-7D38-4BBB-B59E-EB68453E2C91}" type="datetimeFigureOut">
              <a:rPr lang="pt-BR" smtClean="0"/>
              <a:t>03/03/2021</a:t>
            </a:fld>
            <a:endParaRPr lang="pt-BR"/>
          </a:p>
        </p:txBody>
      </p:sp>
      <p:sp>
        <p:nvSpPr>
          <p:cNvPr id="4" name="Espaço Reservado para Rodapé 3"/>
          <p:cNvSpPr>
            <a:spLocks noGrp="1"/>
          </p:cNvSpPr>
          <p:nvPr>
            <p:ph type="ftr" sz="quarter" idx="2"/>
          </p:nvPr>
        </p:nvSpPr>
        <p:spPr>
          <a:xfrm>
            <a:off x="0" y="9721850"/>
            <a:ext cx="3078163" cy="511175"/>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4024313" y="9721850"/>
            <a:ext cx="3078162" cy="511175"/>
          </a:xfrm>
          <a:prstGeom prst="rect">
            <a:avLst/>
          </a:prstGeom>
        </p:spPr>
        <p:txBody>
          <a:bodyPr vert="horz" lIns="91440" tIns="45720" rIns="91440" bIns="45720" rtlCol="0" anchor="b"/>
          <a:lstStyle>
            <a:lvl1pPr algn="r">
              <a:defRPr sz="1200"/>
            </a:lvl1pPr>
          </a:lstStyle>
          <a:p>
            <a:fld id="{23DC1A76-183E-48D7-A2F2-07D53C807390}" type="slidenum">
              <a:rPr lang="pt-BR" smtClean="0"/>
              <a:t>‹nº›</a:t>
            </a:fld>
            <a:endParaRPr lang="pt-BR"/>
          </a:p>
        </p:txBody>
      </p:sp>
    </p:spTree>
    <p:extLst>
      <p:ext uri="{BB962C8B-B14F-4D97-AF65-F5344CB8AC3E}">
        <p14:creationId xmlns:p14="http://schemas.microsoft.com/office/powerpoint/2010/main" val="851615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42B42FB4-4C17-4D6C-9604-04CACD1C1FDA}" type="datetimeFigureOut">
              <a:rPr lang="pt-BR" smtClean="0"/>
              <a:t>03/03/2021</a:t>
            </a:fld>
            <a:endParaRPr lang="pt-BR"/>
          </a:p>
        </p:txBody>
      </p:sp>
      <p:sp>
        <p:nvSpPr>
          <p:cNvPr id="4" name="Espaço Reservado para Imagem de Slide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711200" y="4860925"/>
            <a:ext cx="5683250" cy="4605338"/>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9D9A7A88-6031-4841-BBFA-B7053FF074CA}" type="slidenum">
              <a:rPr lang="pt-BR" smtClean="0"/>
              <a:t>‹nº›</a:t>
            </a:fld>
            <a:endParaRPr lang="pt-BR"/>
          </a:p>
        </p:txBody>
      </p:sp>
    </p:spTree>
    <p:extLst>
      <p:ext uri="{BB962C8B-B14F-4D97-AF65-F5344CB8AC3E}">
        <p14:creationId xmlns:p14="http://schemas.microsoft.com/office/powerpoint/2010/main" val="1288716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9D9A7A88-6031-4841-BBFA-B7053FF074CA}" type="slidenum">
              <a:rPr lang="pt-BR" smtClean="0"/>
              <a:t>13</a:t>
            </a:fld>
            <a:endParaRPr lang="pt-BR"/>
          </a:p>
        </p:txBody>
      </p:sp>
    </p:spTree>
    <p:extLst>
      <p:ext uri="{BB962C8B-B14F-4D97-AF65-F5344CB8AC3E}">
        <p14:creationId xmlns:p14="http://schemas.microsoft.com/office/powerpoint/2010/main" val="4190196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9D9A7A88-6031-4841-BBFA-B7053FF074CA}" type="slidenum">
              <a:rPr lang="pt-BR" smtClean="0"/>
              <a:t>14</a:t>
            </a:fld>
            <a:endParaRPr lang="pt-BR"/>
          </a:p>
        </p:txBody>
      </p:sp>
    </p:spTree>
    <p:extLst>
      <p:ext uri="{BB962C8B-B14F-4D97-AF65-F5344CB8AC3E}">
        <p14:creationId xmlns:p14="http://schemas.microsoft.com/office/powerpoint/2010/main" val="4190196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03/03/2021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4113797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03/03/2021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05620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03/03/2021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63869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03/03/2021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180609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489FBAAB-7AB7-4A99-A4A9-25C1419D97FF}" type="datetimeFigureOut">
              <a:rPr lang="pt-BR" smtClean="0"/>
              <a:t>03/03/2021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705673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89FBAAB-7AB7-4A99-A4A9-25C1419D97FF}" type="datetimeFigureOut">
              <a:rPr lang="pt-BR" smtClean="0"/>
              <a:t>03/03/2021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5406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89FBAAB-7AB7-4A99-A4A9-25C1419D97FF}" type="datetimeFigureOut">
              <a:rPr lang="pt-BR" smtClean="0"/>
              <a:t>03/03/2021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750821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489FBAAB-7AB7-4A99-A4A9-25C1419D97FF}" type="datetimeFigureOut">
              <a:rPr lang="pt-BR" smtClean="0"/>
              <a:t>03/03/2021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496608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89FBAAB-7AB7-4A99-A4A9-25C1419D97FF}" type="datetimeFigureOut">
              <a:rPr lang="pt-BR" smtClean="0"/>
              <a:t>03/03/2021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483021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89FBAAB-7AB7-4A99-A4A9-25C1419D97FF}" type="datetimeFigureOut">
              <a:rPr lang="pt-BR" smtClean="0"/>
              <a:t>03/03/2021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226209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89FBAAB-7AB7-4A99-A4A9-25C1419D97FF}" type="datetimeFigureOut">
              <a:rPr lang="pt-BR" smtClean="0"/>
              <a:t>03/03/2021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72668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FBAAB-7AB7-4A99-A4A9-25C1419D97FF}" type="datetimeFigureOut">
              <a:rPr lang="pt-BR" smtClean="0"/>
              <a:t>03/03/2021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D3FD5-545D-435A-AC56-B0E6DE7546CC}" type="slidenum">
              <a:rPr lang="pt-BR" smtClean="0"/>
              <a:t>‹nº›</a:t>
            </a:fld>
            <a:endParaRPr lang="pt-BR"/>
          </a:p>
        </p:txBody>
      </p:sp>
    </p:spTree>
    <p:extLst>
      <p:ext uri="{BB962C8B-B14F-4D97-AF65-F5344CB8AC3E}">
        <p14:creationId xmlns:p14="http://schemas.microsoft.com/office/powerpoint/2010/main" val="919195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11560" y="5013176"/>
            <a:ext cx="7772400" cy="1470025"/>
          </a:xfrm>
        </p:spPr>
        <p:txBody>
          <a:bodyPr>
            <a:normAutofit/>
          </a:bodyPr>
          <a:lstStyle/>
          <a:p>
            <a:r>
              <a:rPr lang="pt-BR" dirty="0" smtClean="0">
                <a:solidFill>
                  <a:srgbClr val="FDB635"/>
                </a:solidFill>
                <a:latin typeface="Calibri" panose="020F0502020204030204" pitchFamily="34" charset="0"/>
                <a:cs typeface="Calibri" panose="020F0502020204030204" pitchFamily="34" charset="0"/>
              </a:rPr>
              <a:t>OSPB E EDUCAÇÃO</a:t>
            </a:r>
            <a:br>
              <a:rPr lang="pt-BR" dirty="0" smtClean="0">
                <a:solidFill>
                  <a:srgbClr val="FDB635"/>
                </a:solidFill>
                <a:latin typeface="Calibri" panose="020F0502020204030204" pitchFamily="34" charset="0"/>
                <a:cs typeface="Calibri" panose="020F0502020204030204" pitchFamily="34" charset="0"/>
              </a:rPr>
            </a:br>
            <a:r>
              <a:rPr lang="pt-BR" dirty="0" smtClean="0">
                <a:solidFill>
                  <a:srgbClr val="FDB635"/>
                </a:solidFill>
                <a:latin typeface="Calibri" panose="020F0502020204030204" pitchFamily="34" charset="0"/>
                <a:cs typeface="Calibri" panose="020F0502020204030204" pitchFamily="34" charset="0"/>
              </a:rPr>
              <a:t>MORAL E CÍVICA</a:t>
            </a:r>
            <a:endParaRPr lang="pt-BR" dirty="0">
              <a:solidFill>
                <a:srgbClr val="FDB63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89206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ORGANIZAÇÃO SÓCIO POLÍTICO-ECONOMICO NO BRASIL</a:t>
            </a:r>
            <a:endParaRPr lang="pt-BR" dirty="0">
              <a:solidFill>
                <a:schemeClr val="bg1"/>
              </a:solidFill>
            </a:endParaRPr>
          </a:p>
        </p:txBody>
      </p:sp>
      <p:sp>
        <p:nvSpPr>
          <p:cNvPr id="3" name="Espaço Reservado para Conteúdo 2"/>
          <p:cNvSpPr>
            <a:spLocks noGrp="1"/>
          </p:cNvSpPr>
          <p:nvPr>
            <p:ph idx="1"/>
          </p:nvPr>
        </p:nvSpPr>
        <p:spPr/>
        <p:txBody>
          <a:bodyPr>
            <a:normAutofit fontScale="92500" lnSpcReduction="20000"/>
          </a:bodyPr>
          <a:lstStyle/>
          <a:p>
            <a:pPr marL="0" indent="0" algn="just">
              <a:buNone/>
            </a:pPr>
            <a:r>
              <a:rPr lang="pt-BR" dirty="0">
                <a:solidFill>
                  <a:schemeClr val="bg1"/>
                </a:solidFill>
              </a:rPr>
              <a:t>É o sistema político-econômico que orienta a organização de uma sociedade e seu espaço, estabelece as relações entre os indivíduos no processo de produção. Os dois sistemas são Capitalismo e Socialismo.</a:t>
            </a:r>
          </a:p>
          <a:p>
            <a:pPr marL="0" indent="0" algn="just">
              <a:buNone/>
            </a:pPr>
            <a:endParaRPr lang="pt-BR" dirty="0" smtClean="0">
              <a:solidFill>
                <a:schemeClr val="bg1"/>
              </a:solidFill>
            </a:endParaRPr>
          </a:p>
          <a:p>
            <a:pPr marL="0" indent="0" algn="just">
              <a:buNone/>
            </a:pPr>
            <a:r>
              <a:rPr lang="pt-BR" dirty="0" smtClean="0">
                <a:solidFill>
                  <a:schemeClr val="bg1"/>
                </a:solidFill>
              </a:rPr>
              <a:t>O </a:t>
            </a:r>
            <a:r>
              <a:rPr lang="pt-BR" dirty="0">
                <a:solidFill>
                  <a:schemeClr val="bg1"/>
                </a:solidFill>
              </a:rPr>
              <a:t>Capitalismo surgiu durante a Revolução Industrial. As características desse regime político-econômico são de economia de mercado em que o próprio determina a trajetória da circulação, dos preços e da produção. </a:t>
            </a:r>
          </a:p>
        </p:txBody>
      </p:sp>
    </p:spTree>
    <p:extLst>
      <p:ext uri="{BB962C8B-B14F-4D97-AF65-F5344CB8AC3E}">
        <p14:creationId xmlns:p14="http://schemas.microsoft.com/office/powerpoint/2010/main" val="1878494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CAPITAL E A ORGANIZAÇÃO</a:t>
            </a:r>
            <a:br>
              <a:rPr lang="pt-BR" dirty="0" smtClean="0">
                <a:solidFill>
                  <a:schemeClr val="bg1"/>
                </a:solidFill>
              </a:rPr>
            </a:br>
            <a:r>
              <a:rPr lang="pt-BR" dirty="0" smtClean="0">
                <a:solidFill>
                  <a:schemeClr val="bg1"/>
                </a:solidFill>
              </a:rPr>
              <a:t>DA SOCIEDADE</a:t>
            </a:r>
            <a:endParaRPr lang="pt-BR" dirty="0">
              <a:solidFill>
                <a:schemeClr val="bg1"/>
              </a:solidFill>
            </a:endParaRPr>
          </a:p>
        </p:txBody>
      </p:sp>
      <p:sp>
        <p:nvSpPr>
          <p:cNvPr id="3" name="Espaço Reservado para Conteúdo 2"/>
          <p:cNvSpPr>
            <a:spLocks noGrp="1"/>
          </p:cNvSpPr>
          <p:nvPr>
            <p:ph idx="1"/>
          </p:nvPr>
        </p:nvSpPr>
        <p:spPr>
          <a:xfrm>
            <a:off x="467544" y="1700808"/>
            <a:ext cx="8229600" cy="4525963"/>
          </a:xfrm>
        </p:spPr>
        <p:txBody>
          <a:bodyPr>
            <a:normAutofit fontScale="70000" lnSpcReduction="20000"/>
          </a:bodyPr>
          <a:lstStyle/>
          <a:p>
            <a:pPr algn="just"/>
            <a:r>
              <a:rPr lang="pt-BR" dirty="0">
                <a:solidFill>
                  <a:schemeClr val="bg1"/>
                </a:solidFill>
              </a:rPr>
              <a:t>Esse sistema não tem sido capaz de assegurar uma convivência harmônica entre os seres humanos e a natureza. A difícil relação capital versus trabalho, a devastação da natureza, o aumento das desigualdades sociais e a perda de valores são pontos negativos do capitalismo</a:t>
            </a:r>
            <a:r>
              <a:rPr lang="pt-BR" dirty="0" smtClean="0">
                <a:solidFill>
                  <a:schemeClr val="bg1"/>
                </a:solidFill>
              </a:rPr>
              <a:t>.</a:t>
            </a:r>
          </a:p>
          <a:p>
            <a:pPr algn="just"/>
            <a:endParaRPr lang="pt-BR" dirty="0">
              <a:solidFill>
                <a:schemeClr val="bg1"/>
              </a:solidFill>
            </a:endParaRPr>
          </a:p>
          <a:p>
            <a:pPr algn="just"/>
            <a:r>
              <a:rPr lang="pt-BR" dirty="0">
                <a:solidFill>
                  <a:schemeClr val="bg1"/>
                </a:solidFill>
              </a:rPr>
              <a:t>Segundo Chang (2013) apesar dos seus problemas e limitações, ele afirma que o capitalismo ainda seja o melhor sistema econômico já inventado pela humanidade, mas que o livre mercado tem colaborado para o capitalismo não ir tão bem como deveria. A história do capitalismo tem sido uma luta constante a respeito do limite de mercado. Várias coisas que estão fora do mercado hoje ocorreram por uma decisão política, e não por processo do mercado</a:t>
            </a:r>
            <a:endParaRPr lang="pt-BR" dirty="0">
              <a:solidFill>
                <a:schemeClr val="bg1"/>
              </a:solidFill>
            </a:endParaRPr>
          </a:p>
        </p:txBody>
      </p:sp>
    </p:spTree>
    <p:extLst>
      <p:ext uri="{BB962C8B-B14F-4D97-AF65-F5344CB8AC3E}">
        <p14:creationId xmlns:p14="http://schemas.microsoft.com/office/powerpoint/2010/main" val="3809990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SISTEMA SOCIALISTA</a:t>
            </a:r>
            <a:endParaRPr lang="pt-BR" dirty="0">
              <a:solidFill>
                <a:schemeClr val="bg1"/>
              </a:solidFill>
            </a:endParaRPr>
          </a:p>
        </p:txBody>
      </p:sp>
      <p:sp>
        <p:nvSpPr>
          <p:cNvPr id="5" name="Espaço Reservado para Conteúdo 4"/>
          <p:cNvSpPr>
            <a:spLocks noGrp="1"/>
          </p:cNvSpPr>
          <p:nvPr>
            <p:ph idx="1"/>
          </p:nvPr>
        </p:nvSpPr>
        <p:spPr>
          <a:xfrm>
            <a:off x="539552" y="1772816"/>
            <a:ext cx="8229600" cy="4525963"/>
          </a:xfrm>
        </p:spPr>
        <p:txBody>
          <a:bodyPr>
            <a:noAutofit/>
          </a:bodyPr>
          <a:lstStyle/>
          <a:p>
            <a:pPr marL="0" indent="0" algn="just">
              <a:buNone/>
            </a:pPr>
            <a:r>
              <a:rPr lang="pt-BR" sz="2400" dirty="0">
                <a:solidFill>
                  <a:schemeClr val="bg1"/>
                </a:solidFill>
              </a:rPr>
              <a:t>Em 1917, na Rússia, uma Revolução derrubou o Governo Monarquista, provocando a socialização dos meios de produção, isso significa que todas as empresas industriais ou rurais passam a ser administradas pelo Estado, tudo é dividido entre todos, favorecendo o surgimento de uma sociedade sem divisão de classes, a economia controlada pelo Estado é denominada de planificada. </a:t>
            </a:r>
            <a:endParaRPr lang="pt-BR" sz="2400" dirty="0">
              <a:solidFill>
                <a:schemeClr val="bg1"/>
              </a:solidFill>
            </a:endParaRPr>
          </a:p>
        </p:txBody>
      </p:sp>
    </p:spTree>
    <p:extLst>
      <p:ext uri="{BB962C8B-B14F-4D97-AF65-F5344CB8AC3E}">
        <p14:creationId xmlns:p14="http://schemas.microsoft.com/office/powerpoint/2010/main" val="1379031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QUEDA DO SOCIALISMO</a:t>
            </a:r>
            <a:endParaRPr lang="pt-BR" dirty="0">
              <a:solidFill>
                <a:schemeClr val="bg1"/>
              </a:solidFill>
            </a:endParaRPr>
          </a:p>
        </p:txBody>
      </p:sp>
      <p:sp>
        <p:nvSpPr>
          <p:cNvPr id="5" name="Espaço Reservado para Conteúdo 4"/>
          <p:cNvSpPr>
            <a:spLocks noGrp="1"/>
          </p:cNvSpPr>
          <p:nvPr>
            <p:ph idx="1"/>
          </p:nvPr>
        </p:nvSpPr>
        <p:spPr>
          <a:xfrm>
            <a:off x="395536" y="1484784"/>
            <a:ext cx="8229600" cy="4525963"/>
          </a:xfrm>
        </p:spPr>
        <p:txBody>
          <a:bodyPr>
            <a:noAutofit/>
          </a:bodyPr>
          <a:lstStyle/>
          <a:p>
            <a:pPr marL="0" indent="0" algn="just">
              <a:buNone/>
            </a:pPr>
            <a:r>
              <a:rPr lang="pt-BR" sz="2400" dirty="0">
                <a:solidFill>
                  <a:schemeClr val="bg1"/>
                </a:solidFill>
              </a:rPr>
              <a:t>O socialismo real, caracterizado pelo excessivo controle do Estado não direciona corretamente os rumos do mercado e do processo de industrialização e comercialização, além de focalizar as atividades industriais na produção bélica, deixando de lado a produção de bens de consumo, isso deixou a URSS – União das Repúblicas Socialistas Soviéticas sem competitividade. Em 1980, uma intensa crise econômica agravou a situação política e social dos soviéticos, enfim a defasagem tecnológica e enormes gastos militares foram determinantes para o declínio do socialismo na URSS e em outras nações, atualmente apenas alguns países adotam o socialismo, como China, Vietnã, Coréia do Norte e Cuba.</a:t>
            </a:r>
          </a:p>
        </p:txBody>
      </p:sp>
    </p:spTree>
    <p:extLst>
      <p:ext uri="{BB962C8B-B14F-4D97-AF65-F5344CB8AC3E}">
        <p14:creationId xmlns:p14="http://schemas.microsoft.com/office/powerpoint/2010/main" val="2188088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Autofit/>
          </a:bodyPr>
          <a:lstStyle/>
          <a:p>
            <a:pPr lvl="2" algn="ctr"/>
            <a:r>
              <a:rPr lang="pt-BR" sz="3200" b="1" dirty="0">
                <a:solidFill>
                  <a:schemeClr val="bg1"/>
                </a:solidFill>
                <a:latin typeface="+mj-lt"/>
              </a:rPr>
              <a:t>NOVA ORDEM MUNDIAL E O MUNDO MULTIPOLAR</a:t>
            </a:r>
          </a:p>
        </p:txBody>
      </p:sp>
      <p:sp>
        <p:nvSpPr>
          <p:cNvPr id="5" name="Espaço Reservado para Conteúdo 4"/>
          <p:cNvSpPr>
            <a:spLocks noGrp="1"/>
          </p:cNvSpPr>
          <p:nvPr>
            <p:ph idx="1"/>
          </p:nvPr>
        </p:nvSpPr>
        <p:spPr>
          <a:xfrm>
            <a:off x="395536" y="1988840"/>
            <a:ext cx="8229600" cy="4525963"/>
          </a:xfrm>
        </p:spPr>
        <p:txBody>
          <a:bodyPr>
            <a:noAutofit/>
          </a:bodyPr>
          <a:lstStyle/>
          <a:p>
            <a:pPr marL="0" indent="0" algn="just">
              <a:buNone/>
            </a:pPr>
            <a:r>
              <a:rPr lang="pt-BR" sz="2400" dirty="0" smtClean="0">
                <a:solidFill>
                  <a:schemeClr val="bg1"/>
                </a:solidFill>
              </a:rPr>
              <a:t>Depois </a:t>
            </a:r>
            <a:r>
              <a:rPr lang="pt-BR" sz="2400" dirty="0">
                <a:solidFill>
                  <a:schemeClr val="bg1"/>
                </a:solidFill>
              </a:rPr>
              <a:t>do período bipolar que dividia o mundo em dois lados distintos, surge uma nova realidade no qual não mais duas nações são potências e dois regimes político-econômicos são aplicados, pois agora existe a hegemonia do capitalismo em nível global, o mundo multipolar corresponde aos países que lideram a direção do planeta, o primeiro é os EUA, maior potência econômica e militar, segunda potência é o Japão e a terceira são os países da Europa desenvolvida. </a:t>
            </a:r>
          </a:p>
        </p:txBody>
      </p:sp>
    </p:spTree>
    <p:extLst>
      <p:ext uri="{BB962C8B-B14F-4D97-AF65-F5344CB8AC3E}">
        <p14:creationId xmlns:p14="http://schemas.microsoft.com/office/powerpoint/2010/main" val="338205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COMO EXIGIR DO </a:t>
            </a:r>
            <a:br>
              <a:rPr lang="pt-BR" dirty="0" smtClean="0">
                <a:solidFill>
                  <a:schemeClr val="bg1"/>
                </a:solidFill>
              </a:rPr>
            </a:br>
            <a:r>
              <a:rPr lang="pt-BR" dirty="0" smtClean="0">
                <a:solidFill>
                  <a:schemeClr val="bg1"/>
                </a:solidFill>
              </a:rPr>
              <a:t>ESTADO OS DIREITOS</a:t>
            </a:r>
            <a:endParaRPr lang="pt-BR" dirty="0">
              <a:solidFill>
                <a:schemeClr val="bg1"/>
              </a:solidFill>
            </a:endParaRPr>
          </a:p>
        </p:txBody>
      </p:sp>
      <p:sp>
        <p:nvSpPr>
          <p:cNvPr id="5" name="Espaço Reservado para Conteúdo 4"/>
          <p:cNvSpPr>
            <a:spLocks noGrp="1"/>
          </p:cNvSpPr>
          <p:nvPr>
            <p:ph idx="1"/>
          </p:nvPr>
        </p:nvSpPr>
        <p:spPr>
          <a:xfrm>
            <a:off x="539552" y="1844824"/>
            <a:ext cx="8229600" cy="4165923"/>
          </a:xfrm>
        </p:spPr>
        <p:txBody>
          <a:bodyPr>
            <a:noAutofit/>
          </a:bodyPr>
          <a:lstStyle/>
          <a:p>
            <a:pPr marL="0" indent="0" algn="just">
              <a:buNone/>
            </a:pPr>
            <a:r>
              <a:rPr lang="pt-BR" sz="2800" dirty="0">
                <a:solidFill>
                  <a:schemeClr val="bg1"/>
                </a:solidFill>
              </a:rPr>
              <a:t>Entre as instituições com essa missão ou a responsabilidade de receber reclamações e demandas da sociedade, em suas respectivas áreas de atuação, pode ser citado o Ministério Público, a Defensoria Pública, as Ouvidorias dos órgãos públicos, a Controladoria-Geral da União, os Tribunais de Contas, os Conselhos Tutelares, entre outros.</a:t>
            </a:r>
          </a:p>
        </p:txBody>
      </p:sp>
    </p:spTree>
    <p:extLst>
      <p:ext uri="{BB962C8B-B14F-4D97-AF65-F5344CB8AC3E}">
        <p14:creationId xmlns:p14="http://schemas.microsoft.com/office/powerpoint/2010/main" val="4162266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COMO EXIGIR DO </a:t>
            </a:r>
            <a:br>
              <a:rPr lang="pt-BR" dirty="0" smtClean="0">
                <a:solidFill>
                  <a:schemeClr val="bg1"/>
                </a:solidFill>
              </a:rPr>
            </a:br>
            <a:r>
              <a:rPr lang="pt-BR" dirty="0" smtClean="0">
                <a:solidFill>
                  <a:schemeClr val="bg1"/>
                </a:solidFill>
              </a:rPr>
              <a:t>ESTADO OS DIREITOS</a:t>
            </a:r>
            <a:endParaRPr lang="pt-BR" dirty="0">
              <a:solidFill>
                <a:schemeClr val="bg1"/>
              </a:solidFill>
            </a:endParaRPr>
          </a:p>
        </p:txBody>
      </p:sp>
      <p:sp>
        <p:nvSpPr>
          <p:cNvPr id="5" name="Espaço Reservado para Conteúdo 4"/>
          <p:cNvSpPr>
            <a:spLocks noGrp="1"/>
          </p:cNvSpPr>
          <p:nvPr>
            <p:ph idx="1"/>
          </p:nvPr>
        </p:nvSpPr>
        <p:spPr>
          <a:xfrm>
            <a:off x="539552" y="1988840"/>
            <a:ext cx="8229600" cy="4021907"/>
          </a:xfrm>
        </p:spPr>
        <p:txBody>
          <a:bodyPr>
            <a:noAutofit/>
          </a:bodyPr>
          <a:lstStyle/>
          <a:p>
            <a:pPr marL="0" indent="0" algn="just">
              <a:buNone/>
            </a:pPr>
            <a:r>
              <a:rPr lang="pt-BR" sz="2800" dirty="0">
                <a:solidFill>
                  <a:schemeClr val="bg1"/>
                </a:solidFill>
              </a:rPr>
              <a:t>É garantia constitucional do cidadão, diretamente ou por intermédio dessas instituições, o direito de petição aos poderes públicos em defesa de direitos ou contra ilegalidade ou abuso de poder.</a:t>
            </a:r>
          </a:p>
        </p:txBody>
      </p:sp>
    </p:spTree>
    <p:extLst>
      <p:ext uri="{BB962C8B-B14F-4D97-AF65-F5344CB8AC3E}">
        <p14:creationId xmlns:p14="http://schemas.microsoft.com/office/powerpoint/2010/main" val="245874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COMO EXIGIR DO </a:t>
            </a:r>
            <a:br>
              <a:rPr lang="pt-BR" dirty="0" smtClean="0">
                <a:solidFill>
                  <a:schemeClr val="bg1"/>
                </a:solidFill>
              </a:rPr>
            </a:br>
            <a:r>
              <a:rPr lang="pt-BR" dirty="0" smtClean="0">
                <a:solidFill>
                  <a:schemeClr val="bg1"/>
                </a:solidFill>
              </a:rPr>
              <a:t>ESTADO OS DIREITOS</a:t>
            </a:r>
            <a:endParaRPr lang="pt-BR" dirty="0">
              <a:solidFill>
                <a:schemeClr val="bg1"/>
              </a:solidFill>
            </a:endParaRPr>
          </a:p>
        </p:txBody>
      </p:sp>
      <p:sp>
        <p:nvSpPr>
          <p:cNvPr id="5" name="Espaço Reservado para Conteúdo 4"/>
          <p:cNvSpPr>
            <a:spLocks noGrp="1"/>
          </p:cNvSpPr>
          <p:nvPr>
            <p:ph idx="1"/>
          </p:nvPr>
        </p:nvSpPr>
        <p:spPr>
          <a:xfrm>
            <a:off x="539552" y="1988840"/>
            <a:ext cx="8229600" cy="4021907"/>
          </a:xfrm>
        </p:spPr>
        <p:txBody>
          <a:bodyPr>
            <a:noAutofit/>
          </a:bodyPr>
          <a:lstStyle/>
          <a:p>
            <a:pPr marL="0" indent="0" algn="just">
              <a:buNone/>
            </a:pPr>
            <a:r>
              <a:rPr lang="pt-BR" sz="2800" dirty="0">
                <a:solidFill>
                  <a:schemeClr val="bg1"/>
                </a:solidFill>
              </a:rPr>
              <a:t>Para isto, pode utilizar os mecanismos jurídicos, como a Lei nº 12.527 de 18 de novembro de 2011, de Acesso à Informação, bem como outros remédios jurídicos para garantir probidade no exercício de funções públicas e o atendimento de seus direitos por órgãos e servidores públicos.</a:t>
            </a:r>
          </a:p>
        </p:txBody>
      </p:sp>
    </p:spTree>
    <p:extLst>
      <p:ext uri="{BB962C8B-B14F-4D97-AF65-F5344CB8AC3E}">
        <p14:creationId xmlns:p14="http://schemas.microsoft.com/office/powerpoint/2010/main" val="3138453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COMO EXIGIR DO </a:t>
            </a:r>
            <a:br>
              <a:rPr lang="pt-BR" dirty="0" smtClean="0">
                <a:solidFill>
                  <a:schemeClr val="bg1"/>
                </a:solidFill>
              </a:rPr>
            </a:br>
            <a:r>
              <a:rPr lang="pt-BR" dirty="0" smtClean="0">
                <a:solidFill>
                  <a:schemeClr val="bg1"/>
                </a:solidFill>
              </a:rPr>
              <a:t>ESTADO OS DIREITOS</a:t>
            </a:r>
            <a:endParaRPr lang="pt-BR" dirty="0">
              <a:solidFill>
                <a:schemeClr val="bg1"/>
              </a:solidFill>
            </a:endParaRPr>
          </a:p>
        </p:txBody>
      </p:sp>
      <p:sp>
        <p:nvSpPr>
          <p:cNvPr id="5" name="Espaço Reservado para Conteúdo 4"/>
          <p:cNvSpPr>
            <a:spLocks noGrp="1"/>
          </p:cNvSpPr>
          <p:nvPr>
            <p:ph idx="1"/>
          </p:nvPr>
        </p:nvSpPr>
        <p:spPr>
          <a:xfrm>
            <a:off x="539552" y="1988840"/>
            <a:ext cx="8229600" cy="4021907"/>
          </a:xfrm>
        </p:spPr>
        <p:txBody>
          <a:bodyPr>
            <a:noAutofit/>
          </a:bodyPr>
          <a:lstStyle/>
          <a:p>
            <a:pPr marL="0" indent="0" algn="just">
              <a:buNone/>
            </a:pPr>
            <a:r>
              <a:rPr lang="pt-BR" sz="2800" dirty="0">
                <a:solidFill>
                  <a:schemeClr val="bg1"/>
                </a:solidFill>
              </a:rPr>
              <a:t>Entre esses mecanismos, podemos citar o </a:t>
            </a:r>
            <a:r>
              <a:rPr lang="pt-BR" sz="2800" i="1" dirty="0">
                <a:solidFill>
                  <a:schemeClr val="bg1"/>
                </a:solidFill>
              </a:rPr>
              <a:t>habeas data</a:t>
            </a:r>
            <a:r>
              <a:rPr lang="pt-BR" sz="2800" dirty="0">
                <a:solidFill>
                  <a:schemeClr val="bg1"/>
                </a:solidFill>
              </a:rPr>
              <a:t>, utilizado para ter acesso a informações em bases de dados oficiais a seu respeito; o mandado de injunção, destinado ao cumprimento de direito não-regulamentado pelo governo ou pelo Congresso Nacional; e o </a:t>
            </a:r>
            <a:r>
              <a:rPr lang="pt-BR" sz="2800" i="1" dirty="0">
                <a:solidFill>
                  <a:schemeClr val="bg1"/>
                </a:solidFill>
              </a:rPr>
              <a:t>habeas corpus</a:t>
            </a:r>
            <a:r>
              <a:rPr lang="pt-BR" sz="2800" dirty="0">
                <a:solidFill>
                  <a:schemeClr val="bg1"/>
                </a:solidFill>
              </a:rPr>
              <a:t>, que garante proteção a quem sofre violência ou ameaça em sua liberdade de locomoção.</a:t>
            </a:r>
          </a:p>
        </p:txBody>
      </p:sp>
    </p:spTree>
    <p:extLst>
      <p:ext uri="{BB962C8B-B14F-4D97-AF65-F5344CB8AC3E}">
        <p14:creationId xmlns:p14="http://schemas.microsoft.com/office/powerpoint/2010/main" val="4217958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COMO EXIGIR DO </a:t>
            </a:r>
            <a:br>
              <a:rPr lang="pt-BR" dirty="0" smtClean="0">
                <a:solidFill>
                  <a:schemeClr val="bg1"/>
                </a:solidFill>
              </a:rPr>
            </a:br>
            <a:r>
              <a:rPr lang="pt-BR" dirty="0" smtClean="0">
                <a:solidFill>
                  <a:schemeClr val="bg1"/>
                </a:solidFill>
              </a:rPr>
              <a:t>ESTADO OS DIREITOS</a:t>
            </a:r>
            <a:endParaRPr lang="pt-BR" dirty="0">
              <a:solidFill>
                <a:schemeClr val="bg1"/>
              </a:solidFill>
            </a:endParaRPr>
          </a:p>
        </p:txBody>
      </p:sp>
      <p:sp>
        <p:nvSpPr>
          <p:cNvPr id="5" name="Espaço Reservado para Conteúdo 4"/>
          <p:cNvSpPr>
            <a:spLocks noGrp="1"/>
          </p:cNvSpPr>
          <p:nvPr>
            <p:ph idx="1"/>
          </p:nvPr>
        </p:nvSpPr>
        <p:spPr>
          <a:xfrm>
            <a:off x="539552" y="1628800"/>
            <a:ext cx="8229600" cy="4021907"/>
          </a:xfrm>
        </p:spPr>
        <p:txBody>
          <a:bodyPr>
            <a:noAutofit/>
          </a:bodyPr>
          <a:lstStyle/>
          <a:p>
            <a:pPr marL="0" indent="0" algn="just">
              <a:buNone/>
            </a:pPr>
            <a:r>
              <a:rPr lang="pt-BR" sz="2800" dirty="0">
                <a:solidFill>
                  <a:schemeClr val="bg1"/>
                </a:solidFill>
              </a:rPr>
              <a:t>Existe, ainda, a Ação Popular e a Ação Civil Pública</a:t>
            </a:r>
            <a:r>
              <a:rPr lang="pt-BR" sz="2800" i="1" dirty="0">
                <a:solidFill>
                  <a:schemeClr val="bg1"/>
                </a:solidFill>
              </a:rPr>
              <a:t> </a:t>
            </a:r>
            <a:r>
              <a:rPr lang="pt-BR" sz="2800" dirty="0">
                <a:solidFill>
                  <a:schemeClr val="bg1"/>
                </a:solidFill>
              </a:rPr>
              <a:t>para denunciar, por exemplo, ato lesivo ao patrimônio público ou promover representação ao Ministério Público e aos Tribunais de Contas, entre outros</a:t>
            </a:r>
            <a:r>
              <a:rPr lang="pt-BR" sz="2800" dirty="0" smtClean="0">
                <a:solidFill>
                  <a:schemeClr val="bg1"/>
                </a:solidFill>
              </a:rPr>
              <a:t>.</a:t>
            </a:r>
          </a:p>
          <a:p>
            <a:pPr marL="0" indent="0" algn="just">
              <a:buNone/>
            </a:pPr>
            <a:endParaRPr lang="pt-BR" sz="2800" dirty="0">
              <a:solidFill>
                <a:schemeClr val="bg1"/>
              </a:solidFill>
            </a:endParaRPr>
          </a:p>
          <a:p>
            <a:pPr marL="0" indent="0" algn="just">
              <a:buNone/>
            </a:pPr>
            <a:r>
              <a:rPr lang="pt-BR" sz="2800" dirty="0">
                <a:solidFill>
                  <a:schemeClr val="bg1"/>
                </a:solidFill>
              </a:rPr>
              <a:t>A Lei de Acesso à Informação, que entrou em vigor em maio de 2012, é um novo instrumento que também permite ao cidadão exercer os seus direitos de acesso à informação, promover o controle social e igualmente pressionar o Estado para fazer cumprir as leis e assegurar os demais direitos individuais e coletivos.</a:t>
            </a:r>
          </a:p>
        </p:txBody>
      </p:sp>
    </p:spTree>
    <p:extLst>
      <p:ext uri="{BB962C8B-B14F-4D97-AF65-F5344CB8AC3E}">
        <p14:creationId xmlns:p14="http://schemas.microsoft.com/office/powerpoint/2010/main" val="3274216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ORGANIZÇÃO SOCIAL </a:t>
            </a:r>
            <a:br>
              <a:rPr lang="pt-BR" dirty="0" smtClean="0">
                <a:solidFill>
                  <a:schemeClr val="bg1"/>
                </a:solidFill>
              </a:rPr>
            </a:br>
            <a:r>
              <a:rPr lang="pt-BR" dirty="0" smtClean="0">
                <a:solidFill>
                  <a:schemeClr val="bg1"/>
                </a:solidFill>
              </a:rPr>
              <a:t>E POLÍTICA NO BRASIL</a:t>
            </a:r>
            <a:endParaRPr lang="pt-BR" dirty="0">
              <a:solidFill>
                <a:schemeClr val="bg1"/>
              </a:solidFill>
            </a:endParaRPr>
          </a:p>
        </p:txBody>
      </p:sp>
      <p:sp>
        <p:nvSpPr>
          <p:cNvPr id="3" name="Espaço Reservado para Conteúdo 2"/>
          <p:cNvSpPr>
            <a:spLocks noGrp="1"/>
          </p:cNvSpPr>
          <p:nvPr>
            <p:ph idx="1"/>
          </p:nvPr>
        </p:nvSpPr>
        <p:spPr>
          <a:xfrm>
            <a:off x="467544" y="2276872"/>
            <a:ext cx="8229600" cy="2260848"/>
          </a:xfrm>
        </p:spPr>
        <p:txBody>
          <a:bodyPr>
            <a:noAutofit/>
          </a:bodyPr>
          <a:lstStyle/>
          <a:p>
            <a:pPr marL="0" indent="0" algn="just">
              <a:buNone/>
            </a:pPr>
            <a:r>
              <a:rPr lang="pt-BR" sz="2400" dirty="0">
                <a:solidFill>
                  <a:schemeClr val="bg1"/>
                </a:solidFill>
              </a:rPr>
              <a:t>A Disciplina </a:t>
            </a:r>
            <a:r>
              <a:rPr lang="pt-BR" sz="2400" b="1" dirty="0">
                <a:solidFill>
                  <a:schemeClr val="bg1"/>
                </a:solidFill>
              </a:rPr>
              <a:t>ORGANIZAÇÃO SOCIAL E POLÍTICA DO BRASIL -</a:t>
            </a:r>
            <a:r>
              <a:rPr lang="pt-BR" sz="2400" dirty="0">
                <a:solidFill>
                  <a:schemeClr val="bg1"/>
                </a:solidFill>
              </a:rPr>
              <a:t> </a:t>
            </a:r>
            <a:r>
              <a:rPr lang="pt-BR" sz="2400" b="1" dirty="0">
                <a:solidFill>
                  <a:schemeClr val="bg1"/>
                </a:solidFill>
              </a:rPr>
              <a:t>OSPB</a:t>
            </a:r>
            <a:r>
              <a:rPr lang="pt-BR" sz="2400" dirty="0">
                <a:solidFill>
                  <a:schemeClr val="bg1"/>
                </a:solidFill>
              </a:rPr>
              <a:t> foi instituída, em caráter obrigatório, como disciplina, e como prática educativa junto com Educação Moral e Cívica, nas escolas de todos os graus e modalidades do sistema de ensino no País, por meio do Decreto-Lei nº 869 em 12 de setembro de 1969 e revogado no então Governo do Presidente Itamar Franco. Com base na Lei 8.663, de 14 junho de 1993 (Brasil, 1993). </a:t>
            </a:r>
          </a:p>
        </p:txBody>
      </p:sp>
    </p:spTree>
    <p:extLst>
      <p:ext uri="{BB962C8B-B14F-4D97-AF65-F5344CB8AC3E}">
        <p14:creationId xmlns:p14="http://schemas.microsoft.com/office/powerpoint/2010/main" val="3176061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PARTICIPAÇÃO DO CIDADÃO NA ELEBORAÇÃO DAS LEIS</a:t>
            </a:r>
            <a:endParaRPr lang="pt-BR" dirty="0">
              <a:solidFill>
                <a:schemeClr val="bg1"/>
              </a:solidFill>
            </a:endParaRPr>
          </a:p>
        </p:txBody>
      </p:sp>
      <p:sp>
        <p:nvSpPr>
          <p:cNvPr id="5" name="Espaço Reservado para Conteúdo 4"/>
          <p:cNvSpPr>
            <a:spLocks noGrp="1"/>
          </p:cNvSpPr>
          <p:nvPr>
            <p:ph idx="1"/>
          </p:nvPr>
        </p:nvSpPr>
        <p:spPr>
          <a:xfrm>
            <a:off x="539552" y="2132856"/>
            <a:ext cx="8229600" cy="4165923"/>
          </a:xfrm>
        </p:spPr>
        <p:txBody>
          <a:bodyPr>
            <a:noAutofit/>
          </a:bodyPr>
          <a:lstStyle/>
          <a:p>
            <a:pPr marL="0" indent="0" algn="just">
              <a:buNone/>
            </a:pPr>
            <a:r>
              <a:rPr lang="pt-BR" sz="2800" dirty="0">
                <a:solidFill>
                  <a:schemeClr val="bg1"/>
                </a:solidFill>
              </a:rPr>
              <a:t>Segundo a Câmara dos Deputados, a sociedade participa direta ou indiretamente, hoje no Brasil existem instrumentos de democracia direta que permitem a participação popular no processo legislativo. Além da iniciativa popular de lei, bem como do plebiscito e do referendo, previstos na Constituição, há outros institutos de participação direta.</a:t>
            </a:r>
          </a:p>
        </p:txBody>
      </p:sp>
    </p:spTree>
    <p:extLst>
      <p:ext uri="{BB962C8B-B14F-4D97-AF65-F5344CB8AC3E}">
        <p14:creationId xmlns:p14="http://schemas.microsoft.com/office/powerpoint/2010/main" val="18740545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PARTICIPAÇÃO DO CIDADÃO NA ELEBORAÇÃO DAS LEIS</a:t>
            </a:r>
            <a:endParaRPr lang="pt-BR" dirty="0">
              <a:solidFill>
                <a:schemeClr val="bg1"/>
              </a:solidFill>
            </a:endParaRPr>
          </a:p>
        </p:txBody>
      </p:sp>
      <p:sp>
        <p:nvSpPr>
          <p:cNvPr id="5" name="Espaço Reservado para Conteúdo 4"/>
          <p:cNvSpPr>
            <a:spLocks noGrp="1"/>
          </p:cNvSpPr>
          <p:nvPr>
            <p:ph idx="1"/>
          </p:nvPr>
        </p:nvSpPr>
        <p:spPr>
          <a:xfrm>
            <a:off x="539552" y="2132856"/>
            <a:ext cx="8229600" cy="4165923"/>
          </a:xfrm>
        </p:spPr>
        <p:txBody>
          <a:bodyPr>
            <a:noAutofit/>
          </a:bodyPr>
          <a:lstStyle/>
          <a:p>
            <a:pPr marL="0" indent="0" algn="just">
              <a:buNone/>
            </a:pPr>
            <a:r>
              <a:rPr lang="pt-BR" sz="2800" dirty="0">
                <a:solidFill>
                  <a:schemeClr val="bg1"/>
                </a:solidFill>
              </a:rPr>
              <a:t>As comissões de legislação participativa, existentes no Congresso Nacional e em várias assembleias legislativas e câmaras municipais, são exemplos</a:t>
            </a:r>
            <a:r>
              <a:rPr lang="pt-BR" sz="2800" dirty="0" smtClean="0">
                <a:solidFill>
                  <a:schemeClr val="bg1"/>
                </a:solidFill>
              </a:rPr>
              <a:t>.</a:t>
            </a:r>
          </a:p>
          <a:p>
            <a:pPr marL="0" indent="0" algn="just">
              <a:buNone/>
            </a:pPr>
            <a:endParaRPr lang="pt-BR" sz="2800" dirty="0">
              <a:solidFill>
                <a:schemeClr val="bg1"/>
              </a:solidFill>
            </a:endParaRPr>
          </a:p>
          <a:p>
            <a:pPr marL="0" indent="0" algn="just">
              <a:buNone/>
            </a:pPr>
            <a:r>
              <a:rPr lang="pt-BR" sz="2800" dirty="0">
                <a:solidFill>
                  <a:schemeClr val="bg1"/>
                </a:solidFill>
              </a:rPr>
              <a:t>Esses colegiados permitem à sociedade civil organizada, ou seja, sindicatos, associações, entidades do terceiro setor, órgãos de classe, exceto partidos políticos, apresentarem sugestões legislativas a serem analisadas pelos parlamentares e que podem vir a se tornar lei.</a:t>
            </a:r>
          </a:p>
        </p:txBody>
      </p:sp>
    </p:spTree>
    <p:extLst>
      <p:ext uri="{BB962C8B-B14F-4D97-AF65-F5344CB8AC3E}">
        <p14:creationId xmlns:p14="http://schemas.microsoft.com/office/powerpoint/2010/main" val="1311697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PARTICIPAÇÃO DO CIDADÃO NA ELEBORAÇÃO DAS LEIS</a:t>
            </a:r>
            <a:endParaRPr lang="pt-BR" dirty="0">
              <a:solidFill>
                <a:schemeClr val="bg1"/>
              </a:solidFill>
            </a:endParaRPr>
          </a:p>
        </p:txBody>
      </p:sp>
      <p:sp>
        <p:nvSpPr>
          <p:cNvPr id="5" name="Espaço Reservado para Conteúdo 4"/>
          <p:cNvSpPr>
            <a:spLocks noGrp="1"/>
          </p:cNvSpPr>
          <p:nvPr>
            <p:ph idx="1"/>
          </p:nvPr>
        </p:nvSpPr>
        <p:spPr>
          <a:xfrm>
            <a:off x="539552" y="1628800"/>
            <a:ext cx="8229600" cy="4165923"/>
          </a:xfrm>
        </p:spPr>
        <p:txBody>
          <a:bodyPr>
            <a:noAutofit/>
          </a:bodyPr>
          <a:lstStyle/>
          <a:p>
            <a:pPr marL="0" indent="0" algn="just">
              <a:buNone/>
            </a:pPr>
            <a:r>
              <a:rPr lang="pt-BR" sz="2800" dirty="0" smtClean="0">
                <a:solidFill>
                  <a:schemeClr val="bg1"/>
                </a:solidFill>
              </a:rPr>
              <a:t>O </a:t>
            </a:r>
            <a:r>
              <a:rPr lang="pt-BR" sz="2800" dirty="0">
                <a:solidFill>
                  <a:schemeClr val="bg1"/>
                </a:solidFill>
              </a:rPr>
              <a:t>Congresso e outras casas legislativas possuem canais institucionais de participação, como a realização de audiências públicas e a possibilidade de apresentação de projeto de lei de iniciativa popular. Exemplos disso são as consultas públicas online e redes sociais e serviços de atendimento ao cidadão, para os quais é possível enviar sugestões, apresentar denúncias ou requerer providências acerca de determinado assunto em análise. É o caso do “e-democracia”, em que o cidadão pode opinar por meio da Internet nos debates e projetos que tramitam na Câmara dos Deputados.</a:t>
            </a:r>
          </a:p>
        </p:txBody>
      </p:sp>
    </p:spTree>
    <p:extLst>
      <p:ext uri="{BB962C8B-B14F-4D97-AF65-F5344CB8AC3E}">
        <p14:creationId xmlns:p14="http://schemas.microsoft.com/office/powerpoint/2010/main" val="24833339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PARTICIPAÇÃO POPULAR</a:t>
            </a:r>
            <a:endParaRPr lang="pt-BR" dirty="0">
              <a:solidFill>
                <a:schemeClr val="bg1"/>
              </a:solidFill>
            </a:endParaRPr>
          </a:p>
        </p:txBody>
      </p:sp>
      <p:sp>
        <p:nvSpPr>
          <p:cNvPr id="5" name="Espaço Reservado para Conteúdo 4"/>
          <p:cNvSpPr>
            <a:spLocks noGrp="1"/>
          </p:cNvSpPr>
          <p:nvPr>
            <p:ph idx="1"/>
          </p:nvPr>
        </p:nvSpPr>
        <p:spPr>
          <a:xfrm>
            <a:off x="539552" y="1628800"/>
            <a:ext cx="8229600" cy="4165923"/>
          </a:xfrm>
        </p:spPr>
        <p:txBody>
          <a:bodyPr>
            <a:noAutofit/>
          </a:bodyPr>
          <a:lstStyle/>
          <a:p>
            <a:pPr marL="0" indent="0" algn="just">
              <a:buNone/>
            </a:pPr>
            <a:r>
              <a:rPr lang="pt-BR" sz="2800" dirty="0">
                <a:solidFill>
                  <a:schemeClr val="bg1"/>
                </a:solidFill>
              </a:rPr>
              <a:t>A Câmara dos Deputados oferece várias ferramentas que promovem a participação popular nas ações do Legislativo. São elas entre outras:</a:t>
            </a:r>
          </a:p>
          <a:p>
            <a:pPr lvl="0" algn="just"/>
            <a:r>
              <a:rPr lang="pt-BR" sz="2800" dirty="0">
                <a:solidFill>
                  <a:schemeClr val="bg1"/>
                </a:solidFill>
              </a:rPr>
              <a:t>Sugestão de uma proposta de lei;</a:t>
            </a:r>
          </a:p>
          <a:p>
            <a:pPr lvl="0" algn="just"/>
            <a:r>
              <a:rPr lang="pt-BR" sz="2800" dirty="0">
                <a:solidFill>
                  <a:schemeClr val="bg1"/>
                </a:solidFill>
              </a:rPr>
              <a:t>Banco de ideias;</a:t>
            </a:r>
          </a:p>
          <a:p>
            <a:pPr lvl="0" algn="just"/>
            <a:r>
              <a:rPr lang="pt-BR" sz="2800" dirty="0">
                <a:solidFill>
                  <a:schemeClr val="bg1"/>
                </a:solidFill>
              </a:rPr>
              <a:t>Sugestão legislativa;</a:t>
            </a:r>
          </a:p>
          <a:p>
            <a:pPr lvl="0" algn="just"/>
            <a:r>
              <a:rPr lang="pt-BR" sz="2800" dirty="0">
                <a:solidFill>
                  <a:schemeClr val="bg1"/>
                </a:solidFill>
              </a:rPr>
              <a:t>Projeto de lei de iniciativa popular;</a:t>
            </a:r>
          </a:p>
          <a:p>
            <a:pPr lvl="0" algn="just"/>
            <a:r>
              <a:rPr lang="pt-BR" sz="2800" dirty="0">
                <a:solidFill>
                  <a:schemeClr val="bg1"/>
                </a:solidFill>
              </a:rPr>
              <a:t>Voto nas enquetes;</a:t>
            </a:r>
          </a:p>
          <a:p>
            <a:pPr lvl="0" algn="just"/>
            <a:r>
              <a:rPr lang="pt-BR" sz="2800" dirty="0">
                <a:solidFill>
                  <a:schemeClr val="bg1"/>
                </a:solidFill>
              </a:rPr>
              <a:t>Ajuda a escrever uma lei. </a:t>
            </a:r>
          </a:p>
        </p:txBody>
      </p:sp>
    </p:spTree>
    <p:extLst>
      <p:ext uri="{BB962C8B-B14F-4D97-AF65-F5344CB8AC3E}">
        <p14:creationId xmlns:p14="http://schemas.microsoft.com/office/powerpoint/2010/main" val="2154347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PARTICIPAÇÃO NAS ELEIÇÕES</a:t>
            </a:r>
            <a:endParaRPr lang="pt-BR" dirty="0">
              <a:solidFill>
                <a:schemeClr val="bg1"/>
              </a:solidFill>
            </a:endParaRPr>
          </a:p>
        </p:txBody>
      </p:sp>
      <p:sp>
        <p:nvSpPr>
          <p:cNvPr id="5" name="Espaço Reservado para Conteúdo 4"/>
          <p:cNvSpPr>
            <a:spLocks noGrp="1"/>
          </p:cNvSpPr>
          <p:nvPr>
            <p:ph idx="1"/>
          </p:nvPr>
        </p:nvSpPr>
        <p:spPr>
          <a:xfrm>
            <a:off x="539552" y="1628800"/>
            <a:ext cx="8229600" cy="4165923"/>
          </a:xfrm>
        </p:spPr>
        <p:txBody>
          <a:bodyPr>
            <a:noAutofit/>
          </a:bodyPr>
          <a:lstStyle/>
          <a:p>
            <a:pPr algn="just"/>
            <a:r>
              <a:rPr lang="pt-BR" sz="2800" dirty="0">
                <a:solidFill>
                  <a:schemeClr val="bg1"/>
                </a:solidFill>
              </a:rPr>
              <a:t>É fundamental a participação do cidadão nas eleições, são eles que irão conduzir as instituições do Estado, com poderes para definir o que fazer e como fazer. Irão colocar em prática os monopólios do </a:t>
            </a:r>
            <a:r>
              <a:rPr lang="pt-BR" sz="2800" dirty="0" smtClean="0">
                <a:solidFill>
                  <a:schemeClr val="bg1"/>
                </a:solidFill>
              </a:rPr>
              <a:t>Estado.</a:t>
            </a:r>
          </a:p>
          <a:p>
            <a:pPr algn="just"/>
            <a:r>
              <a:rPr lang="pt-BR" sz="2800" dirty="0">
                <a:solidFill>
                  <a:schemeClr val="bg1"/>
                </a:solidFill>
              </a:rPr>
              <a:t> A definição das prioridades será delegada a esses titulares de poder por meio do voto, que poderão ou não, dependendo dos eleitos e de seus compromissos, priorizar os direitos sociais, por exemplo.</a:t>
            </a:r>
          </a:p>
        </p:txBody>
      </p:sp>
    </p:spTree>
    <p:extLst>
      <p:ext uri="{BB962C8B-B14F-4D97-AF65-F5344CB8AC3E}">
        <p14:creationId xmlns:p14="http://schemas.microsoft.com/office/powerpoint/2010/main" val="4266421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PARTICIPAÇÃO NAS ELEIÇÕES</a:t>
            </a:r>
            <a:endParaRPr lang="pt-BR" dirty="0">
              <a:solidFill>
                <a:schemeClr val="bg1"/>
              </a:solidFill>
            </a:endParaRPr>
          </a:p>
        </p:txBody>
      </p:sp>
      <p:sp>
        <p:nvSpPr>
          <p:cNvPr id="5" name="Espaço Reservado para Conteúdo 4"/>
          <p:cNvSpPr>
            <a:spLocks noGrp="1"/>
          </p:cNvSpPr>
          <p:nvPr>
            <p:ph idx="1"/>
          </p:nvPr>
        </p:nvSpPr>
        <p:spPr>
          <a:xfrm>
            <a:off x="539552" y="1628800"/>
            <a:ext cx="8229600" cy="4165923"/>
          </a:xfrm>
        </p:spPr>
        <p:txBody>
          <a:bodyPr>
            <a:noAutofit/>
          </a:bodyPr>
          <a:lstStyle/>
          <a:p>
            <a:pPr algn="just"/>
            <a:r>
              <a:rPr lang="pt-BR" sz="2800" dirty="0">
                <a:solidFill>
                  <a:schemeClr val="bg1"/>
                </a:solidFill>
              </a:rPr>
              <a:t>Portanto, não participar do processo político – como cidadão, eleitor, candidato ou fiscal da aplicação dos recursos públicos – é entregar a terceiros a responsabilidade de escolher quem irá representá-lo e também renunciar ao direito de influenciar nos destinos do País.</a:t>
            </a:r>
          </a:p>
          <a:p>
            <a:pPr algn="just"/>
            <a:r>
              <a:rPr lang="pt-BR" sz="2800" dirty="0">
                <a:solidFill>
                  <a:schemeClr val="bg1"/>
                </a:solidFill>
              </a:rPr>
              <a:t>Quando alguém não exerce o direito de cidadania na hora de escolher os governantes e os parlamentares está abrindo mão de participar do processo decisório do </a:t>
            </a:r>
            <a:r>
              <a:rPr lang="pt-BR" sz="2800" dirty="0" smtClean="0">
                <a:solidFill>
                  <a:schemeClr val="bg1"/>
                </a:solidFill>
              </a:rPr>
              <a:t>Estado.</a:t>
            </a:r>
            <a:endParaRPr lang="pt-BR" sz="2800" dirty="0">
              <a:solidFill>
                <a:schemeClr val="bg1"/>
              </a:solidFill>
            </a:endParaRPr>
          </a:p>
        </p:txBody>
      </p:sp>
    </p:spTree>
    <p:extLst>
      <p:ext uri="{BB962C8B-B14F-4D97-AF65-F5344CB8AC3E}">
        <p14:creationId xmlns:p14="http://schemas.microsoft.com/office/powerpoint/2010/main" val="1177261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OBRIGATÓRIO DO VOTO</a:t>
            </a:r>
            <a:endParaRPr lang="pt-BR" dirty="0">
              <a:solidFill>
                <a:schemeClr val="bg1"/>
              </a:solidFill>
            </a:endParaRPr>
          </a:p>
        </p:txBody>
      </p:sp>
      <p:sp>
        <p:nvSpPr>
          <p:cNvPr id="5" name="Espaço Reservado para Conteúdo 4"/>
          <p:cNvSpPr>
            <a:spLocks noGrp="1"/>
          </p:cNvSpPr>
          <p:nvPr>
            <p:ph idx="1"/>
          </p:nvPr>
        </p:nvSpPr>
        <p:spPr>
          <a:xfrm>
            <a:off x="539552" y="1628800"/>
            <a:ext cx="8229600" cy="4165923"/>
          </a:xfrm>
        </p:spPr>
        <p:txBody>
          <a:bodyPr>
            <a:noAutofit/>
          </a:bodyPr>
          <a:lstStyle/>
          <a:p>
            <a:pPr marL="0" indent="0" algn="just">
              <a:buNone/>
            </a:pPr>
            <a:r>
              <a:rPr lang="pt-BR" sz="2800" dirty="0">
                <a:solidFill>
                  <a:schemeClr val="bg1"/>
                </a:solidFill>
              </a:rPr>
              <a:t>Segundo o site da Justiça Eleitoral: o voto eleitoral é obrigatório para todos os cidadãos brasileiros maiores de 18 </a:t>
            </a:r>
            <a:r>
              <a:rPr lang="pt-BR" sz="2800" dirty="0" smtClean="0">
                <a:solidFill>
                  <a:schemeClr val="bg1"/>
                </a:solidFill>
              </a:rPr>
              <a:t>anos. Há</a:t>
            </a:r>
            <a:r>
              <a:rPr lang="pt-BR" sz="2800" dirty="0">
                <a:solidFill>
                  <a:schemeClr val="bg1"/>
                </a:solidFill>
              </a:rPr>
              <a:t>, entretanto, três exceções. O voto é facultativo, ou seja, é opcional para: </a:t>
            </a:r>
          </a:p>
          <a:p>
            <a:pPr algn="just"/>
            <a:r>
              <a:rPr lang="pt-BR" sz="2800" dirty="0">
                <a:solidFill>
                  <a:schemeClr val="bg1"/>
                </a:solidFill>
              </a:rPr>
              <a:t>a) os eleitores com idade entre 16 a 18 anos; </a:t>
            </a:r>
          </a:p>
          <a:p>
            <a:pPr algn="just"/>
            <a:r>
              <a:rPr lang="pt-BR" sz="2800" dirty="0">
                <a:solidFill>
                  <a:schemeClr val="bg1"/>
                </a:solidFill>
              </a:rPr>
              <a:t>b) os analfabetos; e </a:t>
            </a:r>
          </a:p>
          <a:p>
            <a:pPr algn="just"/>
            <a:r>
              <a:rPr lang="pt-BR" sz="2800" dirty="0">
                <a:solidFill>
                  <a:schemeClr val="bg1"/>
                </a:solidFill>
              </a:rPr>
              <a:t>c) os maiores de setenta anos de idade.</a:t>
            </a:r>
          </a:p>
        </p:txBody>
      </p:sp>
    </p:spTree>
    <p:extLst>
      <p:ext uri="{BB962C8B-B14F-4D97-AF65-F5344CB8AC3E}">
        <p14:creationId xmlns:p14="http://schemas.microsoft.com/office/powerpoint/2010/main" val="9797383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VOTO CONSCIENTE</a:t>
            </a:r>
            <a:endParaRPr lang="pt-BR" dirty="0">
              <a:solidFill>
                <a:schemeClr val="bg1"/>
              </a:solidFill>
            </a:endParaRPr>
          </a:p>
        </p:txBody>
      </p:sp>
      <p:sp>
        <p:nvSpPr>
          <p:cNvPr id="5" name="Espaço Reservado para Conteúdo 4"/>
          <p:cNvSpPr>
            <a:spLocks noGrp="1"/>
          </p:cNvSpPr>
          <p:nvPr>
            <p:ph idx="1"/>
          </p:nvPr>
        </p:nvSpPr>
        <p:spPr>
          <a:xfrm>
            <a:off x="539552" y="1484784"/>
            <a:ext cx="8229600" cy="4165923"/>
          </a:xfrm>
        </p:spPr>
        <p:txBody>
          <a:bodyPr>
            <a:noAutofit/>
          </a:bodyPr>
          <a:lstStyle/>
          <a:p>
            <a:pPr marL="0" indent="0" algn="just">
              <a:buNone/>
            </a:pPr>
            <a:r>
              <a:rPr lang="pt-BR" sz="2800" dirty="0" smtClean="0">
                <a:solidFill>
                  <a:schemeClr val="bg1"/>
                </a:solidFill>
              </a:rPr>
              <a:t>Segundo o Tribunal </a:t>
            </a:r>
            <a:r>
              <a:rPr lang="pt-BR" sz="2800" dirty="0">
                <a:solidFill>
                  <a:schemeClr val="bg1"/>
                </a:solidFill>
              </a:rPr>
              <a:t>Superior Eleitoral - TSE, fique atento pelo voto consciente, é o voto livre, soberano e independente, que recai sobre um candidato que o eleitor considere capacitado técnica, ética, política e moralmente para representá-lo, tanto no Congresso (Câmara e Senado), como também nas Assembleias Legislativas e na Câmara de Vereadores – onde terão a missão de fazer leis, fiscalizar a aplicação do dinheiro dos impostos e formular políticas públicas – quanto no Poder Executivo (Presidência da República, Governos Estaduais e Prefeituras), administrando o orçamento em favor da população.</a:t>
            </a:r>
          </a:p>
        </p:txBody>
      </p:sp>
    </p:spTree>
    <p:extLst>
      <p:ext uri="{BB962C8B-B14F-4D97-AF65-F5344CB8AC3E}">
        <p14:creationId xmlns:p14="http://schemas.microsoft.com/office/powerpoint/2010/main" val="23361084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EDUCAÇÃO MORAL E CÍVICA</a:t>
            </a:r>
            <a:endParaRPr lang="pt-BR" dirty="0">
              <a:solidFill>
                <a:schemeClr val="bg1"/>
              </a:solidFill>
            </a:endParaRPr>
          </a:p>
        </p:txBody>
      </p:sp>
      <p:sp>
        <p:nvSpPr>
          <p:cNvPr id="5" name="Espaço Reservado para Conteúdo 4"/>
          <p:cNvSpPr>
            <a:spLocks noGrp="1"/>
          </p:cNvSpPr>
          <p:nvPr>
            <p:ph idx="1"/>
          </p:nvPr>
        </p:nvSpPr>
        <p:spPr>
          <a:xfrm>
            <a:off x="539552" y="1484784"/>
            <a:ext cx="8229600" cy="4165923"/>
          </a:xfrm>
        </p:spPr>
        <p:txBody>
          <a:bodyPr>
            <a:noAutofit/>
          </a:bodyPr>
          <a:lstStyle/>
          <a:p>
            <a:pPr marL="0" indent="0" algn="just">
              <a:buNone/>
            </a:pPr>
            <a:r>
              <a:rPr lang="pt-BR" sz="2800" dirty="0">
                <a:solidFill>
                  <a:schemeClr val="bg1"/>
                </a:solidFill>
              </a:rPr>
              <a:t>Em 12 de setembro de 1969, por meio do Decreto-Lei nº 869, foi instituída, em caráter obrigatório, como disciplina, e como prática educativa, a Educação Moral e Cívica, nas escolas de todos os graus e modalidades do sistema de ensino no País. </a:t>
            </a:r>
          </a:p>
        </p:txBody>
      </p:sp>
    </p:spTree>
    <p:extLst>
      <p:ext uri="{BB962C8B-B14F-4D97-AF65-F5344CB8AC3E}">
        <p14:creationId xmlns:p14="http://schemas.microsoft.com/office/powerpoint/2010/main" val="3586393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EDUCAÇÃO MORAL E CÍVICA</a:t>
            </a:r>
            <a:endParaRPr lang="pt-BR" dirty="0">
              <a:solidFill>
                <a:schemeClr val="bg1"/>
              </a:solidFill>
            </a:endParaRPr>
          </a:p>
        </p:txBody>
      </p:sp>
      <p:sp>
        <p:nvSpPr>
          <p:cNvPr id="5" name="Espaço Reservado para Conteúdo 4"/>
          <p:cNvSpPr>
            <a:spLocks noGrp="1"/>
          </p:cNvSpPr>
          <p:nvPr>
            <p:ph idx="1"/>
          </p:nvPr>
        </p:nvSpPr>
        <p:spPr>
          <a:xfrm>
            <a:off x="539552" y="1484784"/>
            <a:ext cx="8229600" cy="4165923"/>
          </a:xfrm>
        </p:spPr>
        <p:txBody>
          <a:bodyPr>
            <a:noAutofit/>
          </a:bodyPr>
          <a:lstStyle/>
          <a:p>
            <a:pPr marL="0" indent="0" algn="just">
              <a:buNone/>
            </a:pPr>
            <a:r>
              <a:rPr lang="pt-BR" sz="2800" dirty="0">
                <a:solidFill>
                  <a:schemeClr val="bg1"/>
                </a:solidFill>
              </a:rPr>
              <a:t>No seu Art. 2º, A Educação Moral e Cívica, apoiando-se nas tradições nacionais tem a finalidade de:</a:t>
            </a:r>
          </a:p>
          <a:p>
            <a:pPr lvl="0" algn="just"/>
            <a:r>
              <a:rPr lang="pt-BR" sz="2800" dirty="0">
                <a:solidFill>
                  <a:schemeClr val="bg1"/>
                </a:solidFill>
              </a:rPr>
              <a:t>Defesa do princípio democrático, com base na preservação do espírito religioso, da dignidade da pessoa humana, do amor à liberdade com responsabilidade, sob a inspiração de Deus.</a:t>
            </a:r>
          </a:p>
          <a:p>
            <a:pPr lvl="0" algn="just"/>
            <a:r>
              <a:rPr lang="pt-BR" sz="2800" dirty="0">
                <a:solidFill>
                  <a:schemeClr val="bg1"/>
                </a:solidFill>
              </a:rPr>
              <a:t>Fortalecimento, dos valores espirituais éticos da nacionalidade;</a:t>
            </a:r>
          </a:p>
          <a:p>
            <a:pPr lvl="0" algn="just"/>
            <a:r>
              <a:rPr lang="pt-BR" sz="2800" dirty="0">
                <a:solidFill>
                  <a:schemeClr val="bg1"/>
                </a:solidFill>
              </a:rPr>
              <a:t>Fortalecimento da unidade nacional e do sentimento de solidariedade humana</a:t>
            </a:r>
            <a:r>
              <a:rPr lang="pt-BR" sz="2800" dirty="0" smtClean="0">
                <a:solidFill>
                  <a:schemeClr val="bg1"/>
                </a:solidFill>
              </a:rPr>
              <a:t>;).</a:t>
            </a:r>
            <a:endParaRPr lang="pt-BR" sz="2800" dirty="0">
              <a:solidFill>
                <a:schemeClr val="bg1"/>
              </a:solidFill>
            </a:endParaRPr>
          </a:p>
        </p:txBody>
      </p:sp>
    </p:spTree>
    <p:extLst>
      <p:ext uri="{BB962C8B-B14F-4D97-AF65-F5344CB8AC3E}">
        <p14:creationId xmlns:p14="http://schemas.microsoft.com/office/powerpoint/2010/main" val="2856290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DIREITOS E DEVERES DO CIDADÃO</a:t>
            </a:r>
            <a:endParaRPr lang="pt-BR" dirty="0">
              <a:solidFill>
                <a:schemeClr val="bg1"/>
              </a:solidFill>
            </a:endParaRPr>
          </a:p>
        </p:txBody>
      </p:sp>
      <p:sp>
        <p:nvSpPr>
          <p:cNvPr id="3" name="Espaço Reservado para Conteúdo 2"/>
          <p:cNvSpPr>
            <a:spLocks noGrp="1"/>
          </p:cNvSpPr>
          <p:nvPr>
            <p:ph idx="1"/>
          </p:nvPr>
        </p:nvSpPr>
        <p:spPr/>
        <p:txBody>
          <a:bodyPr>
            <a:normAutofit/>
          </a:bodyPr>
          <a:lstStyle/>
          <a:p>
            <a:pPr marL="0" indent="0" algn="just">
              <a:buNone/>
            </a:pPr>
            <a:r>
              <a:rPr lang="pt-BR" dirty="0">
                <a:solidFill>
                  <a:schemeClr val="bg1"/>
                </a:solidFill>
              </a:rPr>
              <a:t>A nossa Constituição Federal definiu como direitos e garantias fundamentais:</a:t>
            </a:r>
          </a:p>
          <a:p>
            <a:pPr lvl="0" algn="just"/>
            <a:r>
              <a:rPr lang="pt-BR" dirty="0">
                <a:solidFill>
                  <a:schemeClr val="bg1"/>
                </a:solidFill>
              </a:rPr>
              <a:t>Direitos e deveres individuais e coletivos (Art. 5º);</a:t>
            </a:r>
          </a:p>
          <a:p>
            <a:pPr lvl="0" algn="just"/>
            <a:r>
              <a:rPr lang="pt-BR" dirty="0">
                <a:solidFill>
                  <a:schemeClr val="bg1"/>
                </a:solidFill>
              </a:rPr>
              <a:t>Direitos sociais (Art. 6 a 11);</a:t>
            </a:r>
          </a:p>
          <a:p>
            <a:pPr lvl="0" algn="just"/>
            <a:r>
              <a:rPr lang="pt-BR" dirty="0">
                <a:solidFill>
                  <a:schemeClr val="bg1"/>
                </a:solidFill>
              </a:rPr>
              <a:t>Nacionalidade (Art. 12 e 13);</a:t>
            </a:r>
          </a:p>
          <a:p>
            <a:pPr lvl="0" algn="just"/>
            <a:r>
              <a:rPr lang="pt-BR" dirty="0">
                <a:solidFill>
                  <a:schemeClr val="bg1"/>
                </a:solidFill>
              </a:rPr>
              <a:t>Direitos políticos (Art. 14 a 16); e </a:t>
            </a:r>
          </a:p>
          <a:p>
            <a:pPr lvl="0" algn="just"/>
            <a:r>
              <a:rPr lang="pt-BR" dirty="0">
                <a:solidFill>
                  <a:schemeClr val="bg1"/>
                </a:solidFill>
              </a:rPr>
              <a:t>Partidos Políticos (Art. 17).</a:t>
            </a:r>
          </a:p>
        </p:txBody>
      </p:sp>
    </p:spTree>
    <p:extLst>
      <p:ext uri="{BB962C8B-B14F-4D97-AF65-F5344CB8AC3E}">
        <p14:creationId xmlns:p14="http://schemas.microsoft.com/office/powerpoint/2010/main" val="9294124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EDUCAÇÃO MORAL E CÍVICA</a:t>
            </a:r>
            <a:endParaRPr lang="pt-BR" dirty="0">
              <a:solidFill>
                <a:schemeClr val="bg1"/>
              </a:solidFill>
            </a:endParaRPr>
          </a:p>
        </p:txBody>
      </p:sp>
      <p:sp>
        <p:nvSpPr>
          <p:cNvPr id="5" name="Espaço Reservado para Conteúdo 4"/>
          <p:cNvSpPr>
            <a:spLocks noGrp="1"/>
          </p:cNvSpPr>
          <p:nvPr>
            <p:ph idx="1"/>
          </p:nvPr>
        </p:nvSpPr>
        <p:spPr>
          <a:xfrm>
            <a:off x="539552" y="1268760"/>
            <a:ext cx="8229600" cy="4165923"/>
          </a:xfrm>
        </p:spPr>
        <p:txBody>
          <a:bodyPr>
            <a:noAutofit/>
          </a:bodyPr>
          <a:lstStyle/>
          <a:p>
            <a:pPr lvl="0" algn="just"/>
            <a:r>
              <a:rPr lang="pt-BR" sz="2800" dirty="0" smtClean="0">
                <a:solidFill>
                  <a:schemeClr val="bg1"/>
                </a:solidFill>
              </a:rPr>
              <a:t>Culto </a:t>
            </a:r>
            <a:r>
              <a:rPr lang="pt-BR" sz="2800" dirty="0">
                <a:solidFill>
                  <a:schemeClr val="bg1"/>
                </a:solidFill>
              </a:rPr>
              <a:t>à pátria, aos seus símbolos, tradições, instituições e o grande vulto da sua história;</a:t>
            </a:r>
          </a:p>
          <a:p>
            <a:pPr lvl="0" algn="just"/>
            <a:r>
              <a:rPr lang="pt-BR" sz="2800" dirty="0">
                <a:solidFill>
                  <a:schemeClr val="bg1"/>
                </a:solidFill>
              </a:rPr>
              <a:t>Aprimoramento do caráter, com apoio moral, dedicando-se à família e à comunidade;</a:t>
            </a:r>
          </a:p>
          <a:p>
            <a:pPr lvl="0" algn="just"/>
            <a:r>
              <a:rPr lang="pt-BR" sz="2800" dirty="0">
                <a:solidFill>
                  <a:schemeClr val="bg1"/>
                </a:solidFill>
              </a:rPr>
              <a:t>Ter compreensão dos direitos e dos deveres dos brasileiros, e conhecimento da organização (política e econômica do país);</a:t>
            </a:r>
          </a:p>
          <a:p>
            <a:pPr lvl="0" algn="just"/>
            <a:r>
              <a:rPr lang="pt-BR" sz="2800" dirty="0">
                <a:solidFill>
                  <a:schemeClr val="bg1"/>
                </a:solidFill>
              </a:rPr>
              <a:t>Preparar o cidadão para o exercício das atividades cívicas com base na moral, no patriotismo com foco no bem comum</a:t>
            </a:r>
            <a:r>
              <a:rPr lang="pt-BR" sz="2800" dirty="0" smtClean="0">
                <a:solidFill>
                  <a:schemeClr val="bg1"/>
                </a:solidFill>
              </a:rPr>
              <a:t>;</a:t>
            </a:r>
            <a:endParaRPr lang="pt-BR" sz="2800" dirty="0">
              <a:solidFill>
                <a:schemeClr val="bg1"/>
              </a:solidFill>
            </a:endParaRPr>
          </a:p>
        </p:txBody>
      </p:sp>
    </p:spTree>
    <p:extLst>
      <p:ext uri="{BB962C8B-B14F-4D97-AF65-F5344CB8AC3E}">
        <p14:creationId xmlns:p14="http://schemas.microsoft.com/office/powerpoint/2010/main" val="26922617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EDUCAÇÃO MORAL E CÍVICA</a:t>
            </a:r>
            <a:endParaRPr lang="pt-BR" dirty="0">
              <a:solidFill>
                <a:schemeClr val="bg1"/>
              </a:solidFill>
            </a:endParaRPr>
          </a:p>
        </p:txBody>
      </p:sp>
      <p:sp>
        <p:nvSpPr>
          <p:cNvPr id="5" name="Espaço Reservado para Conteúdo 4"/>
          <p:cNvSpPr>
            <a:spLocks noGrp="1"/>
          </p:cNvSpPr>
          <p:nvPr>
            <p:ph idx="1"/>
          </p:nvPr>
        </p:nvSpPr>
        <p:spPr>
          <a:xfrm>
            <a:off x="539552" y="1628800"/>
            <a:ext cx="8229600" cy="4165923"/>
          </a:xfrm>
        </p:spPr>
        <p:txBody>
          <a:bodyPr>
            <a:noAutofit/>
          </a:bodyPr>
          <a:lstStyle/>
          <a:p>
            <a:pPr lvl="0" algn="just"/>
            <a:r>
              <a:rPr lang="pt-BR" sz="2800" dirty="0" smtClean="0">
                <a:solidFill>
                  <a:schemeClr val="bg1"/>
                </a:solidFill>
              </a:rPr>
              <a:t>Obediência </a:t>
            </a:r>
            <a:r>
              <a:rPr lang="pt-BR" sz="2800" dirty="0">
                <a:solidFill>
                  <a:schemeClr val="bg1"/>
                </a:solidFill>
              </a:rPr>
              <a:t>à Lei acima de tudo, fiel ao trabalho e integrado na comunidade. 	</a:t>
            </a:r>
          </a:p>
          <a:p>
            <a:pPr algn="just"/>
            <a:endParaRPr lang="pt-BR" sz="2800" dirty="0">
              <a:solidFill>
                <a:schemeClr val="bg1"/>
              </a:solidFill>
            </a:endParaRPr>
          </a:p>
          <a:p>
            <a:pPr algn="just"/>
            <a:r>
              <a:rPr lang="pt-BR" sz="2800" dirty="0" smtClean="0">
                <a:solidFill>
                  <a:schemeClr val="bg1"/>
                </a:solidFill>
              </a:rPr>
              <a:t>A </a:t>
            </a:r>
            <a:r>
              <a:rPr lang="pt-BR" sz="2800" dirty="0">
                <a:solidFill>
                  <a:schemeClr val="bg1"/>
                </a:solidFill>
              </a:rPr>
              <a:t>Educação Moral e Cívica com base no Decreto-lei 869 de 12 de dezembro de 1969 foi revogado no então Governo do Presidente Itamar Franco. Com base na Lei 8.663, de 14 junho de 1993 (Brasil, 1993).</a:t>
            </a:r>
          </a:p>
        </p:txBody>
      </p:sp>
    </p:spTree>
    <p:extLst>
      <p:ext uri="{BB962C8B-B14F-4D97-AF65-F5344CB8AC3E}">
        <p14:creationId xmlns:p14="http://schemas.microsoft.com/office/powerpoint/2010/main" val="19554331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MORALIDADE</a:t>
            </a:r>
            <a:endParaRPr lang="pt-BR" dirty="0">
              <a:solidFill>
                <a:schemeClr val="bg1"/>
              </a:solidFill>
            </a:endParaRPr>
          </a:p>
        </p:txBody>
      </p:sp>
      <p:sp>
        <p:nvSpPr>
          <p:cNvPr id="5" name="Espaço Reservado para Conteúdo 4"/>
          <p:cNvSpPr>
            <a:spLocks noGrp="1"/>
          </p:cNvSpPr>
          <p:nvPr>
            <p:ph idx="1"/>
          </p:nvPr>
        </p:nvSpPr>
        <p:spPr>
          <a:xfrm>
            <a:off x="539552" y="1700808"/>
            <a:ext cx="8229600" cy="4309939"/>
          </a:xfrm>
        </p:spPr>
        <p:txBody>
          <a:bodyPr>
            <a:noAutofit/>
          </a:bodyPr>
          <a:lstStyle/>
          <a:p>
            <a:pPr marL="0" indent="0" algn="just">
              <a:buNone/>
            </a:pPr>
            <a:r>
              <a:rPr lang="pt-BR" sz="2800" dirty="0">
                <a:solidFill>
                  <a:schemeClr val="bg1"/>
                </a:solidFill>
              </a:rPr>
              <a:t>Durkheim (2008) aborda educação moral para o homem do nosso tempo e do nosso país, e ainda afirma que é em nossas escolas públicas que se forma a grande maioria de nossas crianças, e essas escolas são responsáveis por desenvolver nesses futuros cidadãos um caráter nacional.  </a:t>
            </a:r>
          </a:p>
        </p:txBody>
      </p:sp>
    </p:spTree>
    <p:extLst>
      <p:ext uri="{BB962C8B-B14F-4D97-AF65-F5344CB8AC3E}">
        <p14:creationId xmlns:p14="http://schemas.microsoft.com/office/powerpoint/2010/main" val="12706287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MORALIDADE</a:t>
            </a:r>
            <a:endParaRPr lang="pt-BR" dirty="0">
              <a:solidFill>
                <a:schemeClr val="bg1"/>
              </a:solidFill>
            </a:endParaRPr>
          </a:p>
        </p:txBody>
      </p:sp>
      <p:sp>
        <p:nvSpPr>
          <p:cNvPr id="5" name="Espaço Reservado para Conteúdo 4"/>
          <p:cNvSpPr>
            <a:spLocks noGrp="1"/>
          </p:cNvSpPr>
          <p:nvPr>
            <p:ph idx="1"/>
          </p:nvPr>
        </p:nvSpPr>
        <p:spPr>
          <a:xfrm>
            <a:off x="539552" y="1556792"/>
            <a:ext cx="8229600" cy="4309939"/>
          </a:xfrm>
        </p:spPr>
        <p:txBody>
          <a:bodyPr>
            <a:noAutofit/>
          </a:bodyPr>
          <a:lstStyle/>
          <a:p>
            <a:pPr marL="0" indent="0" algn="just">
              <a:buNone/>
            </a:pPr>
            <a:r>
              <a:rPr lang="pt-BR" sz="2400" dirty="0">
                <a:solidFill>
                  <a:schemeClr val="bg1"/>
                </a:solidFill>
              </a:rPr>
              <a:t>Para </a:t>
            </a:r>
            <a:r>
              <a:rPr lang="pt-BR" sz="2400" dirty="0" err="1">
                <a:solidFill>
                  <a:schemeClr val="bg1"/>
                </a:solidFill>
              </a:rPr>
              <a:t>Bresolin</a:t>
            </a:r>
            <a:r>
              <a:rPr lang="pt-BR" sz="2400" dirty="0">
                <a:solidFill>
                  <a:schemeClr val="bg1"/>
                </a:solidFill>
              </a:rPr>
              <a:t> (2016, pág. 20). Disciplinar, cultivar, civilizar e moralizar são esses os quatros verbos que resumem a trajetória do ser humano, e ele precisa de forma fiel percorrê-los:</a:t>
            </a:r>
          </a:p>
          <a:p>
            <a:pPr lvl="0" algn="just"/>
            <a:r>
              <a:rPr lang="pt-BR" sz="2400" b="1" dirty="0">
                <a:solidFill>
                  <a:schemeClr val="bg1"/>
                </a:solidFill>
              </a:rPr>
              <a:t>Disciplinar:</a:t>
            </a:r>
            <a:r>
              <a:rPr lang="pt-BR" sz="2400" dirty="0">
                <a:solidFill>
                  <a:schemeClr val="bg1"/>
                </a:solidFill>
              </a:rPr>
              <a:t> aprender obedecer às regras, normas e mandamentos externos e assim, ter condições de obedecer as próprias regras e leis;</a:t>
            </a:r>
          </a:p>
          <a:p>
            <a:pPr lvl="0" algn="just"/>
            <a:r>
              <a:rPr lang="pt-BR" sz="2400" b="1" dirty="0">
                <a:solidFill>
                  <a:schemeClr val="bg1"/>
                </a:solidFill>
              </a:rPr>
              <a:t>Cultivar:</a:t>
            </a:r>
            <a:r>
              <a:rPr lang="pt-BR" sz="2400" dirty="0">
                <a:solidFill>
                  <a:schemeClr val="bg1"/>
                </a:solidFill>
              </a:rPr>
              <a:t> ter ciência, ou seja, ser culto;</a:t>
            </a:r>
          </a:p>
          <a:p>
            <a:pPr lvl="0" algn="just"/>
            <a:r>
              <a:rPr lang="pt-BR" sz="2400" b="1" dirty="0">
                <a:solidFill>
                  <a:schemeClr val="bg1"/>
                </a:solidFill>
              </a:rPr>
              <a:t>Civilizar:</a:t>
            </a:r>
            <a:r>
              <a:rPr lang="pt-BR" sz="2400" dirty="0">
                <a:solidFill>
                  <a:schemeClr val="bg1"/>
                </a:solidFill>
              </a:rPr>
              <a:t> ter uma vivência com os seus de forma harmônica, com base na garantia fornecida pelo estado;</a:t>
            </a:r>
          </a:p>
          <a:p>
            <a:pPr lvl="0" algn="just"/>
            <a:r>
              <a:rPr lang="pt-BR" sz="2400" b="1" dirty="0">
                <a:solidFill>
                  <a:schemeClr val="bg1"/>
                </a:solidFill>
              </a:rPr>
              <a:t>Moralizar:</a:t>
            </a:r>
            <a:r>
              <a:rPr lang="pt-BR" sz="2400" dirty="0">
                <a:solidFill>
                  <a:schemeClr val="bg1"/>
                </a:solidFill>
              </a:rPr>
              <a:t> ela vai trazer a luz para que a entenda a vantagem do agir autônomo.</a:t>
            </a:r>
          </a:p>
        </p:txBody>
      </p:sp>
    </p:spTree>
    <p:extLst>
      <p:ext uri="{BB962C8B-B14F-4D97-AF65-F5344CB8AC3E}">
        <p14:creationId xmlns:p14="http://schemas.microsoft.com/office/powerpoint/2010/main" val="1220076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CIVISMO</a:t>
            </a:r>
            <a:endParaRPr lang="pt-BR" dirty="0">
              <a:solidFill>
                <a:schemeClr val="bg1"/>
              </a:solidFill>
            </a:endParaRPr>
          </a:p>
        </p:txBody>
      </p:sp>
      <p:sp>
        <p:nvSpPr>
          <p:cNvPr id="5" name="Espaço Reservado para Conteúdo 4"/>
          <p:cNvSpPr>
            <a:spLocks noGrp="1"/>
          </p:cNvSpPr>
          <p:nvPr>
            <p:ph idx="1"/>
          </p:nvPr>
        </p:nvSpPr>
        <p:spPr>
          <a:xfrm>
            <a:off x="539552" y="1556792"/>
            <a:ext cx="8229600" cy="4309939"/>
          </a:xfrm>
        </p:spPr>
        <p:txBody>
          <a:bodyPr>
            <a:noAutofit/>
          </a:bodyPr>
          <a:lstStyle/>
          <a:p>
            <a:pPr marL="0" indent="0" algn="just">
              <a:buNone/>
            </a:pPr>
            <a:r>
              <a:rPr lang="pt-BR" dirty="0" smtClean="0">
                <a:solidFill>
                  <a:schemeClr val="bg1"/>
                </a:solidFill>
              </a:rPr>
              <a:t>Segundo </a:t>
            </a:r>
            <a:r>
              <a:rPr lang="pt-BR" dirty="0">
                <a:solidFill>
                  <a:schemeClr val="bg1"/>
                </a:solidFill>
              </a:rPr>
              <a:t>minidicionário da língua portuguesa, civismo é: devoção pelo interesse público, ou seja, patriotismo, onde o cidadão é visto como membro do Estado.</a:t>
            </a:r>
          </a:p>
        </p:txBody>
      </p:sp>
    </p:spTree>
    <p:extLst>
      <p:ext uri="{BB962C8B-B14F-4D97-AF65-F5344CB8AC3E}">
        <p14:creationId xmlns:p14="http://schemas.microsoft.com/office/powerpoint/2010/main" val="1925551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UNIDADE NACIONAL</a:t>
            </a:r>
            <a:endParaRPr lang="pt-BR" dirty="0">
              <a:solidFill>
                <a:schemeClr val="bg1"/>
              </a:solidFill>
            </a:endParaRPr>
          </a:p>
        </p:txBody>
      </p:sp>
      <p:sp>
        <p:nvSpPr>
          <p:cNvPr id="5" name="Espaço Reservado para Conteúdo 4"/>
          <p:cNvSpPr>
            <a:spLocks noGrp="1"/>
          </p:cNvSpPr>
          <p:nvPr>
            <p:ph idx="1"/>
          </p:nvPr>
        </p:nvSpPr>
        <p:spPr>
          <a:xfrm>
            <a:off x="539552" y="2060848"/>
            <a:ext cx="8229600" cy="3733875"/>
          </a:xfrm>
        </p:spPr>
        <p:txBody>
          <a:bodyPr>
            <a:noAutofit/>
          </a:bodyPr>
          <a:lstStyle/>
          <a:p>
            <a:pPr marL="0" indent="0" algn="just">
              <a:buNone/>
            </a:pPr>
            <a:r>
              <a:rPr lang="pt-BR" sz="2800" dirty="0">
                <a:solidFill>
                  <a:schemeClr val="bg1"/>
                </a:solidFill>
              </a:rPr>
              <a:t>Uma nação ou um povo é a expressão de sua cultura de suas tradições e de seus costumes, e essa cultura será tanto mais homogênea e inteiriça quanto for mais simples e primitiva. A unidade de uma cultura primitiva é quase perfeita quanto mais for inconsciente.</a:t>
            </a:r>
          </a:p>
        </p:txBody>
      </p:sp>
    </p:spTree>
    <p:extLst>
      <p:ext uri="{BB962C8B-B14F-4D97-AF65-F5344CB8AC3E}">
        <p14:creationId xmlns:p14="http://schemas.microsoft.com/office/powerpoint/2010/main" val="18545165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UNIDADE NACIONAL</a:t>
            </a:r>
            <a:endParaRPr lang="pt-BR" dirty="0">
              <a:solidFill>
                <a:schemeClr val="bg1"/>
              </a:solidFill>
            </a:endParaRPr>
          </a:p>
        </p:txBody>
      </p:sp>
      <p:sp>
        <p:nvSpPr>
          <p:cNvPr id="5" name="Espaço Reservado para Conteúdo 4"/>
          <p:cNvSpPr>
            <a:spLocks noGrp="1"/>
          </p:cNvSpPr>
          <p:nvPr>
            <p:ph idx="1"/>
          </p:nvPr>
        </p:nvSpPr>
        <p:spPr>
          <a:xfrm>
            <a:off x="539552" y="1844824"/>
            <a:ext cx="8229600" cy="3733875"/>
          </a:xfrm>
        </p:spPr>
        <p:txBody>
          <a:bodyPr>
            <a:noAutofit/>
          </a:bodyPr>
          <a:lstStyle/>
          <a:p>
            <a:pPr marL="0" indent="0" algn="just">
              <a:buNone/>
            </a:pPr>
            <a:r>
              <a:rPr lang="pt-BR" sz="2800" dirty="0">
                <a:solidFill>
                  <a:schemeClr val="bg1"/>
                </a:solidFill>
              </a:rPr>
              <a:t>A unidade nacional da cultura brasileira é formada pela dinâmica de cultura diversificada pelas regiões brasileiras e filiada à cultura extremamente diversificada do Ocidente, pelos traços europeus, transplantados, seguidos dos traços de outras influências indiretas ou mediatas, pela miscigenação de culturas de desenvolvimento ao longo dos anos em graus diversos e em variadas combinações nas várias regiões do país.</a:t>
            </a:r>
          </a:p>
        </p:txBody>
      </p:sp>
    </p:spTree>
    <p:extLst>
      <p:ext uri="{BB962C8B-B14F-4D97-AF65-F5344CB8AC3E}">
        <p14:creationId xmlns:p14="http://schemas.microsoft.com/office/powerpoint/2010/main" val="18277752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UNIDADE NACIONAL</a:t>
            </a:r>
            <a:endParaRPr lang="pt-BR" dirty="0">
              <a:solidFill>
                <a:schemeClr val="bg1"/>
              </a:solidFill>
            </a:endParaRPr>
          </a:p>
        </p:txBody>
      </p:sp>
      <p:sp>
        <p:nvSpPr>
          <p:cNvPr id="5" name="Espaço Reservado para Conteúdo 4"/>
          <p:cNvSpPr>
            <a:spLocks noGrp="1"/>
          </p:cNvSpPr>
          <p:nvPr>
            <p:ph idx="1"/>
          </p:nvPr>
        </p:nvSpPr>
        <p:spPr>
          <a:xfrm>
            <a:off x="539552" y="1844824"/>
            <a:ext cx="8229600" cy="3733875"/>
          </a:xfrm>
        </p:spPr>
        <p:txBody>
          <a:bodyPr>
            <a:noAutofit/>
          </a:bodyPr>
          <a:lstStyle/>
          <a:p>
            <a:pPr marL="0" indent="0" algn="just">
              <a:buNone/>
            </a:pPr>
            <a:r>
              <a:rPr lang="pt-BR" sz="2800" dirty="0">
                <a:solidFill>
                  <a:schemeClr val="bg1"/>
                </a:solidFill>
              </a:rPr>
              <a:t>A unidade não </a:t>
            </a:r>
            <a:r>
              <a:rPr lang="pt-BR" sz="2800" dirty="0" smtClean="0">
                <a:solidFill>
                  <a:schemeClr val="bg1"/>
                </a:solidFill>
              </a:rPr>
              <a:t>é promovida </a:t>
            </a:r>
            <a:r>
              <a:rPr lang="pt-BR" sz="2800" dirty="0">
                <a:solidFill>
                  <a:schemeClr val="bg1"/>
                </a:solidFill>
              </a:rPr>
              <a:t>por instituições, mas sim pelo próprio pensamento e sensibilidade da Nação, expresso pelos seus costumes, artes e letras, por meio da população e seus pensares intelectuais. As leis garantem a unidade política do país e a unidade administrativa, asseguradas pela Constituição e pelo conjunto de leis federais e estaduais.</a:t>
            </a:r>
          </a:p>
        </p:txBody>
      </p:sp>
    </p:spTree>
    <p:extLst>
      <p:ext uri="{BB962C8B-B14F-4D97-AF65-F5344CB8AC3E}">
        <p14:creationId xmlns:p14="http://schemas.microsoft.com/office/powerpoint/2010/main" val="10100310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SIMBOLOS NACIONAIS</a:t>
            </a:r>
            <a:endParaRPr lang="pt-BR" dirty="0">
              <a:solidFill>
                <a:schemeClr val="bg1"/>
              </a:solidFill>
            </a:endParaRPr>
          </a:p>
        </p:txBody>
      </p:sp>
      <p:sp>
        <p:nvSpPr>
          <p:cNvPr id="5" name="Espaço Reservado para Conteúdo 4"/>
          <p:cNvSpPr>
            <a:spLocks noGrp="1"/>
          </p:cNvSpPr>
          <p:nvPr>
            <p:ph idx="1"/>
          </p:nvPr>
        </p:nvSpPr>
        <p:spPr>
          <a:xfrm>
            <a:off x="539552" y="1628800"/>
            <a:ext cx="8229600" cy="3949899"/>
          </a:xfrm>
        </p:spPr>
        <p:txBody>
          <a:bodyPr>
            <a:noAutofit/>
          </a:bodyPr>
          <a:lstStyle/>
          <a:p>
            <a:pPr algn="just"/>
            <a:r>
              <a:rPr lang="pt-BR" sz="2400" dirty="0">
                <a:solidFill>
                  <a:schemeClr val="bg1"/>
                </a:solidFill>
              </a:rPr>
              <a:t>Os Símbolos Nacionai</a:t>
            </a:r>
            <a:r>
              <a:rPr lang="pt-BR" sz="2400" b="1" dirty="0">
                <a:solidFill>
                  <a:schemeClr val="bg1"/>
                </a:solidFill>
              </a:rPr>
              <a:t>s</a:t>
            </a:r>
            <a:r>
              <a:rPr lang="pt-BR" sz="2400" dirty="0">
                <a:solidFill>
                  <a:schemeClr val="bg1"/>
                </a:solidFill>
              </a:rPr>
              <a:t> - bandeira, brasão, selo e hino - implementados pela Lei n° 5.700, de 1º de setembro de 1971, representam a união do nosso país.</a:t>
            </a:r>
          </a:p>
          <a:p>
            <a:pPr algn="just"/>
            <a:r>
              <a:rPr lang="pt-BR" sz="2400" dirty="0">
                <a:solidFill>
                  <a:schemeClr val="bg1"/>
                </a:solidFill>
              </a:rPr>
              <a:t>Incluídos na Constituição, eles possuem um grande valor histórico e identificam a nação brasileira. Juntos, eles assinalam o sentimento de união da nação, bem como a soberania do país.</a:t>
            </a:r>
          </a:p>
          <a:p>
            <a:pPr algn="just"/>
            <a:r>
              <a:rPr lang="pt-BR" sz="2400" dirty="0">
                <a:solidFill>
                  <a:schemeClr val="bg1"/>
                </a:solidFill>
              </a:rPr>
              <a:t>Todos os países do mundo possuem símbolos nacionais. Eles são usados em eventos (cerimônias, eventos esportivos, etc.) e documentos oficiais.</a:t>
            </a:r>
          </a:p>
          <a:p>
            <a:pPr algn="just"/>
            <a:r>
              <a:rPr lang="pt-BR" sz="2400" dirty="0">
                <a:solidFill>
                  <a:schemeClr val="bg1"/>
                </a:solidFill>
              </a:rPr>
              <a:t>Vale lembrar que o Dia dos Símbolos Nacionais é comemorado no dia 18 de setembro.</a:t>
            </a:r>
          </a:p>
        </p:txBody>
      </p:sp>
    </p:spTree>
    <p:extLst>
      <p:ext uri="{BB962C8B-B14F-4D97-AF65-F5344CB8AC3E}">
        <p14:creationId xmlns:p14="http://schemas.microsoft.com/office/powerpoint/2010/main" val="41415387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BANDEIRA NACIONAL</a:t>
            </a:r>
            <a:endParaRPr lang="pt-BR" dirty="0">
              <a:solidFill>
                <a:schemeClr val="bg1"/>
              </a:solidFill>
            </a:endParaRPr>
          </a:p>
        </p:txBody>
      </p:sp>
      <p:sp>
        <p:nvSpPr>
          <p:cNvPr id="5" name="Espaço Reservado para Conteúdo 4"/>
          <p:cNvSpPr>
            <a:spLocks noGrp="1"/>
          </p:cNvSpPr>
          <p:nvPr>
            <p:ph idx="1"/>
          </p:nvPr>
        </p:nvSpPr>
        <p:spPr>
          <a:xfrm>
            <a:off x="539552" y="1556792"/>
            <a:ext cx="8229600" cy="3949899"/>
          </a:xfrm>
        </p:spPr>
        <p:txBody>
          <a:bodyPr>
            <a:noAutofit/>
          </a:bodyPr>
          <a:lstStyle/>
          <a:p>
            <a:pPr algn="just"/>
            <a:r>
              <a:rPr lang="pt-BR" sz="2400" dirty="0">
                <a:solidFill>
                  <a:schemeClr val="bg1"/>
                </a:solidFill>
              </a:rPr>
              <a:t>A bandeira nacional foi instituída no dia 19 de novembro de 1889. Ela é composta de um retângulo verde, um losango amarelo sobreposto e um círculo azul com estrelas brancas, do qual está atravessada uma faixa branca com o lema nacional positivista: “</a:t>
            </a:r>
            <a:r>
              <a:rPr lang="pt-BR" sz="2400" i="1" dirty="0">
                <a:solidFill>
                  <a:schemeClr val="bg1"/>
                </a:solidFill>
              </a:rPr>
              <a:t>Ordem e Progresso</a:t>
            </a:r>
            <a:r>
              <a:rPr lang="pt-BR" sz="2400" dirty="0">
                <a:solidFill>
                  <a:schemeClr val="bg1"/>
                </a:solidFill>
              </a:rPr>
              <a:t>”.</a:t>
            </a:r>
          </a:p>
          <a:p>
            <a:pPr algn="just"/>
            <a:r>
              <a:rPr lang="pt-BR" sz="2400" dirty="0">
                <a:solidFill>
                  <a:schemeClr val="bg1"/>
                </a:solidFill>
              </a:rPr>
              <a:t>As cores da bandeira - o verde e o amarelo - são herdadas da bandeira imperial, e significam a Casa de Bragança (verde) e a de </a:t>
            </a:r>
            <a:r>
              <a:rPr lang="pt-BR" sz="2400" dirty="0" err="1">
                <a:solidFill>
                  <a:schemeClr val="bg1"/>
                </a:solidFill>
              </a:rPr>
              <a:t>Habsburgo</a:t>
            </a:r>
            <a:r>
              <a:rPr lang="pt-BR" sz="2400" dirty="0">
                <a:solidFill>
                  <a:schemeClr val="bg1"/>
                </a:solidFill>
              </a:rPr>
              <a:t> (amarelo).</a:t>
            </a:r>
          </a:p>
          <a:p>
            <a:pPr algn="just"/>
            <a:r>
              <a:rPr lang="pt-BR" sz="2400" dirty="0">
                <a:solidFill>
                  <a:schemeClr val="bg1"/>
                </a:solidFill>
              </a:rPr>
              <a:t>Além disso, as cores fazem referência às riquezas do nosso país: verde das matas e florestas, amarelo do ouro, azul do céu.</a:t>
            </a:r>
          </a:p>
          <a:p>
            <a:pPr algn="just"/>
            <a:r>
              <a:rPr lang="pt-BR" sz="2400" dirty="0">
                <a:solidFill>
                  <a:schemeClr val="bg1"/>
                </a:solidFill>
              </a:rPr>
              <a:t>As estrelas simbolizam as 27 unidades federativas do país (26 estados e o Distrito Federal).</a:t>
            </a:r>
          </a:p>
        </p:txBody>
      </p:sp>
    </p:spTree>
    <p:extLst>
      <p:ext uri="{BB962C8B-B14F-4D97-AF65-F5344CB8AC3E}">
        <p14:creationId xmlns:p14="http://schemas.microsoft.com/office/powerpoint/2010/main" val="3736914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DIREITOS E DEVERES DO CIDADÃO</a:t>
            </a:r>
            <a:endParaRPr lang="pt-BR" dirty="0">
              <a:solidFill>
                <a:schemeClr val="bg1"/>
              </a:solidFill>
            </a:endParaRPr>
          </a:p>
        </p:txBody>
      </p:sp>
      <p:sp>
        <p:nvSpPr>
          <p:cNvPr id="3" name="Espaço Reservado para Conteúdo 2"/>
          <p:cNvSpPr>
            <a:spLocks noGrp="1"/>
          </p:cNvSpPr>
          <p:nvPr>
            <p:ph idx="1"/>
          </p:nvPr>
        </p:nvSpPr>
        <p:spPr/>
        <p:txBody>
          <a:bodyPr>
            <a:normAutofit fontScale="92500" lnSpcReduction="10000"/>
          </a:bodyPr>
          <a:lstStyle/>
          <a:p>
            <a:pPr marL="0" indent="0" algn="just">
              <a:buNone/>
            </a:pPr>
            <a:r>
              <a:rPr lang="pt-BR" dirty="0">
                <a:solidFill>
                  <a:schemeClr val="bg1"/>
                </a:solidFill>
              </a:rPr>
              <a:t>Com base no Art. 5º. Todos são iguais perante a lei, sem distinção de qualquer natureza, garantindo-se aos brasileiros e estrangeiros residentes no País a inviolabilidade do direito à: </a:t>
            </a:r>
          </a:p>
          <a:p>
            <a:pPr lvl="0" algn="just"/>
            <a:r>
              <a:rPr lang="pt-BR" dirty="0">
                <a:solidFill>
                  <a:schemeClr val="bg1"/>
                </a:solidFill>
              </a:rPr>
              <a:t>Vida;</a:t>
            </a:r>
          </a:p>
          <a:p>
            <a:pPr lvl="0" algn="just"/>
            <a:r>
              <a:rPr lang="pt-BR" dirty="0">
                <a:solidFill>
                  <a:schemeClr val="bg1"/>
                </a:solidFill>
              </a:rPr>
              <a:t>Liberdade;</a:t>
            </a:r>
          </a:p>
          <a:p>
            <a:pPr lvl="0" algn="just"/>
            <a:r>
              <a:rPr lang="pt-BR" dirty="0">
                <a:solidFill>
                  <a:schemeClr val="bg1"/>
                </a:solidFill>
              </a:rPr>
              <a:t>Igualdade;</a:t>
            </a:r>
          </a:p>
          <a:p>
            <a:pPr lvl="0" algn="just"/>
            <a:r>
              <a:rPr lang="pt-BR" dirty="0">
                <a:solidFill>
                  <a:schemeClr val="bg1"/>
                </a:solidFill>
              </a:rPr>
              <a:t>Segurança; e</a:t>
            </a:r>
          </a:p>
          <a:p>
            <a:pPr lvl="0" algn="just"/>
            <a:r>
              <a:rPr lang="pt-BR" dirty="0">
                <a:solidFill>
                  <a:schemeClr val="bg1"/>
                </a:solidFill>
              </a:rPr>
              <a:t>Propriedade.</a:t>
            </a:r>
          </a:p>
        </p:txBody>
      </p:sp>
    </p:spTree>
    <p:extLst>
      <p:ext uri="{BB962C8B-B14F-4D97-AF65-F5344CB8AC3E}">
        <p14:creationId xmlns:p14="http://schemas.microsoft.com/office/powerpoint/2010/main" val="13547061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BANDEIRA NACIONAL</a:t>
            </a:r>
            <a:endParaRPr lang="pt-BR" dirty="0">
              <a:solidFill>
                <a:schemeClr val="bg1"/>
              </a:solidFill>
            </a:endParaRPr>
          </a:p>
        </p:txBody>
      </p:sp>
      <p:sp>
        <p:nvSpPr>
          <p:cNvPr id="5" name="Espaço Reservado para Conteúdo 4"/>
          <p:cNvSpPr>
            <a:spLocks noGrp="1"/>
          </p:cNvSpPr>
          <p:nvPr>
            <p:ph idx="1"/>
          </p:nvPr>
        </p:nvSpPr>
        <p:spPr>
          <a:xfrm>
            <a:off x="539552" y="1556792"/>
            <a:ext cx="8229600" cy="3949899"/>
          </a:xfrm>
        </p:spPr>
        <p:txBody>
          <a:bodyPr>
            <a:noAutofit/>
          </a:bodyPr>
          <a:lstStyle/>
          <a:p>
            <a:pPr algn="just"/>
            <a:r>
              <a:rPr lang="pt-BR" sz="2400" dirty="0">
                <a:solidFill>
                  <a:schemeClr val="bg1"/>
                </a:solidFill>
              </a:rPr>
              <a:t>A disposição delas representa a constelação Cruzeiro do Sul, no dia 15 de novembro de 1889, no Rio de Janeiro, quando foi Proclamada a República do país.</a:t>
            </a:r>
          </a:p>
          <a:p>
            <a:pPr algn="just"/>
            <a:r>
              <a:rPr lang="pt-BR" sz="2400" dirty="0">
                <a:solidFill>
                  <a:schemeClr val="bg1"/>
                </a:solidFill>
              </a:rPr>
              <a:t>Todas as semanas, nas escolas públicas e particulares, a bandeira nacional deve ser hasteada, lei que entrou em vigor a partir de 2009. Lembre-se que o </a:t>
            </a:r>
            <a:r>
              <a:rPr lang="pt-BR" sz="2400" b="1" dirty="0">
                <a:solidFill>
                  <a:schemeClr val="bg1"/>
                </a:solidFill>
              </a:rPr>
              <a:t>Dia da Bandeira Nacional</a:t>
            </a:r>
            <a:r>
              <a:rPr lang="pt-BR" sz="2400" dirty="0">
                <a:solidFill>
                  <a:schemeClr val="bg1"/>
                </a:solidFill>
              </a:rPr>
              <a:t> é comemorado em 19 de novembro.</a:t>
            </a:r>
          </a:p>
        </p:txBody>
      </p:sp>
    </p:spTree>
    <p:extLst>
      <p:ext uri="{BB962C8B-B14F-4D97-AF65-F5344CB8AC3E}">
        <p14:creationId xmlns:p14="http://schemas.microsoft.com/office/powerpoint/2010/main" val="8010270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lstStyle/>
          <a:p>
            <a:r>
              <a:rPr lang="pt-BR" dirty="0" smtClean="0">
                <a:solidFill>
                  <a:schemeClr val="bg1"/>
                </a:solidFill>
              </a:rPr>
              <a:t>BRASÃO</a:t>
            </a:r>
            <a:endParaRPr lang="pt-BR" dirty="0">
              <a:solidFill>
                <a:schemeClr val="bg1"/>
              </a:solidFill>
            </a:endParaRPr>
          </a:p>
        </p:txBody>
      </p:sp>
      <p:sp>
        <p:nvSpPr>
          <p:cNvPr id="3" name="Espaço Reservado para Conteúdo 2"/>
          <p:cNvSpPr>
            <a:spLocks noGrp="1"/>
          </p:cNvSpPr>
          <p:nvPr>
            <p:ph idx="1"/>
          </p:nvPr>
        </p:nvSpPr>
        <p:spPr>
          <a:xfrm>
            <a:off x="467544" y="1268760"/>
            <a:ext cx="8229600" cy="4453955"/>
          </a:xfrm>
        </p:spPr>
        <p:txBody>
          <a:bodyPr>
            <a:noAutofit/>
          </a:bodyPr>
          <a:lstStyle/>
          <a:p>
            <a:pPr algn="just"/>
            <a:r>
              <a:rPr lang="pt-BR" sz="2400" dirty="0">
                <a:solidFill>
                  <a:schemeClr val="bg1"/>
                </a:solidFill>
              </a:rPr>
              <a:t>As Armas Nacionais, ou o Brasão da República, foi criado pelo engenheiro Artur </a:t>
            </a:r>
            <a:r>
              <a:rPr lang="pt-BR" sz="2400" dirty="0" err="1">
                <a:solidFill>
                  <a:schemeClr val="bg1"/>
                </a:solidFill>
              </a:rPr>
              <a:t>Zauer</a:t>
            </a:r>
            <a:r>
              <a:rPr lang="pt-BR" sz="2400" dirty="0">
                <a:solidFill>
                  <a:schemeClr val="bg1"/>
                </a:solidFill>
              </a:rPr>
              <a:t> no governo do Marechal Deodoro da Fonseca. É uma figura usada nos prédios públicos.</a:t>
            </a:r>
          </a:p>
          <a:p>
            <a:pPr algn="just"/>
            <a:r>
              <a:rPr lang="pt-BR" sz="2400" dirty="0">
                <a:solidFill>
                  <a:schemeClr val="bg1"/>
                </a:solidFill>
              </a:rPr>
              <a:t>Seu uso é obrigatório pelas Forças Armadas e os três poderes: Executivo, Legislativo e Judiciário.</a:t>
            </a:r>
          </a:p>
          <a:p>
            <a:pPr algn="just"/>
            <a:r>
              <a:rPr lang="pt-BR" sz="2400" dirty="0">
                <a:solidFill>
                  <a:schemeClr val="bg1"/>
                </a:solidFill>
              </a:rPr>
              <a:t>O Brasão é representado por um escudo redondo azul celeste, o qual está apoiado numa estrela de cinco pontas. No centro, tem a constelação Cruzeiro do Sul que está sobre uma espada.</a:t>
            </a:r>
          </a:p>
          <a:p>
            <a:pPr algn="just"/>
            <a:r>
              <a:rPr lang="pt-BR" sz="2400" dirty="0">
                <a:solidFill>
                  <a:schemeClr val="bg1"/>
                </a:solidFill>
              </a:rPr>
              <a:t>Em cima da espada está escrito “</a:t>
            </a:r>
            <a:r>
              <a:rPr lang="pt-BR" sz="2400" i="1" dirty="0">
                <a:solidFill>
                  <a:schemeClr val="bg1"/>
                </a:solidFill>
              </a:rPr>
              <a:t>República Federativa do Brasil</a:t>
            </a:r>
            <a:r>
              <a:rPr lang="pt-BR" sz="2400" dirty="0">
                <a:solidFill>
                  <a:schemeClr val="bg1"/>
                </a:solidFill>
              </a:rPr>
              <a:t>”, do lado esquerdo “</a:t>
            </a:r>
            <a:r>
              <a:rPr lang="pt-BR" sz="2400" i="1" dirty="0">
                <a:solidFill>
                  <a:schemeClr val="bg1"/>
                </a:solidFill>
              </a:rPr>
              <a:t>15 de novembro</a:t>
            </a:r>
            <a:r>
              <a:rPr lang="pt-BR" sz="2400" dirty="0">
                <a:solidFill>
                  <a:schemeClr val="bg1"/>
                </a:solidFill>
              </a:rPr>
              <a:t>”, e “</a:t>
            </a:r>
            <a:r>
              <a:rPr lang="pt-BR" sz="2400" i="1" dirty="0">
                <a:solidFill>
                  <a:schemeClr val="bg1"/>
                </a:solidFill>
              </a:rPr>
              <a:t>de 1889</a:t>
            </a:r>
            <a:r>
              <a:rPr lang="pt-BR" sz="2400" dirty="0">
                <a:solidFill>
                  <a:schemeClr val="bg1"/>
                </a:solidFill>
              </a:rPr>
              <a:t>”, à direita.</a:t>
            </a:r>
          </a:p>
          <a:p>
            <a:pPr algn="just"/>
            <a:r>
              <a:rPr lang="pt-BR" sz="2400" dirty="0">
                <a:solidFill>
                  <a:schemeClr val="bg1"/>
                </a:solidFill>
              </a:rPr>
              <a:t>Ao redor, está uma coroa formada de um ramo de café à direita e outro de fumo florido à esquerda.</a:t>
            </a:r>
          </a:p>
        </p:txBody>
      </p:sp>
    </p:spTree>
    <p:extLst>
      <p:ext uri="{BB962C8B-B14F-4D97-AF65-F5344CB8AC3E}">
        <p14:creationId xmlns:p14="http://schemas.microsoft.com/office/powerpoint/2010/main" val="14701530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lstStyle/>
          <a:p>
            <a:r>
              <a:rPr lang="pt-BR" dirty="0" smtClean="0">
                <a:solidFill>
                  <a:schemeClr val="bg1"/>
                </a:solidFill>
              </a:rPr>
              <a:t>SELO NACIONAL</a:t>
            </a:r>
            <a:endParaRPr lang="pt-BR" dirty="0">
              <a:solidFill>
                <a:schemeClr val="bg1"/>
              </a:solidFill>
            </a:endParaRPr>
          </a:p>
        </p:txBody>
      </p:sp>
      <p:sp>
        <p:nvSpPr>
          <p:cNvPr id="3" name="Espaço Reservado para Conteúdo 2"/>
          <p:cNvSpPr>
            <a:spLocks noGrp="1"/>
          </p:cNvSpPr>
          <p:nvPr>
            <p:ph idx="1"/>
          </p:nvPr>
        </p:nvSpPr>
        <p:spPr>
          <a:xfrm>
            <a:off x="539552" y="1412776"/>
            <a:ext cx="8229600" cy="4886003"/>
          </a:xfrm>
        </p:spPr>
        <p:txBody>
          <a:bodyPr>
            <a:noAutofit/>
          </a:bodyPr>
          <a:lstStyle/>
          <a:p>
            <a:pPr algn="just"/>
            <a:r>
              <a:rPr lang="pt-BR" sz="2800" dirty="0">
                <a:solidFill>
                  <a:schemeClr val="bg1"/>
                </a:solidFill>
              </a:rPr>
              <a:t>Criado no governo de Marechal Deodoro da Fonseca, o selo nacional é usado em documentos oficiais (cartas, diplomas, certificados, etc.) com o intuito de autenticar atos do governo.</a:t>
            </a:r>
          </a:p>
          <a:p>
            <a:pPr algn="just"/>
            <a:r>
              <a:rPr lang="pt-BR" sz="2800" dirty="0">
                <a:solidFill>
                  <a:schemeClr val="bg1"/>
                </a:solidFill>
              </a:rPr>
              <a:t>Ele é representado por uma esfera com as estrelas da bandeira que indicam as 27 unidades federativas do país</a:t>
            </a:r>
            <a:r>
              <a:rPr lang="pt-BR" sz="2800" dirty="0" smtClean="0">
                <a:solidFill>
                  <a:schemeClr val="bg1"/>
                </a:solidFill>
              </a:rPr>
              <a:t>.</a:t>
            </a:r>
          </a:p>
          <a:p>
            <a:pPr algn="just"/>
            <a:r>
              <a:rPr lang="pt-BR" sz="2800" dirty="0">
                <a:solidFill>
                  <a:schemeClr val="bg1"/>
                </a:solidFill>
              </a:rPr>
              <a:t>Possui a inscrição "</a:t>
            </a:r>
            <a:r>
              <a:rPr lang="pt-BR" sz="2800" i="1" dirty="0">
                <a:solidFill>
                  <a:schemeClr val="bg1"/>
                </a:solidFill>
              </a:rPr>
              <a:t>República Federativa do Brasil</a:t>
            </a:r>
            <a:r>
              <a:rPr lang="pt-BR" sz="2800" dirty="0">
                <a:solidFill>
                  <a:schemeClr val="bg1"/>
                </a:solidFill>
              </a:rPr>
              <a:t>" e no meio uma faixa branca com o lema nacional: "</a:t>
            </a:r>
            <a:r>
              <a:rPr lang="pt-BR" sz="2800" i="1" dirty="0">
                <a:solidFill>
                  <a:schemeClr val="bg1"/>
                </a:solidFill>
              </a:rPr>
              <a:t>Ordem e Progresso</a:t>
            </a:r>
            <a:r>
              <a:rPr lang="pt-BR" sz="2800" dirty="0">
                <a:solidFill>
                  <a:schemeClr val="bg1"/>
                </a:solidFill>
              </a:rPr>
              <a:t>".</a:t>
            </a:r>
          </a:p>
          <a:p>
            <a:pPr algn="just"/>
            <a:endParaRPr lang="pt-BR" sz="2800" dirty="0">
              <a:solidFill>
                <a:schemeClr val="bg1"/>
              </a:solidFill>
            </a:endParaRPr>
          </a:p>
        </p:txBody>
      </p:sp>
    </p:spTree>
    <p:extLst>
      <p:ext uri="{BB962C8B-B14F-4D97-AF65-F5344CB8AC3E}">
        <p14:creationId xmlns:p14="http://schemas.microsoft.com/office/powerpoint/2010/main" val="29325714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lstStyle/>
          <a:p>
            <a:r>
              <a:rPr lang="pt-BR" dirty="0" smtClean="0">
                <a:solidFill>
                  <a:schemeClr val="bg1"/>
                </a:solidFill>
              </a:rPr>
              <a:t>HINO NACIONAL</a:t>
            </a:r>
            <a:endParaRPr lang="pt-BR" dirty="0">
              <a:solidFill>
                <a:schemeClr val="bg1"/>
              </a:solidFill>
            </a:endParaRPr>
          </a:p>
        </p:txBody>
      </p:sp>
      <p:sp>
        <p:nvSpPr>
          <p:cNvPr id="3" name="Espaço Reservado para Conteúdo 2"/>
          <p:cNvSpPr>
            <a:spLocks noGrp="1"/>
          </p:cNvSpPr>
          <p:nvPr>
            <p:ph idx="1"/>
          </p:nvPr>
        </p:nvSpPr>
        <p:spPr>
          <a:xfrm>
            <a:off x="539552" y="1340768"/>
            <a:ext cx="8229600" cy="4886003"/>
          </a:xfrm>
        </p:spPr>
        <p:txBody>
          <a:bodyPr>
            <a:noAutofit/>
          </a:bodyPr>
          <a:lstStyle/>
          <a:p>
            <a:pPr algn="just"/>
            <a:r>
              <a:rPr lang="pt-BR" sz="2800" dirty="0">
                <a:solidFill>
                  <a:schemeClr val="bg1"/>
                </a:solidFill>
              </a:rPr>
              <a:t>Para comemorar a Independência do Brasil (1822), o hino nacional brasileiro foi composto por Joaquim Osório Duque Estrada (1870-1927) e Francisco Manuel da Silva (1795-1865).</a:t>
            </a:r>
          </a:p>
          <a:p>
            <a:pPr algn="just"/>
            <a:r>
              <a:rPr lang="pt-BR" sz="2800" dirty="0">
                <a:solidFill>
                  <a:schemeClr val="bg1"/>
                </a:solidFill>
              </a:rPr>
              <a:t>Ele é cantado em uníssono nas aberturas de eventos cívicos, patrióticos, culturais, esportivos, escolares e religiosos.</a:t>
            </a:r>
          </a:p>
          <a:p>
            <a:pPr algn="just"/>
            <a:r>
              <a:rPr lang="pt-BR" sz="2800" dirty="0">
                <a:solidFill>
                  <a:schemeClr val="bg1"/>
                </a:solidFill>
              </a:rPr>
              <a:t>Assim, além de hastear a bandeira, o hino nacional deve ser cantado pelo menos uma vez por semana nas escolas públicas e particulares de todo país.</a:t>
            </a:r>
          </a:p>
          <a:p>
            <a:pPr algn="just"/>
            <a:r>
              <a:rPr lang="pt-BR" sz="2800" dirty="0">
                <a:solidFill>
                  <a:schemeClr val="bg1"/>
                </a:solidFill>
              </a:rPr>
              <a:t>O dia do hino nacional é comemorado em 13 de abril.</a:t>
            </a:r>
          </a:p>
        </p:txBody>
      </p:sp>
    </p:spTree>
    <p:extLst>
      <p:ext uri="{BB962C8B-B14F-4D97-AF65-F5344CB8AC3E}">
        <p14:creationId xmlns:p14="http://schemas.microsoft.com/office/powerpoint/2010/main" val="10838827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normAutofit fontScale="90000"/>
          </a:bodyPr>
          <a:lstStyle/>
          <a:p>
            <a:r>
              <a:rPr lang="pt-BR" dirty="0" smtClean="0">
                <a:solidFill>
                  <a:schemeClr val="bg1"/>
                </a:solidFill>
              </a:rPr>
              <a:t>I</a:t>
            </a:r>
            <a:r>
              <a:rPr lang="pt-BR" dirty="0" smtClean="0">
                <a:solidFill>
                  <a:schemeClr val="bg1"/>
                </a:solidFill>
              </a:rPr>
              <a:t>MPORTANCIA DA </a:t>
            </a:r>
            <a:br>
              <a:rPr lang="pt-BR" dirty="0" smtClean="0">
                <a:solidFill>
                  <a:schemeClr val="bg1"/>
                </a:solidFill>
              </a:rPr>
            </a:br>
            <a:r>
              <a:rPr lang="pt-BR" dirty="0" smtClean="0">
                <a:solidFill>
                  <a:schemeClr val="bg1"/>
                </a:solidFill>
              </a:rPr>
              <a:t>INSTITUIÇÕES PÚBLICAS</a:t>
            </a:r>
            <a:endParaRPr lang="pt-BR" dirty="0">
              <a:solidFill>
                <a:schemeClr val="bg1"/>
              </a:solidFill>
            </a:endParaRPr>
          </a:p>
        </p:txBody>
      </p:sp>
      <p:sp>
        <p:nvSpPr>
          <p:cNvPr id="3" name="Espaço Reservado para Conteúdo 2"/>
          <p:cNvSpPr>
            <a:spLocks noGrp="1"/>
          </p:cNvSpPr>
          <p:nvPr>
            <p:ph idx="1"/>
          </p:nvPr>
        </p:nvSpPr>
        <p:spPr>
          <a:xfrm>
            <a:off x="539552" y="1916832"/>
            <a:ext cx="8229600" cy="4381947"/>
          </a:xfrm>
        </p:spPr>
        <p:txBody>
          <a:bodyPr>
            <a:noAutofit/>
          </a:bodyPr>
          <a:lstStyle/>
          <a:p>
            <a:pPr marL="0" indent="0" algn="just">
              <a:buNone/>
            </a:pPr>
            <a:r>
              <a:rPr lang="pt-BR" sz="2800" dirty="0">
                <a:solidFill>
                  <a:schemeClr val="bg1"/>
                </a:solidFill>
              </a:rPr>
              <a:t>A eficiência da máquina pública passa necessariamente pelo bom funcionamento das instituições que a compõem. Estas, por sua vez, compreendem as organizações estatais, que são redes sociais coesas responsáveis por canalizar objetivos específicos e tomar decisões que afetam o bem comum, ou seja, que tem a finalidade de atuar ativamente no processo de construção de um País, através de seus cidadãos.</a:t>
            </a:r>
            <a:endParaRPr lang="pt-BR" sz="2800" dirty="0">
              <a:solidFill>
                <a:schemeClr val="bg1"/>
              </a:solidFill>
            </a:endParaRPr>
          </a:p>
        </p:txBody>
      </p:sp>
    </p:spTree>
    <p:extLst>
      <p:ext uri="{BB962C8B-B14F-4D97-AF65-F5344CB8AC3E}">
        <p14:creationId xmlns:p14="http://schemas.microsoft.com/office/powerpoint/2010/main" val="32239417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normAutofit fontScale="90000"/>
          </a:bodyPr>
          <a:lstStyle/>
          <a:p>
            <a:r>
              <a:rPr lang="pt-BR" dirty="0" smtClean="0">
                <a:solidFill>
                  <a:schemeClr val="bg1"/>
                </a:solidFill>
              </a:rPr>
              <a:t>I</a:t>
            </a:r>
            <a:r>
              <a:rPr lang="pt-BR" dirty="0" smtClean="0">
                <a:solidFill>
                  <a:schemeClr val="bg1"/>
                </a:solidFill>
              </a:rPr>
              <a:t>MPORTANCIA DA </a:t>
            </a:r>
            <a:br>
              <a:rPr lang="pt-BR" dirty="0" smtClean="0">
                <a:solidFill>
                  <a:schemeClr val="bg1"/>
                </a:solidFill>
              </a:rPr>
            </a:br>
            <a:r>
              <a:rPr lang="pt-BR" dirty="0" smtClean="0">
                <a:solidFill>
                  <a:schemeClr val="bg1"/>
                </a:solidFill>
              </a:rPr>
              <a:t>INSTITUIÇÕES PÚBLICAS</a:t>
            </a:r>
            <a:endParaRPr lang="pt-BR" dirty="0">
              <a:solidFill>
                <a:schemeClr val="bg1"/>
              </a:solidFill>
            </a:endParaRPr>
          </a:p>
        </p:txBody>
      </p:sp>
      <p:sp>
        <p:nvSpPr>
          <p:cNvPr id="3" name="Espaço Reservado para Conteúdo 2"/>
          <p:cNvSpPr>
            <a:spLocks noGrp="1"/>
          </p:cNvSpPr>
          <p:nvPr>
            <p:ph idx="1"/>
          </p:nvPr>
        </p:nvSpPr>
        <p:spPr>
          <a:xfrm>
            <a:off x="539552" y="1916832"/>
            <a:ext cx="8229600" cy="4381947"/>
          </a:xfrm>
        </p:spPr>
        <p:txBody>
          <a:bodyPr>
            <a:noAutofit/>
          </a:bodyPr>
          <a:lstStyle/>
          <a:p>
            <a:pPr algn="just"/>
            <a:r>
              <a:rPr lang="pt-BR" sz="2800" dirty="0">
                <a:solidFill>
                  <a:schemeClr val="bg1"/>
                </a:solidFill>
              </a:rPr>
              <a:t>Em suma, o ato de atribuir responsabilidades ao Estado sobre a gestão do “bem comum”, juntamente com a aceitação dos cidadãos sobre o mesmo é chamado de “Contrato Social”, termo este criado por Thomas Hobbes (1588 – 1679) que sugere importância substancial ao funcionamento correto das instituições governamentais e, como consequência, um aprimoramento da Administração pública</a:t>
            </a:r>
            <a:r>
              <a:rPr lang="pt-BR" sz="2800" dirty="0" smtClean="0">
                <a:solidFill>
                  <a:schemeClr val="bg1"/>
                </a:solidFill>
              </a:rPr>
              <a:t>.</a:t>
            </a:r>
            <a:endParaRPr lang="pt-BR" sz="2800" dirty="0">
              <a:solidFill>
                <a:schemeClr val="bg1"/>
              </a:solidFill>
            </a:endParaRPr>
          </a:p>
        </p:txBody>
      </p:sp>
    </p:spTree>
    <p:extLst>
      <p:ext uri="{BB962C8B-B14F-4D97-AF65-F5344CB8AC3E}">
        <p14:creationId xmlns:p14="http://schemas.microsoft.com/office/powerpoint/2010/main" val="3383943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normAutofit fontScale="90000"/>
          </a:bodyPr>
          <a:lstStyle/>
          <a:p>
            <a:r>
              <a:rPr lang="pt-BR" dirty="0" smtClean="0">
                <a:solidFill>
                  <a:schemeClr val="bg1"/>
                </a:solidFill>
              </a:rPr>
              <a:t>I</a:t>
            </a:r>
            <a:r>
              <a:rPr lang="pt-BR" dirty="0" smtClean="0">
                <a:solidFill>
                  <a:schemeClr val="bg1"/>
                </a:solidFill>
              </a:rPr>
              <a:t>MPORTANCIA DA </a:t>
            </a:r>
            <a:br>
              <a:rPr lang="pt-BR" dirty="0" smtClean="0">
                <a:solidFill>
                  <a:schemeClr val="bg1"/>
                </a:solidFill>
              </a:rPr>
            </a:br>
            <a:r>
              <a:rPr lang="pt-BR" dirty="0" smtClean="0">
                <a:solidFill>
                  <a:schemeClr val="bg1"/>
                </a:solidFill>
              </a:rPr>
              <a:t>INSTITUIÇÕES PÚBLICAS</a:t>
            </a:r>
            <a:endParaRPr lang="pt-BR" dirty="0">
              <a:solidFill>
                <a:schemeClr val="bg1"/>
              </a:solidFill>
            </a:endParaRPr>
          </a:p>
        </p:txBody>
      </p:sp>
      <p:sp>
        <p:nvSpPr>
          <p:cNvPr id="3" name="Espaço Reservado para Conteúdo 2"/>
          <p:cNvSpPr>
            <a:spLocks noGrp="1"/>
          </p:cNvSpPr>
          <p:nvPr>
            <p:ph idx="1"/>
          </p:nvPr>
        </p:nvSpPr>
        <p:spPr>
          <a:xfrm>
            <a:off x="539552" y="1916832"/>
            <a:ext cx="8229600" cy="4381947"/>
          </a:xfrm>
        </p:spPr>
        <p:txBody>
          <a:bodyPr>
            <a:noAutofit/>
          </a:bodyPr>
          <a:lstStyle/>
          <a:p>
            <a:pPr algn="just"/>
            <a:r>
              <a:rPr lang="pt-BR" sz="2800" dirty="0" smtClean="0">
                <a:solidFill>
                  <a:schemeClr val="bg1"/>
                </a:solidFill>
              </a:rPr>
              <a:t>As </a:t>
            </a:r>
            <a:r>
              <a:rPr lang="pt-BR" sz="2800" dirty="0">
                <a:solidFill>
                  <a:schemeClr val="bg1"/>
                </a:solidFill>
              </a:rPr>
              <a:t>instituições de um país e sua capacidade de transformação da realidade vão qualificá-lo de acordo com sua efetividade. A elaboração e manutenção de instituições governamentais, juntamente com o bom funcionamento das mesmas, oferecem condições básicas para o alcance da organização e do desenvolvimento, substantivos muito almejados pelos Estados Nacionais, principalmente em um contexto cada vez mais global e competitivo.</a:t>
            </a:r>
          </a:p>
        </p:txBody>
      </p:sp>
    </p:spTree>
    <p:extLst>
      <p:ext uri="{BB962C8B-B14F-4D97-AF65-F5344CB8AC3E}">
        <p14:creationId xmlns:p14="http://schemas.microsoft.com/office/powerpoint/2010/main" val="9669570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CONCEITO DE ÉTICA</a:t>
            </a:r>
            <a:endParaRPr lang="pt-BR" dirty="0">
              <a:solidFill>
                <a:schemeClr val="bg1"/>
              </a:solidFill>
            </a:endParaRPr>
          </a:p>
        </p:txBody>
      </p:sp>
      <p:sp>
        <p:nvSpPr>
          <p:cNvPr id="3" name="Espaço Reservado para Conteúdo 2"/>
          <p:cNvSpPr>
            <a:spLocks noGrp="1"/>
          </p:cNvSpPr>
          <p:nvPr>
            <p:ph idx="1"/>
          </p:nvPr>
        </p:nvSpPr>
        <p:spPr>
          <a:xfrm>
            <a:off x="467544" y="1412776"/>
            <a:ext cx="8229600" cy="3259436"/>
          </a:xfrm>
        </p:spPr>
        <p:txBody>
          <a:bodyPr>
            <a:noAutofit/>
          </a:bodyPr>
          <a:lstStyle/>
          <a:p>
            <a:pPr algn="just"/>
            <a:r>
              <a:rPr lang="pt-BR" sz="2600" dirty="0">
                <a:solidFill>
                  <a:schemeClr val="bg1"/>
                </a:solidFill>
              </a:rPr>
              <a:t>Segundo Antunes (2018) ouve-se a palavra ética de várias formas no cotidiano das pessoas, tais como: está faltando ética neste país, neste trabalho, aquela pessoa não agiu de forma </a:t>
            </a:r>
            <a:r>
              <a:rPr lang="pt-BR" sz="2600" dirty="0" smtClean="0">
                <a:solidFill>
                  <a:schemeClr val="bg1"/>
                </a:solidFill>
              </a:rPr>
              <a:t>ética, </a:t>
            </a:r>
            <a:r>
              <a:rPr lang="pt-BR" sz="2600" dirty="0">
                <a:solidFill>
                  <a:schemeClr val="bg1"/>
                </a:solidFill>
              </a:rPr>
              <a:t>e a lista segue, a autora enfatiza que pode-se entender ética em seu uso popular, como sendo princípios de conduta que dá norte a ação de uma pessoa ou um grupo.  </a:t>
            </a:r>
          </a:p>
          <a:p>
            <a:pPr algn="just"/>
            <a:endParaRPr lang="pt-BR" sz="2600" dirty="0">
              <a:solidFill>
                <a:schemeClr val="bg1"/>
              </a:solidFill>
            </a:endParaRPr>
          </a:p>
          <a:p>
            <a:pPr algn="just"/>
            <a:r>
              <a:rPr lang="pt-BR" sz="2600" dirty="0" smtClean="0">
                <a:solidFill>
                  <a:schemeClr val="bg1"/>
                </a:solidFill>
              </a:rPr>
              <a:t>A </a:t>
            </a:r>
            <a:r>
              <a:rPr lang="pt-BR" sz="2600" dirty="0">
                <a:solidFill>
                  <a:schemeClr val="bg1"/>
                </a:solidFill>
              </a:rPr>
              <a:t>ética pode ser conceituada como “o conjunto de regras de comportamento e formas de vida que busca permitir às pessoas a realização do valor fundamental da existência, o bem”. (Felizardo, 2012, p. 17). </a:t>
            </a:r>
            <a:endParaRPr lang="pt-BR" sz="2600" dirty="0">
              <a:solidFill>
                <a:schemeClr val="bg1"/>
              </a:solidFill>
            </a:endParaRPr>
          </a:p>
        </p:txBody>
      </p:sp>
    </p:spTree>
    <p:extLst>
      <p:ext uri="{BB962C8B-B14F-4D97-AF65-F5344CB8AC3E}">
        <p14:creationId xmlns:p14="http://schemas.microsoft.com/office/powerpoint/2010/main" val="901852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ORIGEM DA ÉTICA</a:t>
            </a:r>
            <a:endParaRPr lang="pt-BR" dirty="0">
              <a:solidFill>
                <a:schemeClr val="bg1"/>
              </a:solidFill>
            </a:endParaRPr>
          </a:p>
        </p:txBody>
      </p:sp>
      <p:sp>
        <p:nvSpPr>
          <p:cNvPr id="3" name="Espaço Reservado para Conteúdo 2"/>
          <p:cNvSpPr>
            <a:spLocks noGrp="1"/>
          </p:cNvSpPr>
          <p:nvPr>
            <p:ph idx="1"/>
          </p:nvPr>
        </p:nvSpPr>
        <p:spPr>
          <a:xfrm>
            <a:off x="539552" y="1700808"/>
            <a:ext cx="8229600" cy="3547468"/>
          </a:xfrm>
        </p:spPr>
        <p:txBody>
          <a:bodyPr>
            <a:noAutofit/>
          </a:bodyPr>
          <a:lstStyle/>
          <a:p>
            <a:pPr marL="0" indent="0" algn="just">
              <a:buNone/>
            </a:pPr>
            <a:r>
              <a:rPr lang="pt-BR" dirty="0">
                <a:solidFill>
                  <a:schemeClr val="bg1"/>
                </a:solidFill>
              </a:rPr>
              <a:t>A palavra ética tem sua origem do grego </a:t>
            </a:r>
            <a:r>
              <a:rPr lang="pt-BR" dirty="0" err="1">
                <a:solidFill>
                  <a:schemeClr val="bg1"/>
                </a:solidFill>
              </a:rPr>
              <a:t>ethos</a:t>
            </a:r>
            <a:r>
              <a:rPr lang="pt-BR" dirty="0">
                <a:solidFill>
                  <a:schemeClr val="bg1"/>
                </a:solidFill>
              </a:rPr>
              <a:t>, que quer dizer costume, maneira habitual de agir. (Antunes, 2018, p. 13).</a:t>
            </a:r>
          </a:p>
        </p:txBody>
      </p:sp>
    </p:spTree>
    <p:extLst>
      <p:ext uri="{BB962C8B-B14F-4D97-AF65-F5344CB8AC3E}">
        <p14:creationId xmlns:p14="http://schemas.microsoft.com/office/powerpoint/2010/main" val="11271105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DIFERENÇA ENTRE ÉTICA E MORAL</a:t>
            </a:r>
            <a:endParaRPr lang="pt-BR" dirty="0">
              <a:solidFill>
                <a:schemeClr val="bg1"/>
              </a:solidFill>
            </a:endParaRPr>
          </a:p>
        </p:txBody>
      </p:sp>
      <p:sp>
        <p:nvSpPr>
          <p:cNvPr id="3" name="Espaço Reservado para Conteúdo 2"/>
          <p:cNvSpPr>
            <a:spLocks noGrp="1"/>
          </p:cNvSpPr>
          <p:nvPr>
            <p:ph idx="1"/>
          </p:nvPr>
        </p:nvSpPr>
        <p:spPr>
          <a:xfrm>
            <a:off x="395536" y="1700808"/>
            <a:ext cx="8229600" cy="3907508"/>
          </a:xfrm>
        </p:spPr>
        <p:txBody>
          <a:bodyPr>
            <a:noAutofit/>
          </a:bodyPr>
          <a:lstStyle/>
          <a:p>
            <a:pPr algn="just"/>
            <a:r>
              <a:rPr lang="pt-BR" sz="2800" dirty="0">
                <a:solidFill>
                  <a:schemeClr val="bg1"/>
                </a:solidFill>
              </a:rPr>
              <a:t>A Moral é uma espécie de conjunto de hábitos e costumes de uma sociedade, segundo Antunes (2018) para encontrar o padrão moral em uma sociedade é através do julgamento normativo daquele ambiente. Trata-se dos valores latentes nas condutas que se esperam das pessoas envolvidas em uma sociedade. Através desse julgamento é possível identificar o comportamento desejado em um certo momento em determinado meio social. </a:t>
            </a:r>
          </a:p>
        </p:txBody>
      </p:sp>
    </p:spTree>
    <p:extLst>
      <p:ext uri="{BB962C8B-B14F-4D97-AF65-F5344CB8AC3E}">
        <p14:creationId xmlns:p14="http://schemas.microsoft.com/office/powerpoint/2010/main" val="3647824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DIREITOS E DEVERES DO CIDADÃO</a:t>
            </a:r>
            <a:endParaRPr lang="pt-BR" dirty="0">
              <a:solidFill>
                <a:schemeClr val="bg1"/>
              </a:solidFill>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dirty="0">
                <a:solidFill>
                  <a:schemeClr val="bg1"/>
                </a:solidFill>
              </a:rPr>
              <a:t>Com base no Art. 6º. Na forma desta constituição são direitos sociais do povo brasileiro à:</a:t>
            </a:r>
          </a:p>
          <a:p>
            <a:pPr lvl="0"/>
            <a:r>
              <a:rPr lang="pt-BR" dirty="0">
                <a:solidFill>
                  <a:schemeClr val="bg1"/>
                </a:solidFill>
              </a:rPr>
              <a:t>Educação;</a:t>
            </a:r>
          </a:p>
          <a:p>
            <a:pPr lvl="0"/>
            <a:r>
              <a:rPr lang="pt-BR" dirty="0">
                <a:solidFill>
                  <a:schemeClr val="bg1"/>
                </a:solidFill>
              </a:rPr>
              <a:t>Saúde;</a:t>
            </a:r>
          </a:p>
          <a:p>
            <a:pPr lvl="0"/>
            <a:r>
              <a:rPr lang="pt-BR" dirty="0">
                <a:solidFill>
                  <a:schemeClr val="bg1"/>
                </a:solidFill>
              </a:rPr>
              <a:t>Trabalho;</a:t>
            </a:r>
          </a:p>
          <a:p>
            <a:pPr lvl="0"/>
            <a:r>
              <a:rPr lang="pt-BR" dirty="0">
                <a:solidFill>
                  <a:schemeClr val="bg1"/>
                </a:solidFill>
              </a:rPr>
              <a:t>Moradia;</a:t>
            </a:r>
          </a:p>
          <a:p>
            <a:pPr lvl="0"/>
            <a:r>
              <a:rPr lang="pt-BR" dirty="0">
                <a:solidFill>
                  <a:schemeClr val="bg1"/>
                </a:solidFill>
              </a:rPr>
              <a:t>Lazer;</a:t>
            </a:r>
          </a:p>
          <a:p>
            <a:pPr lvl="0"/>
            <a:r>
              <a:rPr lang="pt-BR" dirty="0">
                <a:solidFill>
                  <a:schemeClr val="bg1"/>
                </a:solidFill>
              </a:rPr>
              <a:t>Segurança;</a:t>
            </a:r>
          </a:p>
          <a:p>
            <a:pPr lvl="0"/>
            <a:r>
              <a:rPr lang="pt-BR" dirty="0">
                <a:solidFill>
                  <a:schemeClr val="bg1"/>
                </a:solidFill>
              </a:rPr>
              <a:t>Previdência social;</a:t>
            </a:r>
          </a:p>
          <a:p>
            <a:pPr lvl="0"/>
            <a:r>
              <a:rPr lang="pt-BR" dirty="0">
                <a:solidFill>
                  <a:schemeClr val="bg1"/>
                </a:solidFill>
              </a:rPr>
              <a:t>Proteção à maternidade e à infância;</a:t>
            </a:r>
          </a:p>
          <a:p>
            <a:pPr lvl="0"/>
            <a:r>
              <a:rPr lang="pt-BR" dirty="0">
                <a:solidFill>
                  <a:schemeClr val="bg1"/>
                </a:solidFill>
              </a:rPr>
              <a:t>Assistência aos desamparados.</a:t>
            </a:r>
          </a:p>
        </p:txBody>
      </p:sp>
    </p:spTree>
    <p:extLst>
      <p:ext uri="{BB962C8B-B14F-4D97-AF65-F5344CB8AC3E}">
        <p14:creationId xmlns:p14="http://schemas.microsoft.com/office/powerpoint/2010/main" val="1976736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VALORES HUMANOS E ÉTICA</a:t>
            </a:r>
            <a:endParaRPr lang="pt-BR" dirty="0">
              <a:solidFill>
                <a:schemeClr val="bg1"/>
              </a:solidFill>
            </a:endParaRPr>
          </a:p>
        </p:txBody>
      </p:sp>
      <p:sp>
        <p:nvSpPr>
          <p:cNvPr id="3" name="Espaço Reservado para Conteúdo 2"/>
          <p:cNvSpPr>
            <a:spLocks noGrp="1"/>
          </p:cNvSpPr>
          <p:nvPr>
            <p:ph idx="1"/>
          </p:nvPr>
        </p:nvSpPr>
        <p:spPr>
          <a:xfrm>
            <a:off x="395536" y="1268760"/>
            <a:ext cx="8229600" cy="3907508"/>
          </a:xfrm>
        </p:spPr>
        <p:txBody>
          <a:bodyPr>
            <a:noAutofit/>
          </a:bodyPr>
          <a:lstStyle/>
          <a:p>
            <a:pPr marL="0" indent="0" algn="just">
              <a:buNone/>
            </a:pPr>
            <a:r>
              <a:rPr lang="pt-BR" sz="2600" dirty="0">
                <a:solidFill>
                  <a:schemeClr val="bg1"/>
                </a:solidFill>
              </a:rPr>
              <a:t>Afirma Antunes (2018) quando se trata do que é errado ou certo, justo ou injusto, bom ou mau, nem sempre as pessoas que estão envolvidas no conflito vão ter o mesmo entendimento, e isso cria uma enorme dificuldade para definir quem está correto ou quem está errado! Ainda a autora afirma que cada um se estriba em seus próprios valores. Os valores são pessoais onde cada indivíduo tem o seu, podendo ser diferente de todo um grupo que ele pertence. Exemplo, um indivíduo de um mesmo povoado, pode achar que precisa levar seus filhos na escola todos os dias, e outro pode entender que apenas pagando um transporte está fazendo a parte dele da melhor maneira.  </a:t>
            </a:r>
          </a:p>
        </p:txBody>
      </p:sp>
    </p:spTree>
    <p:extLst>
      <p:ext uri="{BB962C8B-B14F-4D97-AF65-F5344CB8AC3E}">
        <p14:creationId xmlns:p14="http://schemas.microsoft.com/office/powerpoint/2010/main" val="154205066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ÉTICA AMBIENTE DE TRABALHO</a:t>
            </a:r>
            <a:endParaRPr lang="pt-BR" dirty="0">
              <a:solidFill>
                <a:schemeClr val="bg1"/>
              </a:solidFill>
            </a:endParaRPr>
          </a:p>
        </p:txBody>
      </p:sp>
      <p:sp>
        <p:nvSpPr>
          <p:cNvPr id="3" name="Espaço Reservado para Conteúdo 2"/>
          <p:cNvSpPr>
            <a:spLocks noGrp="1"/>
          </p:cNvSpPr>
          <p:nvPr>
            <p:ph idx="1"/>
          </p:nvPr>
        </p:nvSpPr>
        <p:spPr>
          <a:xfrm>
            <a:off x="395536" y="1484784"/>
            <a:ext cx="8229600" cy="3691484"/>
          </a:xfrm>
        </p:spPr>
        <p:txBody>
          <a:bodyPr>
            <a:noAutofit/>
          </a:bodyPr>
          <a:lstStyle/>
          <a:p>
            <a:pPr marL="0" indent="0" algn="just">
              <a:buNone/>
            </a:pPr>
            <a:r>
              <a:rPr lang="pt-BR" sz="2800" dirty="0">
                <a:solidFill>
                  <a:schemeClr val="bg1"/>
                </a:solidFill>
              </a:rPr>
              <a:t>Segundo Felizardo (2012) a atual sociedade tem nos últimos anos priorizado mais ter bens e objetos para ser alguém importante na sociedade, do que valorizar a si mesmo e seus semelhantes pelo que realmente são. </a:t>
            </a:r>
            <a:endParaRPr lang="pt-BR" sz="2800" dirty="0" smtClean="0">
              <a:solidFill>
                <a:schemeClr val="bg1"/>
              </a:solidFill>
            </a:endParaRPr>
          </a:p>
          <a:p>
            <a:pPr marL="0" indent="0" algn="just">
              <a:buNone/>
            </a:pPr>
            <a:r>
              <a:rPr lang="pt-BR" sz="2800" dirty="0" smtClean="0">
                <a:solidFill>
                  <a:schemeClr val="bg1"/>
                </a:solidFill>
              </a:rPr>
              <a:t>Alguns </a:t>
            </a:r>
            <a:r>
              <a:rPr lang="pt-BR" sz="2800" dirty="0">
                <a:solidFill>
                  <a:schemeClr val="bg1"/>
                </a:solidFill>
              </a:rPr>
              <a:t>motivos que influenciam isso são o, individualismo, livre comércio, a produção em massa, a troca incrivelmente rápida de moda e tendência como celulares, calçados, roupas, jogos e etc. E o ato de comprarmos demais, e no final não usar todos os produtos que compramos, este é o ato de descartar a durabilidade das coisas. </a:t>
            </a:r>
          </a:p>
        </p:txBody>
      </p:sp>
    </p:spTree>
    <p:extLst>
      <p:ext uri="{BB962C8B-B14F-4D97-AF65-F5344CB8AC3E}">
        <p14:creationId xmlns:p14="http://schemas.microsoft.com/office/powerpoint/2010/main" val="23173733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ÉTICA AMBIENTE DE TRABALHO</a:t>
            </a:r>
            <a:endParaRPr lang="pt-BR" dirty="0">
              <a:solidFill>
                <a:schemeClr val="bg1"/>
              </a:solidFill>
            </a:endParaRPr>
          </a:p>
        </p:txBody>
      </p:sp>
      <p:sp>
        <p:nvSpPr>
          <p:cNvPr id="3" name="Espaço Reservado para Conteúdo 2"/>
          <p:cNvSpPr>
            <a:spLocks noGrp="1"/>
          </p:cNvSpPr>
          <p:nvPr>
            <p:ph idx="1"/>
          </p:nvPr>
        </p:nvSpPr>
        <p:spPr>
          <a:xfrm>
            <a:off x="395536" y="1268760"/>
            <a:ext cx="8229600" cy="3691484"/>
          </a:xfrm>
        </p:spPr>
        <p:txBody>
          <a:bodyPr>
            <a:noAutofit/>
          </a:bodyPr>
          <a:lstStyle/>
          <a:p>
            <a:pPr algn="just"/>
            <a:r>
              <a:rPr lang="pt-BR" sz="2800" dirty="0">
                <a:solidFill>
                  <a:schemeClr val="bg1"/>
                </a:solidFill>
              </a:rPr>
              <a:t>Para Felizardo (2012) estas ações desencadeiam inúmeros problemas que afetam a todos nós, já que somos uma sociedade, como por exemplo; depressão, baixa autoestima, complexo de inferioridade, consumismo extremo e etc</a:t>
            </a:r>
            <a:r>
              <a:rPr lang="pt-BR" sz="2800" dirty="0" smtClean="0">
                <a:solidFill>
                  <a:schemeClr val="bg1"/>
                </a:solidFill>
              </a:rPr>
              <a:t>..</a:t>
            </a:r>
          </a:p>
          <a:p>
            <a:pPr algn="just"/>
            <a:endParaRPr lang="pt-BR" sz="2800" dirty="0" smtClean="0">
              <a:solidFill>
                <a:schemeClr val="bg1"/>
              </a:solidFill>
            </a:endParaRPr>
          </a:p>
          <a:p>
            <a:pPr algn="just"/>
            <a:r>
              <a:rPr lang="pt-BR" sz="2800" dirty="0" smtClean="0">
                <a:solidFill>
                  <a:schemeClr val="bg1"/>
                </a:solidFill>
              </a:rPr>
              <a:t>E </a:t>
            </a:r>
            <a:r>
              <a:rPr lang="pt-BR" sz="2800" dirty="0">
                <a:solidFill>
                  <a:schemeClr val="bg1"/>
                </a:solidFill>
              </a:rPr>
              <a:t>para que nenhum destes problemas </a:t>
            </a:r>
            <a:r>
              <a:rPr lang="pt-BR" sz="2800" dirty="0" smtClean="0">
                <a:solidFill>
                  <a:schemeClr val="bg1"/>
                </a:solidFill>
              </a:rPr>
              <a:t>o corra </a:t>
            </a:r>
            <a:r>
              <a:rPr lang="pt-BR" sz="2800" dirty="0">
                <a:solidFill>
                  <a:schemeClr val="bg1"/>
                </a:solidFill>
              </a:rPr>
              <a:t>é necessário ter total controle sobre nossos impulsos ao fazermos escolhas, a mesma escolha que faz parte de nossa ética pessoal e cultural e que também reflete na ética profissional.</a:t>
            </a:r>
          </a:p>
        </p:txBody>
      </p:sp>
    </p:spTree>
    <p:extLst>
      <p:ext uri="{BB962C8B-B14F-4D97-AF65-F5344CB8AC3E}">
        <p14:creationId xmlns:p14="http://schemas.microsoft.com/office/powerpoint/2010/main" val="40472193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ÉTICA AMBIENTE DE TRABALHO</a:t>
            </a:r>
            <a:endParaRPr lang="pt-BR" dirty="0">
              <a:solidFill>
                <a:schemeClr val="bg1"/>
              </a:solidFill>
            </a:endParaRPr>
          </a:p>
        </p:txBody>
      </p:sp>
      <p:sp>
        <p:nvSpPr>
          <p:cNvPr id="3" name="Espaço Reservado para Conteúdo 2"/>
          <p:cNvSpPr>
            <a:spLocks noGrp="1"/>
          </p:cNvSpPr>
          <p:nvPr>
            <p:ph idx="1"/>
          </p:nvPr>
        </p:nvSpPr>
        <p:spPr>
          <a:xfrm>
            <a:off x="395536" y="1268760"/>
            <a:ext cx="8229600" cy="3691484"/>
          </a:xfrm>
        </p:spPr>
        <p:txBody>
          <a:bodyPr>
            <a:noAutofit/>
          </a:bodyPr>
          <a:lstStyle/>
          <a:p>
            <a:pPr algn="just"/>
            <a:r>
              <a:rPr lang="pt-BR" sz="2800" dirty="0">
                <a:solidFill>
                  <a:schemeClr val="bg1"/>
                </a:solidFill>
              </a:rPr>
              <a:t>De acordo com Felizardo (2012) a sociedade, tende a ter relações passíveis de modificação indo de acordo com sua vivência humana, seu momento histórico de sua nação ou povo, e seu paradigma social. </a:t>
            </a:r>
            <a:endParaRPr lang="pt-BR" sz="2800" dirty="0" smtClean="0">
              <a:solidFill>
                <a:schemeClr val="bg1"/>
              </a:solidFill>
            </a:endParaRPr>
          </a:p>
          <a:p>
            <a:pPr algn="just"/>
            <a:r>
              <a:rPr lang="pt-BR" sz="2800" dirty="0" smtClean="0">
                <a:solidFill>
                  <a:schemeClr val="bg1"/>
                </a:solidFill>
              </a:rPr>
              <a:t>No </a:t>
            </a:r>
            <a:r>
              <a:rPr lang="pt-BR" sz="2800" dirty="0">
                <a:solidFill>
                  <a:schemeClr val="bg1"/>
                </a:solidFill>
              </a:rPr>
              <a:t>fim, o princípio de igualdade e liberdade andam praticamente juntos, por que quando se possui igualdade, também pode se ter a liberdade de ir e vir e viver igualmente dentro da sociedade</a:t>
            </a:r>
            <a:r>
              <a:rPr lang="pt-BR" sz="2800" dirty="0" smtClean="0">
                <a:solidFill>
                  <a:schemeClr val="bg1"/>
                </a:solidFill>
              </a:rPr>
              <a:t>.</a:t>
            </a:r>
            <a:endParaRPr lang="pt-BR" sz="2800" dirty="0">
              <a:solidFill>
                <a:schemeClr val="bg1"/>
              </a:solidFill>
            </a:endParaRPr>
          </a:p>
        </p:txBody>
      </p:sp>
    </p:spTree>
    <p:extLst>
      <p:ext uri="{BB962C8B-B14F-4D97-AF65-F5344CB8AC3E}">
        <p14:creationId xmlns:p14="http://schemas.microsoft.com/office/powerpoint/2010/main" val="10225831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ÉTICA AMBIENTE DE TRABALHO</a:t>
            </a:r>
            <a:endParaRPr lang="pt-BR" dirty="0">
              <a:solidFill>
                <a:schemeClr val="bg1"/>
              </a:solidFill>
            </a:endParaRPr>
          </a:p>
        </p:txBody>
      </p:sp>
      <p:sp>
        <p:nvSpPr>
          <p:cNvPr id="3" name="Espaço Reservado para Conteúdo 2"/>
          <p:cNvSpPr>
            <a:spLocks noGrp="1"/>
          </p:cNvSpPr>
          <p:nvPr>
            <p:ph idx="1"/>
          </p:nvPr>
        </p:nvSpPr>
        <p:spPr>
          <a:xfrm>
            <a:off x="395536" y="1268760"/>
            <a:ext cx="8229600" cy="3691484"/>
          </a:xfrm>
        </p:spPr>
        <p:txBody>
          <a:bodyPr>
            <a:noAutofit/>
          </a:bodyPr>
          <a:lstStyle/>
          <a:p>
            <a:pPr algn="just"/>
            <a:r>
              <a:rPr lang="pt-BR" sz="2800" b="1" dirty="0">
                <a:solidFill>
                  <a:schemeClr val="bg1"/>
                </a:solidFill>
              </a:rPr>
              <a:t>	</a:t>
            </a:r>
            <a:r>
              <a:rPr lang="pt-BR" sz="2800" dirty="0">
                <a:solidFill>
                  <a:schemeClr val="bg1"/>
                </a:solidFill>
              </a:rPr>
              <a:t>Segundo Felizardo (2012) o estudo é algo essencial na vida da criança e adolescente, e mostra como valorizar as outras pessoas e ter uma mente aberta sobre diversos assuntos, também ensina a ter o devido respeito e interação da criança e adolescente criando assim adultos mais preparados para o futuro, adultos que vão ajudar a tornar nossa atual sociedade melhor.</a:t>
            </a:r>
          </a:p>
        </p:txBody>
      </p:sp>
    </p:spTree>
    <p:extLst>
      <p:ext uri="{BB962C8B-B14F-4D97-AF65-F5344CB8AC3E}">
        <p14:creationId xmlns:p14="http://schemas.microsoft.com/office/powerpoint/2010/main" val="303589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DIREITOS E DEVERES DO CIDADÃO</a:t>
            </a:r>
            <a:endParaRPr lang="pt-BR" dirty="0">
              <a:solidFill>
                <a:schemeClr val="bg1"/>
              </a:solidFill>
            </a:endParaRPr>
          </a:p>
        </p:txBody>
      </p:sp>
      <p:sp>
        <p:nvSpPr>
          <p:cNvPr id="3" name="Espaço Reservado para Conteúdo 2"/>
          <p:cNvSpPr>
            <a:spLocks noGrp="1"/>
          </p:cNvSpPr>
          <p:nvPr>
            <p:ph idx="1"/>
          </p:nvPr>
        </p:nvSpPr>
        <p:spPr/>
        <p:txBody>
          <a:bodyPr>
            <a:normAutofit fontScale="92500"/>
          </a:bodyPr>
          <a:lstStyle/>
          <a:p>
            <a:pPr marL="0" indent="0" algn="just">
              <a:buNone/>
            </a:pPr>
            <a:r>
              <a:rPr lang="pt-BR" dirty="0">
                <a:solidFill>
                  <a:schemeClr val="bg1"/>
                </a:solidFill>
              </a:rPr>
              <a:t>A assistência social, política pública não contributiva, é dever do Estado e direito de todo cidadão que dela necessitar. Diante dessa afirmativa no  Art. 203 está exposto quem tem direito à assistência social e será prestada a quem dela necessitar, independentemente de contribuição à seguridade social, e tem por objetivos:</a:t>
            </a:r>
          </a:p>
          <a:p>
            <a:pPr marL="0" lvl="0" indent="0" algn="just">
              <a:buNone/>
            </a:pPr>
            <a:r>
              <a:rPr lang="pt-BR" dirty="0" smtClean="0">
                <a:solidFill>
                  <a:schemeClr val="bg1"/>
                </a:solidFill>
              </a:rPr>
              <a:t>I - A </a:t>
            </a:r>
            <a:r>
              <a:rPr lang="pt-BR" dirty="0">
                <a:solidFill>
                  <a:schemeClr val="bg1"/>
                </a:solidFill>
              </a:rPr>
              <a:t>proteção à família, à maternidade, à infância, à adolescência e à velhice;</a:t>
            </a:r>
          </a:p>
        </p:txBody>
      </p:sp>
    </p:spTree>
    <p:extLst>
      <p:ext uri="{BB962C8B-B14F-4D97-AF65-F5344CB8AC3E}">
        <p14:creationId xmlns:p14="http://schemas.microsoft.com/office/powerpoint/2010/main" val="1401085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DIREITOS E DEVERES DO CIDADÃO</a:t>
            </a:r>
            <a:endParaRPr lang="pt-BR" dirty="0">
              <a:solidFill>
                <a:schemeClr val="bg1"/>
              </a:solidFill>
            </a:endParaRPr>
          </a:p>
        </p:txBody>
      </p:sp>
      <p:sp>
        <p:nvSpPr>
          <p:cNvPr id="3" name="Espaço Reservado para Conteúdo 2"/>
          <p:cNvSpPr>
            <a:spLocks noGrp="1"/>
          </p:cNvSpPr>
          <p:nvPr>
            <p:ph idx="1"/>
          </p:nvPr>
        </p:nvSpPr>
        <p:spPr/>
        <p:txBody>
          <a:bodyPr>
            <a:normAutofit fontScale="85000" lnSpcReduction="10000"/>
          </a:bodyPr>
          <a:lstStyle/>
          <a:p>
            <a:pPr marL="0" lvl="0" indent="0" algn="just">
              <a:buNone/>
            </a:pPr>
            <a:r>
              <a:rPr lang="pt-BR" dirty="0" smtClean="0">
                <a:solidFill>
                  <a:schemeClr val="bg1"/>
                </a:solidFill>
              </a:rPr>
              <a:t>II - O </a:t>
            </a:r>
            <a:r>
              <a:rPr lang="pt-BR" dirty="0">
                <a:solidFill>
                  <a:schemeClr val="bg1"/>
                </a:solidFill>
              </a:rPr>
              <a:t>amparo às crianças e adolescentes carentes; </a:t>
            </a:r>
          </a:p>
          <a:p>
            <a:pPr marL="0" lvl="0" indent="0" algn="just">
              <a:buNone/>
            </a:pPr>
            <a:r>
              <a:rPr lang="pt-BR" dirty="0" smtClean="0">
                <a:solidFill>
                  <a:schemeClr val="bg1"/>
                </a:solidFill>
              </a:rPr>
              <a:t>III - A </a:t>
            </a:r>
            <a:r>
              <a:rPr lang="pt-BR" dirty="0">
                <a:solidFill>
                  <a:schemeClr val="bg1"/>
                </a:solidFill>
              </a:rPr>
              <a:t>promoção da integração ao mercado de trabalho</a:t>
            </a:r>
            <a:r>
              <a:rPr lang="pt-BR" dirty="0" smtClean="0">
                <a:solidFill>
                  <a:schemeClr val="bg1"/>
                </a:solidFill>
              </a:rPr>
              <a:t>;</a:t>
            </a:r>
          </a:p>
          <a:p>
            <a:pPr marL="0" lvl="0" indent="0" algn="just">
              <a:buNone/>
            </a:pPr>
            <a:r>
              <a:rPr lang="pt-BR" dirty="0" smtClean="0">
                <a:solidFill>
                  <a:schemeClr val="bg1"/>
                </a:solidFill>
              </a:rPr>
              <a:t>IV - A </a:t>
            </a:r>
            <a:r>
              <a:rPr lang="pt-BR" dirty="0">
                <a:solidFill>
                  <a:schemeClr val="bg1"/>
                </a:solidFill>
              </a:rPr>
              <a:t>habilitação e reabilitação das pessoas portadoras de deficiência e a promoção de sua integração à vida comunitária;</a:t>
            </a:r>
          </a:p>
          <a:p>
            <a:pPr marL="0" lvl="0" indent="0" algn="just">
              <a:buNone/>
            </a:pPr>
            <a:r>
              <a:rPr lang="pt-BR" dirty="0" smtClean="0">
                <a:solidFill>
                  <a:schemeClr val="bg1"/>
                </a:solidFill>
              </a:rPr>
              <a:t>V - A </a:t>
            </a:r>
            <a:r>
              <a:rPr lang="pt-BR" dirty="0">
                <a:solidFill>
                  <a:schemeClr val="bg1"/>
                </a:solidFill>
              </a:rPr>
              <a:t>garantia de um salário mínimo de benefício mensal à pessoa portadora de deficiência e ao idoso que comprovem não possuir meios de prover à própria manutenção ou de tê-la provida por sua família, conforme dispuser a lei. – BPC- Benefício de Prestação Continuada.</a:t>
            </a:r>
          </a:p>
          <a:p>
            <a:pPr lvl="0" algn="just"/>
            <a:endParaRPr lang="pt-BR" dirty="0">
              <a:solidFill>
                <a:schemeClr val="bg1"/>
              </a:solidFill>
            </a:endParaRPr>
          </a:p>
        </p:txBody>
      </p:sp>
    </p:spTree>
    <p:extLst>
      <p:ext uri="{BB962C8B-B14F-4D97-AF65-F5344CB8AC3E}">
        <p14:creationId xmlns:p14="http://schemas.microsoft.com/office/powerpoint/2010/main" val="3569621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TODO CIDADÃO TEM DIREITO</a:t>
            </a:r>
            <a:endParaRPr lang="pt-BR" dirty="0">
              <a:solidFill>
                <a:schemeClr val="bg1"/>
              </a:solidFill>
            </a:endParaRPr>
          </a:p>
        </p:txBody>
      </p:sp>
      <p:sp>
        <p:nvSpPr>
          <p:cNvPr id="3" name="Espaço Reservado para Conteúdo 2"/>
          <p:cNvSpPr>
            <a:spLocks noGrp="1"/>
          </p:cNvSpPr>
          <p:nvPr>
            <p:ph idx="1"/>
          </p:nvPr>
        </p:nvSpPr>
        <p:spPr>
          <a:xfrm>
            <a:off x="539552" y="1412776"/>
            <a:ext cx="8229600" cy="2044824"/>
          </a:xfrm>
        </p:spPr>
        <p:txBody>
          <a:bodyPr>
            <a:noAutofit/>
          </a:bodyPr>
          <a:lstStyle/>
          <a:p>
            <a:pPr lvl="0" algn="just"/>
            <a:r>
              <a:rPr lang="pt-BR" sz="2400" dirty="0">
                <a:solidFill>
                  <a:schemeClr val="bg1"/>
                </a:solidFill>
              </a:rPr>
              <a:t>Ir e vir em todo território nacional em tempo de Paz;</a:t>
            </a:r>
          </a:p>
          <a:p>
            <a:pPr lvl="0" algn="just"/>
            <a:r>
              <a:rPr lang="pt-BR" sz="2400" dirty="0">
                <a:solidFill>
                  <a:schemeClr val="bg1"/>
                </a:solidFill>
              </a:rPr>
              <a:t>Direito de igualdade perante a Lei;</a:t>
            </a:r>
          </a:p>
          <a:p>
            <a:pPr lvl="0" algn="just"/>
            <a:r>
              <a:rPr lang="pt-BR" sz="2400" dirty="0">
                <a:solidFill>
                  <a:schemeClr val="bg1"/>
                </a:solidFill>
              </a:rPr>
              <a:t>Direito de não ser torturado e de não receber tratamento desumano ou degradante;</a:t>
            </a:r>
          </a:p>
          <a:p>
            <a:pPr lvl="0" algn="just"/>
            <a:r>
              <a:rPr lang="pt-BR" sz="2400" dirty="0">
                <a:solidFill>
                  <a:schemeClr val="bg1"/>
                </a:solidFill>
              </a:rPr>
              <a:t>Direito a sua intimidade, sua vida particular, sua honra, sua imagem, à inviolabilidade de seu domicílio, de sua correspondência, de suas comunicações telegráficas, de dados e telefônicas;</a:t>
            </a:r>
          </a:p>
          <a:p>
            <a:pPr lvl="0" algn="just"/>
            <a:r>
              <a:rPr lang="pt-BR" sz="2400" dirty="0">
                <a:solidFill>
                  <a:schemeClr val="bg1"/>
                </a:solidFill>
              </a:rPr>
              <a:t>Direito de liberdade de expressão de atividade artística, intelectual, científica, literária, e de comunicação;</a:t>
            </a:r>
          </a:p>
          <a:p>
            <a:pPr lvl="0" algn="just"/>
            <a:r>
              <a:rPr lang="pt-BR" sz="2400" dirty="0">
                <a:solidFill>
                  <a:schemeClr val="bg1"/>
                </a:solidFill>
              </a:rPr>
              <a:t>Direito de reunião e às liberdades políticas e religiosas;</a:t>
            </a:r>
          </a:p>
          <a:p>
            <a:pPr lvl="0" algn="just"/>
            <a:r>
              <a:rPr lang="pt-BR" sz="2400" dirty="0">
                <a:solidFill>
                  <a:schemeClr val="bg1"/>
                </a:solidFill>
              </a:rPr>
              <a:t>Direito à Informação;</a:t>
            </a:r>
          </a:p>
          <a:p>
            <a:pPr lvl="0" algn="just"/>
            <a:r>
              <a:rPr lang="pt-BR" sz="2400" dirty="0">
                <a:solidFill>
                  <a:schemeClr val="bg1"/>
                </a:solidFill>
              </a:rPr>
              <a:t>Direito de propriedade;</a:t>
            </a:r>
          </a:p>
        </p:txBody>
      </p:sp>
    </p:spTree>
    <p:extLst>
      <p:ext uri="{BB962C8B-B14F-4D97-AF65-F5344CB8AC3E}">
        <p14:creationId xmlns:p14="http://schemas.microsoft.com/office/powerpoint/2010/main" val="3701977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TODO CIDADÃO TEM DEVERES</a:t>
            </a:r>
            <a:endParaRPr lang="pt-BR" dirty="0">
              <a:solidFill>
                <a:schemeClr val="bg1"/>
              </a:solidFill>
            </a:endParaRPr>
          </a:p>
        </p:txBody>
      </p:sp>
      <p:sp>
        <p:nvSpPr>
          <p:cNvPr id="3" name="Espaço Reservado para Conteúdo 2"/>
          <p:cNvSpPr>
            <a:spLocks noGrp="1"/>
          </p:cNvSpPr>
          <p:nvPr>
            <p:ph idx="1"/>
          </p:nvPr>
        </p:nvSpPr>
        <p:spPr>
          <a:xfrm>
            <a:off x="539552" y="1772816"/>
            <a:ext cx="8229600" cy="2044824"/>
          </a:xfrm>
        </p:spPr>
        <p:txBody>
          <a:bodyPr>
            <a:noAutofit/>
          </a:bodyPr>
          <a:lstStyle/>
          <a:p>
            <a:pPr lvl="0" algn="just"/>
            <a:r>
              <a:rPr lang="pt-BR" sz="2400" dirty="0">
                <a:solidFill>
                  <a:schemeClr val="bg1"/>
                </a:solidFill>
              </a:rPr>
              <a:t>Votar em escolher nossos governantes e nossos representantes nos poderes executivo e legislativo;</a:t>
            </a:r>
          </a:p>
          <a:p>
            <a:pPr lvl="0" algn="just"/>
            <a:r>
              <a:rPr lang="pt-BR" sz="2400" dirty="0">
                <a:solidFill>
                  <a:schemeClr val="bg1"/>
                </a:solidFill>
              </a:rPr>
              <a:t>Cumprir a leis;</a:t>
            </a:r>
          </a:p>
          <a:p>
            <a:pPr lvl="0" algn="just"/>
            <a:r>
              <a:rPr lang="pt-BR" sz="2400" dirty="0">
                <a:solidFill>
                  <a:schemeClr val="bg1"/>
                </a:solidFill>
              </a:rPr>
              <a:t>Respeitar os direitos sociais de outras pessoas;</a:t>
            </a:r>
          </a:p>
          <a:p>
            <a:pPr lvl="0" algn="just"/>
            <a:r>
              <a:rPr lang="pt-BR" sz="2400" dirty="0">
                <a:solidFill>
                  <a:schemeClr val="bg1"/>
                </a:solidFill>
              </a:rPr>
              <a:t>Prover o seu sustento com o seu trabalho; alimentar parentes próximos que sejam incapazes;</a:t>
            </a:r>
          </a:p>
          <a:p>
            <a:pPr lvl="0" algn="just"/>
            <a:r>
              <a:rPr lang="pt-BR" sz="2400" dirty="0">
                <a:solidFill>
                  <a:schemeClr val="bg1"/>
                </a:solidFill>
              </a:rPr>
              <a:t>Educar e proteger nossos semelhantes, proteger a natureza;</a:t>
            </a:r>
          </a:p>
          <a:p>
            <a:pPr lvl="0" algn="just"/>
            <a:r>
              <a:rPr lang="pt-BR" sz="2400" dirty="0">
                <a:solidFill>
                  <a:schemeClr val="bg1"/>
                </a:solidFill>
              </a:rPr>
              <a:t>Proteger o patrimônio comunitário; </a:t>
            </a:r>
          </a:p>
          <a:p>
            <a:pPr lvl="0" algn="just"/>
            <a:r>
              <a:rPr lang="pt-BR" sz="2400" dirty="0">
                <a:solidFill>
                  <a:schemeClr val="bg1"/>
                </a:solidFill>
              </a:rPr>
              <a:t>Proteger o patrimônio público e social do país; colaborar com as autoridades.</a:t>
            </a:r>
          </a:p>
        </p:txBody>
      </p:sp>
    </p:spTree>
    <p:extLst>
      <p:ext uri="{BB962C8B-B14F-4D97-AF65-F5344CB8AC3E}">
        <p14:creationId xmlns:p14="http://schemas.microsoft.com/office/powerpoint/2010/main" val="831303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4013</Words>
  <Application>Microsoft Office PowerPoint</Application>
  <PresentationFormat>Apresentação na tela (4:3)</PresentationFormat>
  <Paragraphs>198</Paragraphs>
  <Slides>54</Slides>
  <Notes>2</Notes>
  <HiddenSlides>0</HiddenSlides>
  <MMClips>0</MMClips>
  <ScaleCrop>false</ScaleCrop>
  <HeadingPairs>
    <vt:vector size="4" baseType="variant">
      <vt:variant>
        <vt:lpstr>Tema</vt:lpstr>
      </vt:variant>
      <vt:variant>
        <vt:i4>1</vt:i4>
      </vt:variant>
      <vt:variant>
        <vt:lpstr>Títulos de slides</vt:lpstr>
      </vt:variant>
      <vt:variant>
        <vt:i4>54</vt:i4>
      </vt:variant>
    </vt:vector>
  </HeadingPairs>
  <TitlesOfParts>
    <vt:vector size="55" baseType="lpstr">
      <vt:lpstr>Tema do Office</vt:lpstr>
      <vt:lpstr>OSPB E EDUCAÇÃO MORAL E CÍVICA</vt:lpstr>
      <vt:lpstr>ORGANIZÇÃO SOCIAL  E POLÍTICA NO BRASIL</vt:lpstr>
      <vt:lpstr>DIREITOS E DEVERES DO CIDADÃO</vt:lpstr>
      <vt:lpstr>DIREITOS E DEVERES DO CIDADÃO</vt:lpstr>
      <vt:lpstr>DIREITOS E DEVERES DO CIDADÃO</vt:lpstr>
      <vt:lpstr>DIREITOS E DEVERES DO CIDADÃO</vt:lpstr>
      <vt:lpstr>DIREITOS E DEVERES DO CIDADÃO</vt:lpstr>
      <vt:lpstr>TODO CIDADÃO TEM DIREITO</vt:lpstr>
      <vt:lpstr>TODO CIDADÃO TEM DEVERES</vt:lpstr>
      <vt:lpstr>ORGANIZAÇÃO SÓCIO POLÍTICO-ECONOMICO NO BRASIL</vt:lpstr>
      <vt:lpstr>CAPITAL E A ORGANIZAÇÃO DA SOCIEDADE</vt:lpstr>
      <vt:lpstr>SISTEMA SOCIALISTA</vt:lpstr>
      <vt:lpstr>QUEDA DO SOCIALISMO</vt:lpstr>
      <vt:lpstr>NOVA ORDEM MUNDIAL E O MUNDO MULTIPOLAR</vt:lpstr>
      <vt:lpstr>COMO EXIGIR DO  ESTADO OS DIREITOS</vt:lpstr>
      <vt:lpstr>COMO EXIGIR DO  ESTADO OS DIREITOS</vt:lpstr>
      <vt:lpstr>COMO EXIGIR DO  ESTADO OS DIREITOS</vt:lpstr>
      <vt:lpstr>COMO EXIGIR DO  ESTADO OS DIREITOS</vt:lpstr>
      <vt:lpstr>COMO EXIGIR DO  ESTADO OS DIREITOS</vt:lpstr>
      <vt:lpstr>PARTICIPAÇÃO DO CIDADÃO NA ELEBORAÇÃO DAS LEIS</vt:lpstr>
      <vt:lpstr>PARTICIPAÇÃO DO CIDADÃO NA ELEBORAÇÃO DAS LEIS</vt:lpstr>
      <vt:lpstr>PARTICIPAÇÃO DO CIDADÃO NA ELEBORAÇÃO DAS LEIS</vt:lpstr>
      <vt:lpstr>PARTICIPAÇÃO POPULAR</vt:lpstr>
      <vt:lpstr>PARTICIPAÇÃO NAS ELEIÇÕES</vt:lpstr>
      <vt:lpstr>PARTICIPAÇÃO NAS ELEIÇÕES</vt:lpstr>
      <vt:lpstr>OBRIGATÓRIO DO VOTO</vt:lpstr>
      <vt:lpstr>VOTO CONSCIENTE</vt:lpstr>
      <vt:lpstr>EDUCAÇÃO MORAL E CÍVICA</vt:lpstr>
      <vt:lpstr>EDUCAÇÃO MORAL E CÍVICA</vt:lpstr>
      <vt:lpstr>EDUCAÇÃO MORAL E CÍVICA</vt:lpstr>
      <vt:lpstr>EDUCAÇÃO MORAL E CÍVICA</vt:lpstr>
      <vt:lpstr>MORALIDADE</vt:lpstr>
      <vt:lpstr>MORALIDADE</vt:lpstr>
      <vt:lpstr>CIVISMO</vt:lpstr>
      <vt:lpstr>UNIDADE NACIONAL</vt:lpstr>
      <vt:lpstr>UNIDADE NACIONAL</vt:lpstr>
      <vt:lpstr>UNIDADE NACIONAL</vt:lpstr>
      <vt:lpstr>SIMBOLOS NACIONAIS</vt:lpstr>
      <vt:lpstr>BANDEIRA NACIONAL</vt:lpstr>
      <vt:lpstr>BANDEIRA NACIONAL</vt:lpstr>
      <vt:lpstr>BRASÃO</vt:lpstr>
      <vt:lpstr>SELO NACIONAL</vt:lpstr>
      <vt:lpstr>HINO NACIONAL</vt:lpstr>
      <vt:lpstr>IMPORTANCIA DA  INSTITUIÇÕES PÚBLICAS</vt:lpstr>
      <vt:lpstr>IMPORTANCIA DA  INSTITUIÇÕES PÚBLICAS</vt:lpstr>
      <vt:lpstr>IMPORTANCIA DA  INSTITUIÇÕES PÚBLICAS</vt:lpstr>
      <vt:lpstr>CONCEITO DE ÉTICA</vt:lpstr>
      <vt:lpstr>ORIGEM DA ÉTICA</vt:lpstr>
      <vt:lpstr>DIFERENÇA ENTRE ÉTICA E MORAL</vt:lpstr>
      <vt:lpstr>VALORES HUMANOS E ÉTICA</vt:lpstr>
      <vt:lpstr>ÉTICA AMBIENTE DE TRABALHO</vt:lpstr>
      <vt:lpstr>ÉTICA AMBIENTE DE TRABALHO</vt:lpstr>
      <vt:lpstr>ÉTICA AMBIENTE DE TRABALHO</vt:lpstr>
      <vt:lpstr>ÉTICA AMBIENTE DE TRABALHO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dc:creator>
  <cp:lastModifiedBy>user</cp:lastModifiedBy>
  <cp:revision>25</cp:revision>
  <cp:lastPrinted>2020-10-23T15:44:45Z</cp:lastPrinted>
  <dcterms:created xsi:type="dcterms:W3CDTF">2020-10-23T14:46:34Z</dcterms:created>
  <dcterms:modified xsi:type="dcterms:W3CDTF">2021-03-03T19:33:04Z</dcterms:modified>
</cp:coreProperties>
</file>