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361" r:id="rId4"/>
    <p:sldId id="304" r:id="rId5"/>
    <p:sldId id="362" r:id="rId6"/>
    <p:sldId id="258" r:id="rId7"/>
    <p:sldId id="367" r:id="rId8"/>
    <p:sldId id="363" r:id="rId9"/>
    <p:sldId id="365" r:id="rId10"/>
    <p:sldId id="366" r:id="rId11"/>
    <p:sldId id="260" r:id="rId12"/>
    <p:sldId id="368" r:id="rId13"/>
    <p:sldId id="369" r:id="rId14"/>
    <p:sldId id="315" r:id="rId15"/>
    <p:sldId id="370" r:id="rId16"/>
    <p:sldId id="371" r:id="rId17"/>
    <p:sldId id="316" r:id="rId18"/>
    <p:sldId id="372" r:id="rId19"/>
    <p:sldId id="373" r:id="rId20"/>
    <p:sldId id="374" r:id="rId21"/>
    <p:sldId id="317" r:id="rId22"/>
    <p:sldId id="259" r:id="rId23"/>
    <p:sldId id="261" r:id="rId24"/>
    <p:sldId id="375" r:id="rId25"/>
    <p:sldId id="318" r:id="rId26"/>
    <p:sldId id="376" r:id="rId27"/>
    <p:sldId id="305" r:id="rId28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63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9CD1B-7D38-4BBB-B59E-EB68453E2C91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1A76-183E-48D7-A2F2-07D53C80739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615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79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20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69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60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67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6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82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60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0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09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AAB-7AB7-4A99-A4A9-25C1419D97FF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6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BAAB-7AB7-4A99-A4A9-25C1419D97FF}" type="datetimeFigureOut">
              <a:rPr lang="pt-BR" smtClean="0"/>
              <a:t>28/10/2020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D3FD5-545D-435A-AC56-B0E6DE7546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19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5013176"/>
            <a:ext cx="7988424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FDB6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 À ADMINISTRAÇÃO</a:t>
            </a:r>
            <a:endParaRPr lang="pt-BR" dirty="0">
              <a:solidFill>
                <a:srgbClr val="FDB63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CONCEITOS ATUAIS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bg1"/>
                </a:solidFill>
              </a:rPr>
              <a:t>O </a:t>
            </a:r>
            <a:r>
              <a:rPr lang="pt-BR" b="1" dirty="0" smtClean="0">
                <a:solidFill>
                  <a:schemeClr val="bg1"/>
                </a:solidFill>
              </a:rPr>
              <a:t>Administrador</a:t>
            </a:r>
            <a:endParaRPr lang="pt-BR" sz="2800" dirty="0">
              <a:solidFill>
                <a:schemeClr val="bg1"/>
              </a:solidFill>
            </a:endParaRPr>
          </a:p>
          <a:p>
            <a:pPr lvl="0" algn="just"/>
            <a:endParaRPr lang="pt-BR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O </a:t>
            </a:r>
            <a:r>
              <a:rPr lang="pt-BR" dirty="0">
                <a:solidFill>
                  <a:schemeClr val="bg1"/>
                </a:solidFill>
              </a:rPr>
              <a:t>administrador é remunerado para fazer realizações, a empresa espera desse profissional resultado, e principal meta do administrado em uma organização é obter lucro. </a:t>
            </a:r>
            <a:r>
              <a:rPr lang="pt-BR" dirty="0" smtClean="0">
                <a:solidFill>
                  <a:schemeClr val="bg1"/>
                </a:solidFill>
              </a:rPr>
              <a:t>A </a:t>
            </a:r>
            <a:r>
              <a:rPr lang="pt-BR" dirty="0">
                <a:solidFill>
                  <a:schemeClr val="bg1"/>
                </a:solidFill>
              </a:rPr>
              <a:t>atividade profissional que o administrador pode desenvolver</a:t>
            </a:r>
            <a:r>
              <a:rPr lang="pt-BR" dirty="0" smtClean="0">
                <a:solidFill>
                  <a:schemeClr val="bg1"/>
                </a:solidFill>
              </a:rPr>
              <a:t>:</a:t>
            </a:r>
          </a:p>
          <a:p>
            <a:pPr marL="0" indent="0" algn="just">
              <a:buNone/>
            </a:pPr>
            <a:endParaRPr lang="pt-BR" dirty="0">
              <a:solidFill>
                <a:schemeClr val="bg1"/>
              </a:solidFill>
            </a:endParaRPr>
          </a:p>
          <a:p>
            <a:pPr lvl="0" algn="just"/>
            <a:r>
              <a:rPr lang="pt-BR" dirty="0">
                <a:solidFill>
                  <a:schemeClr val="bg1"/>
                </a:solidFill>
              </a:rPr>
              <a:t>Pareceres;</a:t>
            </a:r>
          </a:p>
          <a:p>
            <a:pPr lvl="0" algn="just"/>
            <a:r>
              <a:rPr lang="pt-BR" dirty="0">
                <a:solidFill>
                  <a:schemeClr val="bg1"/>
                </a:solidFill>
              </a:rPr>
              <a:t>Relatórios gerenciais no auxilio a tomada de decisões;</a:t>
            </a:r>
          </a:p>
          <a:p>
            <a:pPr lvl="0" algn="just"/>
            <a:r>
              <a:rPr lang="pt-BR" dirty="0">
                <a:solidFill>
                  <a:schemeClr val="bg1"/>
                </a:solidFill>
              </a:rPr>
              <a:t>Gestão de projetos;</a:t>
            </a:r>
          </a:p>
          <a:p>
            <a:pPr lvl="0" algn="just"/>
            <a:r>
              <a:rPr lang="pt-BR" dirty="0">
                <a:solidFill>
                  <a:schemeClr val="bg1"/>
                </a:solidFill>
              </a:rPr>
              <a:t>Laudos;</a:t>
            </a:r>
          </a:p>
          <a:p>
            <a:pPr lvl="0" algn="just"/>
            <a:r>
              <a:rPr lang="pt-BR" dirty="0">
                <a:solidFill>
                  <a:schemeClr val="bg1"/>
                </a:solidFill>
              </a:rPr>
              <a:t>Pesquisas de campo;</a:t>
            </a:r>
          </a:p>
          <a:p>
            <a:pPr lvl="0" algn="just"/>
            <a:r>
              <a:rPr lang="pt-BR" dirty="0">
                <a:solidFill>
                  <a:schemeClr val="bg1"/>
                </a:solidFill>
              </a:rPr>
              <a:t>Implantar controles;</a:t>
            </a:r>
          </a:p>
          <a:p>
            <a:pPr lvl="0" algn="just"/>
            <a:r>
              <a:rPr lang="pt-BR" dirty="0">
                <a:solidFill>
                  <a:schemeClr val="bg1"/>
                </a:solidFill>
              </a:rPr>
              <a:t>Coordenar pessoas na elaboração de projetos da área de administração;</a:t>
            </a:r>
          </a:p>
          <a:p>
            <a:pPr lvl="0" algn="just"/>
            <a:r>
              <a:rPr lang="pt-BR" dirty="0">
                <a:solidFill>
                  <a:schemeClr val="bg1"/>
                </a:solidFill>
              </a:rPr>
              <a:t>Administração de material e administração mercadológica, etc...</a:t>
            </a:r>
          </a:p>
        </p:txBody>
      </p:sp>
    </p:spTree>
    <p:extLst>
      <p:ext uri="{BB962C8B-B14F-4D97-AF65-F5344CB8AC3E}">
        <p14:creationId xmlns:p14="http://schemas.microsoft.com/office/powerpoint/2010/main" val="40501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ÉTICA PROFISSIONAL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Ética é um conjunto de valores morais e princípios que norteiam a conduta humana na sociedade. A ética serve para que haja um equilíbrio e bom funcionamento social, possibilitando que ninguém saia prejudicado. Neste sentido, a ética, embora não possa ser confundida com as leis, está relacionada com o sentimento de justiça social.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7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ÉTICA PROFISSIONAL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52736"/>
            <a:ext cx="8373616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chemeClr val="bg1"/>
                </a:solidFill>
              </a:rPr>
              <a:t>Capítulo I das regras fundamentais do código de ética e disciplina dos profissionais de administração</a:t>
            </a:r>
            <a:r>
              <a:rPr lang="pt-BR" sz="2000" b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algn="just"/>
            <a:r>
              <a:rPr lang="pt-BR" sz="2000" b="1" dirty="0" smtClean="0">
                <a:solidFill>
                  <a:schemeClr val="bg1"/>
                </a:solidFill>
              </a:rPr>
              <a:t>Art</a:t>
            </a:r>
            <a:r>
              <a:rPr lang="pt-BR" sz="2000" b="1" dirty="0">
                <a:solidFill>
                  <a:schemeClr val="bg1"/>
                </a:solidFill>
              </a:rPr>
              <a:t>. 1º </a:t>
            </a:r>
            <a:r>
              <a:rPr lang="pt-BR" sz="2000" dirty="0">
                <a:solidFill>
                  <a:schemeClr val="bg1"/>
                </a:solidFill>
              </a:rPr>
              <a:t>O exercício das atividades abrangidas pela Lei nº 4.769/1965 exige conduta compatível com os preceitos deste Código e com os demais princípios da moral individual, social e profissional</a:t>
            </a:r>
            <a:r>
              <a:rPr lang="pt-BR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§ </a:t>
            </a:r>
            <a:r>
              <a:rPr lang="pt-BR" sz="2000" dirty="0">
                <a:solidFill>
                  <a:schemeClr val="bg1"/>
                </a:solidFill>
              </a:rPr>
              <a:t>1º. O profissional de Administração, atuando como empregado, servidor público ou profissional liberal, não pode abdicar de sua dignidade, prerrogativas e independência profissional</a:t>
            </a:r>
            <a:r>
              <a:rPr lang="pt-BR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t-BR" sz="2000" dirty="0" smtClean="0">
                <a:solidFill>
                  <a:schemeClr val="bg1"/>
                </a:solidFill>
              </a:rPr>
              <a:t>§ </a:t>
            </a:r>
            <a:r>
              <a:rPr lang="pt-BR" sz="2000" dirty="0">
                <a:solidFill>
                  <a:schemeClr val="bg1"/>
                </a:solidFill>
              </a:rPr>
              <a:t>2º. O disposto neste Código aplica-se aos profissionais de Administração inscritos no CRA da respectiva jurisdição, no exercício da atividade profissional</a:t>
            </a:r>
            <a:r>
              <a:rPr lang="pt-BR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</a:rPr>
              <a:t>§ 3º Considera-se atividade profissional, para fins de aplicação deste código, o exercício de mandato eletivo no âmbito dos Conselhos Federal e Regionais de Administração.</a:t>
            </a:r>
          </a:p>
          <a:p>
            <a:pPr marL="0" indent="0" algn="just">
              <a:buNone/>
            </a:pPr>
            <a:endParaRPr lang="pt-BR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ÉTICA PROFISSIONAL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b="1" dirty="0">
                <a:solidFill>
                  <a:schemeClr val="bg1"/>
                </a:solidFill>
              </a:rPr>
              <a:t>Capítulo I das regras fundamentais do código de ética e disciplina dos profissionais de administração</a:t>
            </a:r>
            <a:r>
              <a:rPr lang="pt-BR" sz="2000" b="1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</a:rPr>
              <a:t> </a:t>
            </a:r>
            <a:r>
              <a:rPr lang="pt-BR" sz="2000" b="1" dirty="0">
                <a:solidFill>
                  <a:schemeClr val="bg1"/>
                </a:solidFill>
              </a:rPr>
              <a:t>Art. 2º</a:t>
            </a:r>
            <a:r>
              <a:rPr lang="pt-BR" sz="2000" dirty="0">
                <a:solidFill>
                  <a:schemeClr val="bg1"/>
                </a:solidFill>
              </a:rPr>
              <a:t> São deveres do profissional de Administração: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</a:rPr>
              <a:t>I - exercer a profissão com zelo e honestidade;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</a:rPr>
              <a:t>II – defender os direitos e interesses do cliente;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</a:rPr>
              <a:t>III - guardar sigilo sobre o que saiba em razão do exercício profissional lícito de seu ofício; 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</a:rPr>
              <a:t>IV - manter independência técnica na orientação de serviços, sem abdicar de sua dignidade e prerrogativas, seja como profissional liberal ou empregado;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</a:rPr>
              <a:t>V - empenhar-se, continuamente, em seu aperfeiçoamento pessoal e profissional;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</a:rPr>
              <a:t>VI - zelar por sua reputação pessoal e profissional, bem como pelo prestígio e dignidade da profissão;</a:t>
            </a:r>
          </a:p>
          <a:p>
            <a:pPr marL="0" indent="0" algn="just">
              <a:buNone/>
            </a:pPr>
            <a:r>
              <a:rPr lang="pt-BR" sz="2000" dirty="0">
                <a:solidFill>
                  <a:schemeClr val="bg1"/>
                </a:solidFill>
              </a:rPr>
              <a:t>VII – esclarecer o cliente sobre a função social da organização e a necessidade de preservação do meio ambiente. </a:t>
            </a:r>
          </a:p>
        </p:txBody>
      </p:sp>
    </p:spTree>
    <p:extLst>
      <p:ext uri="{BB962C8B-B14F-4D97-AF65-F5344CB8AC3E}">
        <p14:creationId xmlns:p14="http://schemas.microsoft.com/office/powerpoint/2010/main" val="33592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TIPOS DE ORGANIZAÇÕES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pt-BR" dirty="0">
                <a:solidFill>
                  <a:schemeClr val="bg1"/>
                </a:solidFill>
              </a:rPr>
              <a:t>Organizações Lucrativas, onde o principal objetivo é o Lucro: elas buscam criar bens e/ou serviços, esses são vendidos para sociedade em geral, com uma margem de lucro, viabilizando o valor do investimento, já descontado seus custos e despesas. </a:t>
            </a:r>
            <a:endParaRPr lang="pt-BR" sz="2800" dirty="0">
              <a:solidFill>
                <a:schemeClr val="bg1"/>
              </a:solidFill>
            </a:endParaRPr>
          </a:p>
          <a:p>
            <a:pPr algn="just"/>
            <a:r>
              <a:rPr lang="pt-BR" dirty="0">
                <a:solidFill>
                  <a:schemeClr val="bg1"/>
                </a:solidFill>
              </a:rPr>
              <a:t> </a:t>
            </a:r>
            <a:endParaRPr lang="pt-BR" sz="2800" dirty="0">
              <a:solidFill>
                <a:schemeClr val="bg1"/>
              </a:solidFill>
            </a:endParaRPr>
          </a:p>
          <a:p>
            <a:pPr lvl="0" algn="just"/>
            <a:r>
              <a:rPr lang="pt-BR" dirty="0">
                <a:solidFill>
                  <a:schemeClr val="bg1"/>
                </a:solidFill>
              </a:rPr>
              <a:t>Organizações Não Lucrativas, ou seja, não visão Lucros, são de cunho social: essa por sua vez, seus resultados são contabilizados, frente as ações sociais que realizaram durante o exercício, segue alguns exemplos desse tipo de organizações: ONGs, Instituições Beneficentes, Fundações, Igrejas, entre outros. 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TIPOS DE ORGANIZAÇÕES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Segundo a Lei nº 13.303, de 30 de julho de 2016, no seu Art. 3º, será considerada organização de caráter pública, a entidade com personalidade jurídica e de direito privado com autorização baseado em lei e patrimônio próprio, também precisa ser o capital social de integral detenção da União, Estado, Distrito Federal ou Municípios.</a:t>
            </a:r>
          </a:p>
        </p:txBody>
      </p:sp>
    </p:spTree>
    <p:extLst>
      <p:ext uri="{BB962C8B-B14F-4D97-AF65-F5344CB8AC3E}">
        <p14:creationId xmlns:p14="http://schemas.microsoft.com/office/powerpoint/2010/main" val="11980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TIPOS DE ORGANIZAÇÕES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Organização Pública de Administração Direta –as que são </a:t>
            </a:r>
            <a:r>
              <a:rPr lang="pt-BR" dirty="0">
                <a:solidFill>
                  <a:schemeClr val="bg1"/>
                </a:solidFill>
              </a:rPr>
              <a:t>subordinadas ao estado, e seus objetivos são pautado legalmente pelo poder público, onde elas buscam o bem comum, cumprindo o que afirma a Constituição Federal (CF), e também atendendo os anseios da política governamental, onde seus orçamentos são gerenciados por gestores </a:t>
            </a:r>
            <a:r>
              <a:rPr lang="pt-BR" dirty="0" smtClean="0">
                <a:solidFill>
                  <a:schemeClr val="bg1"/>
                </a:solidFill>
              </a:rPr>
              <a:t>públicos.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A </a:t>
            </a:r>
            <a:r>
              <a:rPr lang="pt-BR" dirty="0">
                <a:solidFill>
                  <a:schemeClr val="bg1"/>
                </a:solidFill>
              </a:rPr>
              <a:t>lei divide em duas partes a Administração Pública: em Direta e Indireta. Alguns exemplos de Organizações de Administração Pública Direta:</a:t>
            </a:r>
            <a:endParaRPr lang="pt-BR" sz="2800" dirty="0">
              <a:solidFill>
                <a:schemeClr val="bg1"/>
              </a:solidFill>
            </a:endParaRPr>
          </a:p>
          <a:p>
            <a:pPr lvl="0" algn="just"/>
            <a:r>
              <a:rPr lang="pt-BR" dirty="0">
                <a:solidFill>
                  <a:schemeClr val="bg1"/>
                </a:solidFill>
              </a:rPr>
              <a:t>Os ministérios;</a:t>
            </a:r>
            <a:endParaRPr lang="pt-BR" sz="2800" dirty="0">
              <a:solidFill>
                <a:schemeClr val="bg1"/>
              </a:solidFill>
            </a:endParaRPr>
          </a:p>
          <a:p>
            <a:pPr lvl="0" algn="just"/>
            <a:r>
              <a:rPr lang="pt-BR" dirty="0">
                <a:solidFill>
                  <a:schemeClr val="bg1"/>
                </a:solidFill>
              </a:rPr>
              <a:t>Forças Armadas;</a:t>
            </a:r>
            <a:endParaRPr lang="pt-BR" sz="2800" dirty="0">
              <a:solidFill>
                <a:schemeClr val="bg1"/>
              </a:solidFill>
            </a:endParaRPr>
          </a:p>
          <a:p>
            <a:pPr algn="just"/>
            <a:r>
              <a:rPr lang="pt-BR" dirty="0">
                <a:solidFill>
                  <a:schemeClr val="bg1"/>
                </a:solidFill>
              </a:rPr>
              <a:t>Receita Federal. 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TIPOS DE ORGANIZAÇÕES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S</a:t>
            </a:r>
            <a:r>
              <a:rPr lang="pt-BR" dirty="0" smtClean="0">
                <a:solidFill>
                  <a:schemeClr val="bg1"/>
                </a:solidFill>
              </a:rPr>
              <a:t>egundo </a:t>
            </a:r>
            <a:r>
              <a:rPr lang="pt-BR" dirty="0">
                <a:solidFill>
                  <a:schemeClr val="bg1"/>
                </a:solidFill>
              </a:rPr>
              <a:t>a Lei nº 13.303, de 30 de julho de 2016, no seu Art. 4º, Sociedade de economia mista é a organização com personalidade jurídica e de direito privado, com autorização baseado em lei, sob a forma de sociedade anônima, cujas ações com direito a voto pertençam em sua maioria à União, Estados, Distrito Federal, ou Municípios ou a entidade da administração de forma indireta. 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TIPOS DE ORGANIZAÇÕES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A pessoa jurídica que controla a sociedade de economia mista tem os deveres e as responsabilidades do acionista controlador, estabelecidos na Lei nº 6.404, de 15 de dezembro de 1976, e deverá exercer o poder de controle no interesse da companhia, respeitado o interesse público que justificou sua criação. Afirma a Lei nº 13.303, de 30 de julho de 2016, no seu Art. 4º e, §1º.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TIPOS DE ORGANIZAÇÕES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CONCEITOS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39604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Segundo Maximiano (1993), uma organização é uma combinação de esforços individuais que tem por finalidade a realização de propósitos coletivos, pelo qual é possível alcançar objetivos inatingíveis para uma pessoa. </a:t>
            </a:r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r>
              <a:rPr lang="pt-BR" dirty="0">
                <a:solidFill>
                  <a:schemeClr val="bg1"/>
                </a:solidFill>
              </a:rPr>
              <a:t>Segundo Lacombe (2012), administrar faz parte de conseguir através das pessoas resultado, onde ele considera o ato de administrar conduzir as pessoas a estarem motivadas a realizarem os objetivos da organização, ainda enfatiza que é uma das virtudes dos administradores é conseguir extrair o melhor resultado possível de sua equipe.</a:t>
            </a:r>
          </a:p>
        </p:txBody>
      </p:sp>
    </p:spTree>
    <p:extLst>
      <p:ext uri="{BB962C8B-B14F-4D97-AF65-F5344CB8AC3E}">
        <p14:creationId xmlns:p14="http://schemas.microsoft.com/office/powerpoint/2010/main" val="31760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Empresas privadas</a:t>
            </a:r>
            <a:r>
              <a:rPr lang="pt-BR" dirty="0" smtClean="0">
                <a:solidFill>
                  <a:schemeClr val="bg1"/>
                </a:solidFill>
              </a:rPr>
              <a:t>, vai </a:t>
            </a:r>
            <a:r>
              <a:rPr lang="pt-BR" dirty="0">
                <a:solidFill>
                  <a:schemeClr val="bg1"/>
                </a:solidFill>
              </a:rPr>
              <a:t>pertencer a um indivíduo ou um grupo de pessoas, seu principal objetivo é comercializar bens e/ou serviços, sua principal Meta é Lucro, os investimentos por sua vez são também de cunho particular.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TIPOS DE ORGANIZAÇÕES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 QUE É UM ADMINISTRADOR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São as pessoas que trabalham coordenando, dirigindo e fazendo o gerenciamento das atividades de outras pessoas da empresa. Eles têm a responsabilidade de ajudar os trabalhadores operacionais a alcançar os objetivos da organização.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NIVEIS HIERÁRQUICOS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48" y="1412776"/>
            <a:ext cx="7056784" cy="489654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8099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AMBIENTE ORGANIZACIONAL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solidFill>
                  <a:schemeClr val="bg1"/>
                </a:solidFill>
              </a:rPr>
              <a:t>O ambiente organizacional refere-se ao conjunto de forças, tanto externas como internas à organização, que têm o potencial para influenciar o desempenho da organização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Sendo o ambiente externo o contexto onde as organizações estão inseridas, ou seja, todo que influencia externamente a organização, desde fatores ambientais, econômicos, políticos e etc.</a:t>
            </a:r>
          </a:p>
        </p:txBody>
      </p:sp>
    </p:spTree>
    <p:extLst>
      <p:ext uri="{BB962C8B-B14F-4D97-AF65-F5344CB8AC3E}">
        <p14:creationId xmlns:p14="http://schemas.microsoft.com/office/powerpoint/2010/main" val="13790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AMBIENTE ORGANIZACIONAL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90465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97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ESTRUTURA DAS ORGANIZAÇÕES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320480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pt-BR" sz="2400" dirty="0">
                <a:solidFill>
                  <a:schemeClr val="bg1"/>
                </a:solidFill>
              </a:rPr>
              <a:t>O</a:t>
            </a:r>
            <a:r>
              <a:rPr lang="pt-BR" sz="2400" dirty="0" smtClean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sistema empresarial é formalizado através de cargos, fluxo de trabalho e também através de regras e regulamentos, esta formalização traz o poder de decisão para algumas posições, que podem ser centralizadas ou não.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ESTRUTURA DAS ORGANIZAÇÕES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10458" cy="4432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45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OS PAPÉIS DO GESTOR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lvl="0" algn="just"/>
            <a:r>
              <a:rPr lang="pt-BR" sz="2300" b="1" dirty="0">
                <a:solidFill>
                  <a:schemeClr val="bg1"/>
                </a:solidFill>
              </a:rPr>
              <a:t>O Empreendedor </a:t>
            </a:r>
            <a:r>
              <a:rPr lang="pt-BR" sz="2300" dirty="0">
                <a:solidFill>
                  <a:schemeClr val="bg1"/>
                </a:solidFill>
              </a:rPr>
              <a:t>– toda pessoa que identifica necessidades de clientes potenciais e, com uma oportunidade de negócio para satisfazê-las</a:t>
            </a:r>
            <a:r>
              <a:rPr lang="pt-BR" sz="2300" dirty="0" smtClean="0">
                <a:solidFill>
                  <a:schemeClr val="bg1"/>
                </a:solidFill>
              </a:rPr>
              <a:t>;</a:t>
            </a:r>
          </a:p>
          <a:p>
            <a:pPr lvl="0" algn="just"/>
            <a:endParaRPr lang="pt-BR" sz="2300" dirty="0">
              <a:solidFill>
                <a:schemeClr val="bg1"/>
              </a:solidFill>
            </a:endParaRPr>
          </a:p>
          <a:p>
            <a:pPr lvl="0" algn="just"/>
            <a:r>
              <a:rPr lang="pt-BR" sz="2300" b="1" dirty="0">
                <a:solidFill>
                  <a:schemeClr val="bg1"/>
                </a:solidFill>
              </a:rPr>
              <a:t>O Empresário </a:t>
            </a:r>
            <a:r>
              <a:rPr lang="pt-BR" sz="2300" dirty="0">
                <a:solidFill>
                  <a:schemeClr val="bg1"/>
                </a:solidFill>
              </a:rPr>
              <a:t>– aquele que mantém e expande um negócio já existente, garantindo que seja rentável e perdure no tempo, porém no mesmo ramo</a:t>
            </a:r>
            <a:r>
              <a:rPr lang="pt-BR" sz="2300" dirty="0" smtClean="0">
                <a:solidFill>
                  <a:schemeClr val="bg1"/>
                </a:solidFill>
              </a:rPr>
              <a:t>;</a:t>
            </a:r>
          </a:p>
          <a:p>
            <a:pPr lvl="0" algn="just"/>
            <a:endParaRPr lang="pt-BR" sz="2300" dirty="0">
              <a:solidFill>
                <a:schemeClr val="bg1"/>
              </a:solidFill>
            </a:endParaRPr>
          </a:p>
          <a:p>
            <a:pPr lvl="0" algn="just"/>
            <a:r>
              <a:rPr lang="pt-BR" sz="2300" b="1" dirty="0">
                <a:solidFill>
                  <a:schemeClr val="bg1"/>
                </a:solidFill>
              </a:rPr>
              <a:t>O Técnico </a:t>
            </a:r>
            <a:r>
              <a:rPr lang="pt-BR" sz="2300" dirty="0">
                <a:solidFill>
                  <a:schemeClr val="bg1"/>
                </a:solidFill>
              </a:rPr>
              <a:t>– aquele especialista que desempenha as ações principais do negócio, aliando tecnologia e gestão</a:t>
            </a:r>
            <a:r>
              <a:rPr lang="pt-BR" sz="2300" dirty="0" smtClean="0">
                <a:solidFill>
                  <a:schemeClr val="bg1"/>
                </a:solidFill>
              </a:rPr>
              <a:t>;</a:t>
            </a:r>
          </a:p>
          <a:p>
            <a:pPr lvl="0" algn="just"/>
            <a:endParaRPr lang="pt-BR" sz="2300" dirty="0">
              <a:solidFill>
                <a:schemeClr val="bg1"/>
              </a:solidFill>
            </a:endParaRPr>
          </a:p>
          <a:p>
            <a:pPr lvl="0" algn="just"/>
            <a:r>
              <a:rPr lang="pt-BR" sz="2300" b="1" dirty="0">
                <a:solidFill>
                  <a:schemeClr val="bg1"/>
                </a:solidFill>
              </a:rPr>
              <a:t>O Administrador </a:t>
            </a:r>
            <a:r>
              <a:rPr lang="pt-BR" sz="2300" dirty="0">
                <a:solidFill>
                  <a:schemeClr val="bg1"/>
                </a:solidFill>
              </a:rPr>
              <a:t>– aquele que organiza a estrutura e exerce o poder e autoridade para que as atividades da organização sejam executadas.</a:t>
            </a:r>
          </a:p>
          <a:p>
            <a:pPr marL="0" indent="0" algn="just">
              <a:buNone/>
            </a:pPr>
            <a:endParaRPr lang="pt-BR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CONCEITOS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3960440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Segundo Andrade e </a:t>
            </a:r>
            <a:r>
              <a:rPr lang="pt-BR" dirty="0" err="1">
                <a:solidFill>
                  <a:schemeClr val="bg1"/>
                </a:solidFill>
              </a:rPr>
              <a:t>Amboni</a:t>
            </a:r>
            <a:r>
              <a:rPr lang="pt-BR" dirty="0">
                <a:solidFill>
                  <a:schemeClr val="bg1"/>
                </a:solidFill>
              </a:rPr>
              <a:t> (2018), Administrar é um processo tecnicamente política de fazer a gestão dos recursos e de ser líder das pessoas fazendo com que elas consigam conquistar os objetivos das organizações. </a:t>
            </a:r>
          </a:p>
        </p:txBody>
      </p:sp>
    </p:spTree>
    <p:extLst>
      <p:ext uri="{BB962C8B-B14F-4D97-AF65-F5344CB8AC3E}">
        <p14:creationId xmlns:p14="http://schemas.microsoft.com/office/powerpoint/2010/main" val="291888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TEORIA DAS ORGANIZAÇÕES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50667"/>
              </p:ext>
            </p:extLst>
          </p:nvPr>
        </p:nvGraphicFramePr>
        <p:xfrm>
          <a:off x="1187624" y="1628800"/>
          <a:ext cx="6624734" cy="4445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4211"/>
                <a:gridCol w="2711622"/>
                <a:gridCol w="1807748"/>
                <a:gridCol w="1521153"/>
              </a:tblGrid>
              <a:tr h="4041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 smtClean="0">
                          <a:effectLst/>
                        </a:rPr>
                        <a:t>CRONOLOGIA DA EVOLUÇÃO DAS TEORIAS DA ADMINISTRAÇÃO</a:t>
                      </a:r>
                      <a:endParaRPr lang="pt-BR" sz="11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4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ANO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TEORIA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ÊNFASE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AUTOR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404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1903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Administração científica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Tarefas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Frederick Taylor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404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1916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Teoria clássica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Estrutura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Henry Fayol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404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1932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Teoria das relações humana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Pessoas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Elton Mayo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404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1947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Burocracia e teoria estruturalista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Estrutura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Max Weber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404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1951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Cibernética e sistemas</a:t>
                      </a:r>
                      <a:endParaRPr lang="pt-BR" sz="11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Ambiente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Bertalanffy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404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1954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Teoria neoclássica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Estrutura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Peter Drucker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404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1957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Teoria comportamental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Pessoas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Chester Barnard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404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1972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Teoria da contingência 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Ambiente/ tecnologia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Joan Woodward 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  <a:tr h="404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1982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Teoria neo-schumpeteriana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>
                          <a:effectLst/>
                        </a:rPr>
                        <a:t>Tecnologia</a:t>
                      </a:r>
                      <a:endParaRPr lang="pt-BR" sz="11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dirty="0">
                          <a:effectLst/>
                        </a:rPr>
                        <a:t>Nelson e </a:t>
                      </a:r>
                      <a:r>
                        <a:rPr lang="pt-BR" sz="1200" dirty="0" err="1">
                          <a:effectLst/>
                        </a:rPr>
                        <a:t>Winter</a:t>
                      </a:r>
                      <a:endParaRPr lang="pt-BR" sz="11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21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TEORIA DAS ORGANIZAÇÕES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96" y="1916832"/>
            <a:ext cx="7272808" cy="355203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" name="Retângulo 2"/>
          <p:cNvSpPr/>
          <p:nvPr/>
        </p:nvSpPr>
        <p:spPr>
          <a:xfrm>
            <a:off x="930506" y="5545196"/>
            <a:ext cx="7097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Fonte: Sobral, Filipe; </a:t>
            </a:r>
            <a:r>
              <a:rPr lang="pt-BR" sz="1200" b="1" dirty="0" err="1">
                <a:solidFill>
                  <a:schemeClr val="bg1"/>
                </a:solidFill>
              </a:rPr>
              <a:t>Peci</a:t>
            </a:r>
            <a:r>
              <a:rPr lang="pt-BR" sz="1200" b="1" dirty="0">
                <a:solidFill>
                  <a:schemeClr val="bg1"/>
                </a:solidFill>
              </a:rPr>
              <a:t>, </a:t>
            </a:r>
            <a:r>
              <a:rPr lang="pt-BR" sz="1200" b="1" dirty="0" err="1">
                <a:solidFill>
                  <a:schemeClr val="bg1"/>
                </a:solidFill>
              </a:rPr>
              <a:t>Alketa</a:t>
            </a:r>
            <a:r>
              <a:rPr lang="pt-BR" sz="1200" b="1" dirty="0">
                <a:solidFill>
                  <a:schemeClr val="bg1"/>
                </a:solidFill>
              </a:rPr>
              <a:t>. Administração: Teoria e Prática. São Paulo: Pearson Prentice Hall, 2008</a:t>
            </a:r>
            <a:endParaRPr lang="pt-B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CONCEITOS ATUAIS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bg1"/>
                </a:solidFill>
              </a:rPr>
              <a:t>O que é Organização?</a:t>
            </a:r>
            <a:endParaRPr lang="pt-BR" sz="2800" dirty="0">
              <a:solidFill>
                <a:schemeClr val="bg1"/>
              </a:solidFill>
            </a:endParaRPr>
          </a:p>
          <a:p>
            <a:pPr lvl="0" algn="just"/>
            <a:endParaRPr lang="pt-BR" dirty="0" smtClean="0">
              <a:solidFill>
                <a:schemeClr val="bg1"/>
              </a:solidFill>
            </a:endParaRPr>
          </a:p>
          <a:p>
            <a:pPr lvl="0" algn="just"/>
            <a:r>
              <a:rPr lang="pt-BR" dirty="0" smtClean="0">
                <a:solidFill>
                  <a:schemeClr val="bg1"/>
                </a:solidFill>
              </a:rPr>
              <a:t>Uma </a:t>
            </a:r>
            <a:r>
              <a:rPr lang="pt-BR" dirty="0">
                <a:solidFill>
                  <a:schemeClr val="bg1"/>
                </a:solidFill>
              </a:rPr>
              <a:t>organização é a combinação intencional de pessoas e de tecnologia para atingir um determinado objetivo, possuindo três partes básicas: pessoas, tarefas e administração.</a:t>
            </a:r>
            <a:endParaRPr lang="pt-BR" sz="2800" dirty="0">
              <a:solidFill>
                <a:schemeClr val="bg1"/>
              </a:solidFill>
            </a:endParaRPr>
          </a:p>
          <a:p>
            <a:pPr lvl="0" algn="just"/>
            <a:r>
              <a:rPr lang="pt-BR" dirty="0">
                <a:solidFill>
                  <a:schemeClr val="bg1"/>
                </a:solidFill>
              </a:rPr>
              <a:t>Uma empresa é uma organização, assim como uma divisão, um departamento, ou uma seção.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CONCEITOS ATUAIS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bg1"/>
                </a:solidFill>
              </a:rPr>
              <a:t>O que é </a:t>
            </a:r>
            <a:r>
              <a:rPr lang="pt-BR" b="1" dirty="0" smtClean="0">
                <a:solidFill>
                  <a:schemeClr val="bg1"/>
                </a:solidFill>
              </a:rPr>
              <a:t>Negócio?</a:t>
            </a:r>
            <a:endParaRPr lang="pt-BR" sz="2800" dirty="0">
              <a:solidFill>
                <a:schemeClr val="bg1"/>
              </a:solidFill>
            </a:endParaRPr>
          </a:p>
          <a:p>
            <a:pPr lvl="0" algn="just"/>
            <a:endParaRPr lang="pt-BR" dirty="0" smtClean="0">
              <a:solidFill>
                <a:schemeClr val="bg1"/>
              </a:solidFill>
            </a:endParaRPr>
          </a:p>
          <a:p>
            <a:pPr lvl="0" algn="just"/>
            <a:r>
              <a:rPr lang="pt-BR" dirty="0">
                <a:solidFill>
                  <a:schemeClr val="bg1"/>
                </a:solidFill>
              </a:rPr>
              <a:t>O negócio é a operação de empresa organizada que produz bens e serviços a fim de vendê-lo a um determinado mercado e alcançar recompensas financeiras pelo seu serviço ou produto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  <a:p>
            <a:pPr lvl="0" algn="just"/>
            <a:endParaRPr lang="pt-BR" dirty="0">
              <a:solidFill>
                <a:schemeClr val="bg1"/>
              </a:solidFill>
            </a:endParaRPr>
          </a:p>
          <a:p>
            <a:pPr lvl="0" algn="just"/>
            <a:r>
              <a:rPr lang="pt-BR" dirty="0">
                <a:solidFill>
                  <a:schemeClr val="bg1"/>
                </a:solidFill>
              </a:rPr>
              <a:t>Todo negócio envolve necessariamente o ato de produzir ou vender com lucro e que satisfaçam as necessidades e desejos da sociedade.</a:t>
            </a:r>
          </a:p>
        </p:txBody>
      </p:sp>
    </p:spTree>
    <p:extLst>
      <p:ext uri="{BB962C8B-B14F-4D97-AF65-F5344CB8AC3E}">
        <p14:creationId xmlns:p14="http://schemas.microsoft.com/office/powerpoint/2010/main" val="10997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CONCEITOS ATUAIS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bg1"/>
                </a:solidFill>
              </a:rPr>
              <a:t>O que é </a:t>
            </a:r>
            <a:r>
              <a:rPr lang="pt-BR" b="1" dirty="0" smtClean="0">
                <a:solidFill>
                  <a:schemeClr val="bg1"/>
                </a:solidFill>
              </a:rPr>
              <a:t>Administração?</a:t>
            </a:r>
            <a:endParaRPr lang="pt-BR" sz="2800" dirty="0">
              <a:solidFill>
                <a:schemeClr val="bg1"/>
              </a:solidFill>
            </a:endParaRPr>
          </a:p>
          <a:p>
            <a:pPr lvl="0" algn="just"/>
            <a:endParaRPr lang="pt-BR" dirty="0" smtClean="0">
              <a:solidFill>
                <a:schemeClr val="bg1"/>
              </a:solidFill>
            </a:endParaRPr>
          </a:p>
          <a:p>
            <a:pPr lvl="0" algn="just"/>
            <a:r>
              <a:rPr lang="pt-BR" dirty="0">
                <a:solidFill>
                  <a:schemeClr val="bg1"/>
                </a:solidFill>
              </a:rPr>
              <a:t>É o trabalho envolvendo a combinação e direção da utilização dos recursos necessários para atingir objetivos específicos, incluindo na administração planejamento, organização, direção e controle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  <a:p>
            <a:pPr lvl="0" algn="just"/>
            <a:endParaRPr lang="pt-BR" dirty="0">
              <a:solidFill>
                <a:schemeClr val="bg1"/>
              </a:solidFill>
            </a:endParaRPr>
          </a:p>
          <a:p>
            <a:pPr lvl="0" algn="just"/>
            <a:r>
              <a:rPr lang="pt-BR" dirty="0">
                <a:solidFill>
                  <a:schemeClr val="bg1"/>
                </a:solidFill>
              </a:rPr>
              <a:t>A diferença entre o trabalho da administração dos outros é que a administração concentra-se em manter a organização, facilitando atingir seus objetivos.</a:t>
            </a:r>
          </a:p>
        </p:txBody>
      </p:sp>
    </p:spTree>
    <p:extLst>
      <p:ext uri="{BB962C8B-B14F-4D97-AF65-F5344CB8AC3E}">
        <p14:creationId xmlns:p14="http://schemas.microsoft.com/office/powerpoint/2010/main" val="21581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CONCEITOS ATUAIS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chemeClr val="bg1"/>
                </a:solidFill>
              </a:rPr>
              <a:t>O que é </a:t>
            </a:r>
            <a:r>
              <a:rPr lang="pt-BR" b="1" dirty="0" smtClean="0">
                <a:solidFill>
                  <a:schemeClr val="bg1"/>
                </a:solidFill>
              </a:rPr>
              <a:t>Administrador?</a:t>
            </a:r>
            <a:endParaRPr lang="pt-BR" sz="2800" dirty="0">
              <a:solidFill>
                <a:schemeClr val="bg1"/>
              </a:solidFill>
            </a:endParaRPr>
          </a:p>
          <a:p>
            <a:pPr lvl="0" algn="just"/>
            <a:endParaRPr lang="pt-BR" dirty="0" smtClean="0">
              <a:solidFill>
                <a:schemeClr val="bg1"/>
              </a:solidFill>
            </a:endParaRPr>
          </a:p>
          <a:p>
            <a:pPr lvl="0" algn="just"/>
            <a:r>
              <a:rPr lang="pt-BR" dirty="0" smtClean="0">
                <a:solidFill>
                  <a:schemeClr val="bg1"/>
                </a:solidFill>
              </a:rPr>
              <a:t>Segundo Lacombe (2012), administrar </a:t>
            </a:r>
            <a:r>
              <a:rPr lang="pt-BR" dirty="0">
                <a:solidFill>
                  <a:schemeClr val="bg1"/>
                </a:solidFill>
              </a:rPr>
              <a:t>é ter condições de otimizar recursos e transformá-los em produtos ou melhor dizendo, bens e serviços que gerem nas pessoas o desejo de adquiri-los, dentre tantas qualidades esperadas da parte do administrador uma delas é que ele tenha convicção de tomada de decisões, onde sabemos que jamais terá uma decisão perfeita, mas se faz necessário tomar a melhor decisão para essa ou aquela organização, onde o foco esteja sempre no melhor resultado econômico possível. PODC (planejar, organizar, dirigir e controlar), essa são suas primícias</a:t>
            </a:r>
          </a:p>
        </p:txBody>
      </p:sp>
    </p:spTree>
    <p:extLst>
      <p:ext uri="{BB962C8B-B14F-4D97-AF65-F5344CB8AC3E}">
        <p14:creationId xmlns:p14="http://schemas.microsoft.com/office/powerpoint/2010/main" val="11178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1593</Words>
  <Application>Microsoft Office PowerPoint</Application>
  <PresentationFormat>Apresentação na tela (4:3)</PresentationFormat>
  <Paragraphs>143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Tema do Office</vt:lpstr>
      <vt:lpstr>INTRODUÇÃO À ADMINISTRAÇÃO</vt:lpstr>
      <vt:lpstr>CONCEITOS</vt:lpstr>
      <vt:lpstr>CONCEITOS</vt:lpstr>
      <vt:lpstr>TEORIA DAS ORGANIZAÇÕES</vt:lpstr>
      <vt:lpstr>TEORIA DAS ORGANIZAÇÕES</vt:lpstr>
      <vt:lpstr>CONCEITOS ATUAIS</vt:lpstr>
      <vt:lpstr>CONCEITOS ATUAIS</vt:lpstr>
      <vt:lpstr>CONCEITOS ATUAIS</vt:lpstr>
      <vt:lpstr>CONCEITOS ATUAIS</vt:lpstr>
      <vt:lpstr>CONCEITOS ATUAIS</vt:lpstr>
      <vt:lpstr>ÉTICA PROFISSIONAL</vt:lpstr>
      <vt:lpstr>ÉTICA PROFISSIONAL</vt:lpstr>
      <vt:lpstr>ÉTICA PROFISSIONAL</vt:lpstr>
      <vt:lpstr>TIPOS DE ORGANIZAÇÕES</vt:lpstr>
      <vt:lpstr>TIPOS DE ORGANIZAÇÕES</vt:lpstr>
      <vt:lpstr>TIPOS DE ORGANIZAÇÕES</vt:lpstr>
      <vt:lpstr>TIPOS DE ORGANIZAÇÕES</vt:lpstr>
      <vt:lpstr>TIPOS DE ORGANIZAÇÕES</vt:lpstr>
      <vt:lpstr>TIPOS DE ORGANIZAÇÕES</vt:lpstr>
      <vt:lpstr>TIPOS DE ORGANIZAÇÕES</vt:lpstr>
      <vt:lpstr>O QUE É UM ADMINISTRADOR</vt:lpstr>
      <vt:lpstr>NIVEIS HIERÁRQUICOS</vt:lpstr>
      <vt:lpstr>AMBIENTE ORGANIZACIONAL</vt:lpstr>
      <vt:lpstr>AMBIENTE ORGANIZACIONAL</vt:lpstr>
      <vt:lpstr>ESTRUTURA DAS ORGANIZAÇÕES</vt:lpstr>
      <vt:lpstr>ESTRUTURA DAS ORGANIZAÇÕES</vt:lpstr>
      <vt:lpstr>OS PAPÉIS DO GESTOR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Usuário</cp:lastModifiedBy>
  <cp:revision>21</cp:revision>
  <cp:lastPrinted>2020-10-23T15:44:45Z</cp:lastPrinted>
  <dcterms:created xsi:type="dcterms:W3CDTF">2020-10-23T14:46:34Z</dcterms:created>
  <dcterms:modified xsi:type="dcterms:W3CDTF">2020-10-28T12:48:34Z</dcterms:modified>
</cp:coreProperties>
</file>