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60" r:id="rId5"/>
    <p:sldId id="304" r:id="rId6"/>
    <p:sldId id="259" r:id="rId7"/>
    <p:sldId id="261" r:id="rId8"/>
    <p:sldId id="305" r:id="rId9"/>
    <p:sldId id="262" r:id="rId10"/>
    <p:sldId id="306" r:id="rId11"/>
    <p:sldId id="308" r:id="rId12"/>
    <p:sldId id="307" r:id="rId13"/>
    <p:sldId id="263" r:id="rId14"/>
    <p:sldId id="309" r:id="rId15"/>
  </p:sldIdLst>
  <p:sldSz cx="9144000" cy="6858000" type="screen4x3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63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9CD1B-7D38-4BBB-B59E-EB68453E2C91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C1A76-183E-48D7-A2F2-07D53C8073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615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79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20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69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60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67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6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82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60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02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09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68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FBAAB-7AB7-4A99-A4A9-25C1419D97FF}" type="datetimeFigureOut">
              <a:rPr lang="pt-BR" smtClean="0"/>
              <a:t>08/01/2021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19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013176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FDB6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INFORMAÇÕES SOBRE MERCADO E MUNDO DO TRBALHO</a:t>
            </a:r>
            <a:endParaRPr lang="pt-BR" dirty="0">
              <a:solidFill>
                <a:srgbClr val="FDB63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20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CURRÍCULO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O Currículo Vitae - CV em sua maioria é dividido em seções, veja </a:t>
            </a:r>
            <a:r>
              <a:rPr lang="pt-BR" sz="2400" dirty="0" smtClean="0">
                <a:solidFill>
                  <a:schemeClr val="bg1"/>
                </a:solidFill>
              </a:rPr>
              <a:t>a seguir </a:t>
            </a:r>
            <a:r>
              <a:rPr lang="pt-BR" sz="2400" dirty="0">
                <a:solidFill>
                  <a:schemeClr val="bg1"/>
                </a:solidFill>
              </a:rPr>
              <a:t>o modelo mais utilizado (padrão), para desenvolver seu CV da forma </a:t>
            </a:r>
            <a:r>
              <a:rPr lang="pt-BR" sz="2400" dirty="0" smtClean="0">
                <a:solidFill>
                  <a:schemeClr val="bg1"/>
                </a:solidFill>
              </a:rPr>
              <a:t>e ter </a:t>
            </a:r>
            <a:r>
              <a:rPr lang="pt-BR" sz="2400" dirty="0">
                <a:solidFill>
                  <a:schemeClr val="bg1"/>
                </a:solidFill>
              </a:rPr>
              <a:t>sucesso na sua próxima </a:t>
            </a:r>
            <a:r>
              <a:rPr lang="pt-BR" sz="2400" dirty="0" smtClean="0">
                <a:solidFill>
                  <a:schemeClr val="bg1"/>
                </a:solidFill>
              </a:rPr>
              <a:t>entrevista:</a:t>
            </a:r>
            <a:endParaRPr lang="pt-BR" sz="2400" dirty="0">
              <a:solidFill>
                <a:schemeClr val="bg1"/>
              </a:solidFill>
            </a:endParaRP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Dados </a:t>
            </a:r>
            <a:r>
              <a:rPr lang="pt-BR" sz="2400" dirty="0">
                <a:solidFill>
                  <a:schemeClr val="bg1"/>
                </a:solidFill>
              </a:rPr>
              <a:t>pessoais (nome, idade, endereço, forma de contato;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Objetivos</a:t>
            </a:r>
            <a:r>
              <a:rPr lang="pt-BR" sz="2400" dirty="0">
                <a:solidFill>
                  <a:schemeClr val="bg1"/>
                </a:solidFill>
              </a:rPr>
              <a:t>, (aqui é seu pretendido);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Formação</a:t>
            </a:r>
            <a:r>
              <a:rPr lang="pt-BR" sz="2400" dirty="0">
                <a:solidFill>
                  <a:schemeClr val="bg1"/>
                </a:solidFill>
              </a:rPr>
              <a:t>: grau de instrução (sempre a última);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Experiência </a:t>
            </a:r>
            <a:r>
              <a:rPr lang="pt-BR" sz="2400" dirty="0">
                <a:solidFill>
                  <a:schemeClr val="bg1"/>
                </a:solidFill>
              </a:rPr>
              <a:t>profissional;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Competência</a:t>
            </a:r>
            <a:r>
              <a:rPr lang="pt-BR" sz="2400" dirty="0">
                <a:solidFill>
                  <a:schemeClr val="bg1"/>
                </a:solidFill>
              </a:rPr>
              <a:t>.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7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CURRÍCULO SIMPLES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99592" y="764704"/>
            <a:ext cx="7344816" cy="6017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BR" sz="1100" dirty="0">
                <a:solidFill>
                  <a:schemeClr val="bg1"/>
                </a:solidFill>
              </a:rPr>
              <a:t>JOÃO MANOEL MACHADO DE OLIVEIRA</a:t>
            </a:r>
          </a:p>
          <a:p>
            <a:r>
              <a:rPr lang="pt-BR" sz="1100" dirty="0">
                <a:solidFill>
                  <a:schemeClr val="bg1"/>
                </a:solidFill>
              </a:rPr>
              <a:t>Brasileiro, 20 anos, solteiro</a:t>
            </a:r>
          </a:p>
          <a:p>
            <a:r>
              <a:rPr lang="pt-BR" sz="1100" dirty="0">
                <a:solidFill>
                  <a:schemeClr val="bg1"/>
                </a:solidFill>
              </a:rPr>
              <a:t>Rua das Amoreiras, 1190 - apto 16 - Foz do Iguaçu Paraná</a:t>
            </a:r>
          </a:p>
          <a:p>
            <a:r>
              <a:rPr lang="pt-BR" sz="1100" dirty="0">
                <a:solidFill>
                  <a:schemeClr val="bg1"/>
                </a:solidFill>
              </a:rPr>
              <a:t>Telefone: 9 9987-0000</a:t>
            </a:r>
          </a:p>
          <a:p>
            <a:r>
              <a:rPr lang="pt-BR" sz="1100" dirty="0">
                <a:solidFill>
                  <a:schemeClr val="bg1"/>
                </a:solidFill>
              </a:rPr>
              <a:t>E-mail: mon@gmail.com</a:t>
            </a:r>
          </a:p>
          <a:p>
            <a:endParaRPr lang="pt-BR" sz="1100" dirty="0" smtClean="0">
              <a:solidFill>
                <a:schemeClr val="bg1"/>
              </a:solidFill>
            </a:endParaRPr>
          </a:p>
          <a:p>
            <a:r>
              <a:rPr lang="pt-BR" sz="1100" dirty="0" smtClean="0">
                <a:solidFill>
                  <a:schemeClr val="bg1"/>
                </a:solidFill>
              </a:rPr>
              <a:t>OBJETIVO</a:t>
            </a:r>
            <a:r>
              <a:rPr lang="pt-BR" sz="1100" dirty="0">
                <a:solidFill>
                  <a:schemeClr val="bg1"/>
                </a:solidFill>
              </a:rPr>
              <a:t>: Gerente financeiro</a:t>
            </a:r>
          </a:p>
          <a:p>
            <a:endParaRPr lang="pt-BR" sz="1100" dirty="0" smtClean="0">
              <a:solidFill>
                <a:schemeClr val="bg1"/>
              </a:solidFill>
            </a:endParaRPr>
          </a:p>
          <a:p>
            <a:r>
              <a:rPr lang="pt-BR" sz="1100" dirty="0" smtClean="0">
                <a:solidFill>
                  <a:schemeClr val="bg1"/>
                </a:solidFill>
              </a:rPr>
              <a:t>ESCOLARIDADE</a:t>
            </a:r>
            <a:endParaRPr lang="pt-BR" sz="1100" dirty="0">
              <a:solidFill>
                <a:schemeClr val="bg1"/>
              </a:solidFill>
            </a:endParaRPr>
          </a:p>
          <a:p>
            <a:r>
              <a:rPr lang="pt-BR" sz="1100" dirty="0">
                <a:solidFill>
                  <a:schemeClr val="bg1"/>
                </a:solidFill>
              </a:rPr>
              <a:t>Universidade Estadual do Oeste do Paraná - Administração de Empresas - Graduação - 2010</a:t>
            </a:r>
          </a:p>
          <a:p>
            <a:endParaRPr lang="pt-BR" sz="1100" dirty="0" smtClean="0">
              <a:solidFill>
                <a:schemeClr val="bg1"/>
              </a:solidFill>
            </a:endParaRPr>
          </a:p>
          <a:p>
            <a:r>
              <a:rPr lang="pt-BR" sz="1100" dirty="0" smtClean="0">
                <a:solidFill>
                  <a:schemeClr val="bg1"/>
                </a:solidFill>
              </a:rPr>
              <a:t>IDIOMAS</a:t>
            </a:r>
            <a:endParaRPr lang="pt-BR" sz="1100" dirty="0">
              <a:solidFill>
                <a:schemeClr val="bg1"/>
              </a:solidFill>
            </a:endParaRPr>
          </a:p>
          <a:p>
            <a:r>
              <a:rPr lang="pt-BR" sz="1100" dirty="0">
                <a:solidFill>
                  <a:schemeClr val="bg1"/>
                </a:solidFill>
              </a:rPr>
              <a:t>Inglês (fluente)</a:t>
            </a:r>
          </a:p>
          <a:p>
            <a:endParaRPr lang="pt-BR" sz="1100" dirty="0" smtClean="0">
              <a:solidFill>
                <a:schemeClr val="bg1"/>
              </a:solidFill>
            </a:endParaRPr>
          </a:p>
          <a:p>
            <a:r>
              <a:rPr lang="pt-BR" sz="1100" dirty="0" smtClean="0">
                <a:solidFill>
                  <a:schemeClr val="bg1"/>
                </a:solidFill>
              </a:rPr>
              <a:t>EXPERIÊNCIA </a:t>
            </a:r>
            <a:r>
              <a:rPr lang="pt-BR" sz="1100" dirty="0">
                <a:solidFill>
                  <a:schemeClr val="bg1"/>
                </a:solidFill>
              </a:rPr>
              <a:t>PROFISSIONAL</a:t>
            </a:r>
          </a:p>
          <a:p>
            <a:r>
              <a:rPr lang="pt-BR" sz="1100" dirty="0">
                <a:solidFill>
                  <a:schemeClr val="bg1"/>
                </a:solidFill>
              </a:rPr>
              <a:t>Pereira e Machado LTDA. 12/2018 até o momento</a:t>
            </a:r>
          </a:p>
          <a:p>
            <a:r>
              <a:rPr lang="pt-BR" sz="1100" dirty="0">
                <a:solidFill>
                  <a:schemeClr val="bg1"/>
                </a:solidFill>
              </a:rPr>
              <a:t>Empresa no segmento de autopeças, atuando no momento em 4 países da América do Sul (Brasil,</a:t>
            </a:r>
          </a:p>
          <a:p>
            <a:r>
              <a:rPr lang="pt-BR" sz="1100" dirty="0">
                <a:solidFill>
                  <a:schemeClr val="bg1"/>
                </a:solidFill>
              </a:rPr>
              <a:t>Argentina, Venezuela e Chile).</a:t>
            </a:r>
          </a:p>
          <a:p>
            <a:r>
              <a:rPr lang="pt-BR" sz="1100" dirty="0">
                <a:solidFill>
                  <a:schemeClr val="bg1"/>
                </a:solidFill>
              </a:rPr>
              <a:t>Atuei nos seguintes cargos:</a:t>
            </a:r>
          </a:p>
          <a:p>
            <a:r>
              <a:rPr lang="pt-BR" sz="1100" dirty="0">
                <a:solidFill>
                  <a:schemeClr val="bg1"/>
                </a:solidFill>
              </a:rPr>
              <a:t>Responsável pelo setor financeiro;</a:t>
            </a:r>
          </a:p>
          <a:p>
            <a:r>
              <a:rPr lang="pt-BR" sz="1100" dirty="0">
                <a:solidFill>
                  <a:schemeClr val="bg1"/>
                </a:solidFill>
              </a:rPr>
              <a:t>Análise de planilha financeira apoio a diretoria nas tomadas de decisões;</a:t>
            </a:r>
          </a:p>
          <a:p>
            <a:r>
              <a:rPr lang="pt-BR" sz="1100" dirty="0">
                <a:solidFill>
                  <a:schemeClr val="bg1"/>
                </a:solidFill>
              </a:rPr>
              <a:t>Fechamento de câmbio;</a:t>
            </a:r>
          </a:p>
          <a:p>
            <a:r>
              <a:rPr lang="pt-BR" sz="1100" dirty="0">
                <a:solidFill>
                  <a:schemeClr val="bg1"/>
                </a:solidFill>
              </a:rPr>
              <a:t>Controle contas a pagar e a receber;</a:t>
            </a:r>
          </a:p>
          <a:p>
            <a:r>
              <a:rPr lang="pt-BR" sz="1100" dirty="0">
                <a:solidFill>
                  <a:schemeClr val="bg1"/>
                </a:solidFill>
              </a:rPr>
              <a:t>Orçamento por setor de custo;</a:t>
            </a:r>
          </a:p>
          <a:p>
            <a:r>
              <a:rPr lang="pt-BR" sz="1100" dirty="0">
                <a:solidFill>
                  <a:schemeClr val="bg1"/>
                </a:solidFill>
              </a:rPr>
              <a:t>Relatórios gerenciais</a:t>
            </a:r>
            <a:r>
              <a:rPr lang="pt-BR" sz="1100" dirty="0" smtClean="0">
                <a:solidFill>
                  <a:schemeClr val="bg1"/>
                </a:solidFill>
              </a:rPr>
              <a:t>.</a:t>
            </a:r>
          </a:p>
          <a:p>
            <a:endParaRPr lang="pt-BR" sz="1100" dirty="0" smtClean="0"/>
          </a:p>
          <a:p>
            <a:r>
              <a:rPr lang="pt-BR" sz="1100" dirty="0" smtClean="0">
                <a:solidFill>
                  <a:schemeClr val="bg1"/>
                </a:solidFill>
              </a:rPr>
              <a:t>PRINCIPAIS REALIZAÇÕES:</a:t>
            </a:r>
          </a:p>
          <a:p>
            <a:r>
              <a:rPr lang="pt-BR" sz="1100" dirty="0" smtClean="0">
                <a:solidFill>
                  <a:schemeClr val="bg1"/>
                </a:solidFill>
              </a:rPr>
              <a:t>Implantação </a:t>
            </a:r>
            <a:r>
              <a:rPr lang="pt-BR" sz="1100" dirty="0">
                <a:solidFill>
                  <a:schemeClr val="bg1"/>
                </a:solidFill>
              </a:rPr>
              <a:t>de sistema integrado na parte financeira entre filiais;</a:t>
            </a:r>
          </a:p>
          <a:p>
            <a:r>
              <a:rPr lang="pt-BR" sz="1100" dirty="0">
                <a:solidFill>
                  <a:schemeClr val="bg1"/>
                </a:solidFill>
              </a:rPr>
              <a:t>Acompanhamento com a equipe de auditoria interna nas filiais.</a:t>
            </a:r>
          </a:p>
          <a:p>
            <a:endParaRPr lang="pt-BR" sz="1100" dirty="0" smtClean="0">
              <a:solidFill>
                <a:schemeClr val="bg1"/>
              </a:solidFill>
            </a:endParaRPr>
          </a:p>
          <a:p>
            <a:r>
              <a:rPr lang="pt-BR" sz="1100" dirty="0" smtClean="0">
                <a:solidFill>
                  <a:schemeClr val="bg1"/>
                </a:solidFill>
              </a:rPr>
              <a:t>HABILIDADES</a:t>
            </a:r>
            <a:endParaRPr lang="pt-BR" sz="1100" dirty="0">
              <a:solidFill>
                <a:schemeClr val="bg1"/>
              </a:solidFill>
            </a:endParaRPr>
          </a:p>
          <a:p>
            <a:r>
              <a:rPr lang="pt-BR" sz="1100" dirty="0">
                <a:solidFill>
                  <a:schemeClr val="bg1"/>
                </a:solidFill>
              </a:rPr>
              <a:t>Facilidade em trabalhar com números;</a:t>
            </a:r>
          </a:p>
          <a:p>
            <a:r>
              <a:rPr lang="pt-BR" sz="1100" dirty="0">
                <a:solidFill>
                  <a:schemeClr val="bg1"/>
                </a:solidFill>
              </a:rPr>
              <a:t>Planejamento fiscal;</a:t>
            </a:r>
          </a:p>
          <a:p>
            <a:r>
              <a:rPr lang="pt-BR" sz="1100" dirty="0">
                <a:solidFill>
                  <a:schemeClr val="bg1"/>
                </a:solidFill>
              </a:rPr>
              <a:t>Conhecimento cenário econômico</a:t>
            </a:r>
          </a:p>
          <a:p>
            <a:r>
              <a:rPr lang="pt-BR" sz="1100" dirty="0">
                <a:solidFill>
                  <a:schemeClr val="bg1"/>
                </a:solidFill>
              </a:rPr>
              <a:t>Perfil analítico</a:t>
            </a:r>
            <a:endParaRPr lang="pt-BR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11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CURRÍCULO FUNCIONAL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99592" y="1196752"/>
            <a:ext cx="7344816" cy="39703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JOÃO MANOEL MACHADO DE OLIVEIRA</a:t>
            </a:r>
          </a:p>
          <a:p>
            <a:r>
              <a:rPr lang="pt-BR" sz="1400" dirty="0">
                <a:solidFill>
                  <a:schemeClr val="bg1"/>
                </a:solidFill>
              </a:rPr>
              <a:t>Brasileiro, 20 anos, solteiro</a:t>
            </a:r>
          </a:p>
          <a:p>
            <a:r>
              <a:rPr lang="pt-BR" sz="1400" dirty="0">
                <a:solidFill>
                  <a:schemeClr val="bg1"/>
                </a:solidFill>
              </a:rPr>
              <a:t>Rua das Amoreiras, 1190 - apto 16 - Foz do Iguaçu Paraná</a:t>
            </a:r>
          </a:p>
          <a:p>
            <a:r>
              <a:rPr lang="pt-BR" sz="1400" dirty="0">
                <a:solidFill>
                  <a:schemeClr val="bg1"/>
                </a:solidFill>
              </a:rPr>
              <a:t>Telefone: 9 9987-0000</a:t>
            </a:r>
          </a:p>
          <a:p>
            <a:r>
              <a:rPr lang="pt-BR" sz="1400" dirty="0">
                <a:solidFill>
                  <a:schemeClr val="bg1"/>
                </a:solidFill>
              </a:rPr>
              <a:t>E-mail: mon@gmail.com</a:t>
            </a:r>
          </a:p>
          <a:p>
            <a:endParaRPr lang="pt-BR" sz="1400" dirty="0" smtClean="0">
              <a:solidFill>
                <a:schemeClr val="bg1"/>
              </a:solidFill>
            </a:endParaRPr>
          </a:p>
          <a:p>
            <a:r>
              <a:rPr lang="pt-BR" sz="1400" dirty="0" smtClean="0">
                <a:solidFill>
                  <a:schemeClr val="bg1"/>
                </a:solidFill>
              </a:rPr>
              <a:t>OBJETIVO</a:t>
            </a:r>
            <a:r>
              <a:rPr lang="pt-BR" sz="1400" dirty="0">
                <a:solidFill>
                  <a:schemeClr val="bg1"/>
                </a:solidFill>
              </a:rPr>
              <a:t>: Gerente Comercial</a:t>
            </a:r>
          </a:p>
          <a:p>
            <a:endParaRPr lang="pt-BR" sz="1400" dirty="0" smtClean="0">
              <a:solidFill>
                <a:schemeClr val="bg1"/>
              </a:solidFill>
            </a:endParaRPr>
          </a:p>
          <a:p>
            <a:r>
              <a:rPr lang="pt-BR" sz="1400" dirty="0" smtClean="0">
                <a:solidFill>
                  <a:schemeClr val="bg1"/>
                </a:solidFill>
              </a:rPr>
              <a:t>RESUMO </a:t>
            </a:r>
            <a:r>
              <a:rPr lang="pt-BR" sz="1400" dirty="0">
                <a:solidFill>
                  <a:schemeClr val="bg1"/>
                </a:solidFill>
              </a:rPr>
              <a:t>DAS QUALIFICAÇÕES</a:t>
            </a:r>
          </a:p>
          <a:p>
            <a:r>
              <a:rPr lang="pt-BR" sz="1400" dirty="0">
                <a:solidFill>
                  <a:schemeClr val="bg1"/>
                </a:solidFill>
              </a:rPr>
              <a:t>● Conhecimento aprofundado, em gestão comercial, em empresas como Apolo no Paraguai</a:t>
            </a:r>
          </a:p>
          <a:p>
            <a:r>
              <a:rPr lang="pt-BR" sz="1400" dirty="0">
                <a:solidFill>
                  <a:schemeClr val="bg1"/>
                </a:solidFill>
              </a:rPr>
              <a:t>● Trabalho em campo com equipe de vendas, com mais de 50 funcionários;</a:t>
            </a:r>
          </a:p>
          <a:p>
            <a:r>
              <a:rPr lang="pt-BR" sz="1400" dirty="0">
                <a:solidFill>
                  <a:schemeClr val="bg1"/>
                </a:solidFill>
              </a:rPr>
              <a:t>● Abertura de mercado como novos produtos;</a:t>
            </a:r>
          </a:p>
          <a:p>
            <a:endParaRPr lang="pt-BR" sz="1400" dirty="0" smtClean="0">
              <a:solidFill>
                <a:schemeClr val="bg1"/>
              </a:solidFill>
            </a:endParaRPr>
          </a:p>
          <a:p>
            <a:r>
              <a:rPr lang="pt-BR" sz="1400" dirty="0" smtClean="0">
                <a:solidFill>
                  <a:schemeClr val="bg1"/>
                </a:solidFill>
              </a:rPr>
              <a:t>IDIOMAS</a:t>
            </a:r>
            <a:endParaRPr lang="pt-BR" sz="1400" dirty="0">
              <a:solidFill>
                <a:schemeClr val="bg1"/>
              </a:solidFill>
            </a:endParaRPr>
          </a:p>
          <a:p>
            <a:r>
              <a:rPr lang="pt-BR" sz="1400" dirty="0">
                <a:solidFill>
                  <a:schemeClr val="bg1"/>
                </a:solidFill>
              </a:rPr>
              <a:t>Inglês (fluente)</a:t>
            </a:r>
          </a:p>
          <a:p>
            <a:endParaRPr lang="pt-BR" sz="1400" dirty="0" smtClean="0">
              <a:solidFill>
                <a:schemeClr val="bg1"/>
              </a:solidFill>
            </a:endParaRPr>
          </a:p>
          <a:p>
            <a:r>
              <a:rPr lang="pt-BR" sz="1400" dirty="0" smtClean="0">
                <a:solidFill>
                  <a:schemeClr val="bg1"/>
                </a:solidFill>
              </a:rPr>
              <a:t>ESCOLARIDADE</a:t>
            </a:r>
            <a:endParaRPr lang="pt-BR" sz="1400" dirty="0">
              <a:solidFill>
                <a:schemeClr val="bg1"/>
              </a:solidFill>
            </a:endParaRPr>
          </a:p>
          <a:p>
            <a:r>
              <a:rPr lang="pt-BR" sz="1400" dirty="0">
                <a:solidFill>
                  <a:schemeClr val="bg1"/>
                </a:solidFill>
              </a:rPr>
              <a:t>Universidade Estadual do Oeste do Paraná - Administração de Empresas - Graduação - 2010</a:t>
            </a:r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52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ENTREVISTA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1235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Segundo </a:t>
            </a:r>
            <a:r>
              <a:rPr lang="pt-BR" sz="2400" dirty="0" err="1">
                <a:solidFill>
                  <a:schemeClr val="bg1"/>
                </a:solidFill>
              </a:rPr>
              <a:t>Egrafonte</a:t>
            </a:r>
            <a:r>
              <a:rPr lang="pt-BR" sz="2400" dirty="0">
                <a:solidFill>
                  <a:schemeClr val="bg1"/>
                </a:solidFill>
              </a:rPr>
              <a:t> (2013), a apresentação pessoal é muito </a:t>
            </a:r>
            <a:r>
              <a:rPr lang="pt-BR" sz="2400" dirty="0" smtClean="0">
                <a:solidFill>
                  <a:schemeClr val="bg1"/>
                </a:solidFill>
              </a:rPr>
              <a:t>importante para </a:t>
            </a:r>
            <a:r>
              <a:rPr lang="pt-BR" sz="2400" dirty="0">
                <a:solidFill>
                  <a:schemeClr val="bg1"/>
                </a:solidFill>
              </a:rPr>
              <a:t>o processo decisivo na hora da contratação, portanto, logo após vencer </a:t>
            </a:r>
            <a:r>
              <a:rPr lang="pt-BR" sz="2400" dirty="0" smtClean="0">
                <a:solidFill>
                  <a:schemeClr val="bg1"/>
                </a:solidFill>
              </a:rPr>
              <a:t>a primeira </a:t>
            </a:r>
            <a:r>
              <a:rPr lang="pt-BR" sz="2400" dirty="0">
                <a:solidFill>
                  <a:schemeClr val="bg1"/>
                </a:solidFill>
              </a:rPr>
              <a:t>etapa, que é conseguir que, ao leiam seu currículo, depois </a:t>
            </a:r>
            <a:r>
              <a:rPr lang="pt-BR" sz="2400" dirty="0" smtClean="0">
                <a:solidFill>
                  <a:schemeClr val="bg1"/>
                </a:solidFill>
              </a:rPr>
              <a:t>agendar uma </a:t>
            </a:r>
            <a:r>
              <a:rPr lang="pt-BR" sz="2400" dirty="0">
                <a:solidFill>
                  <a:schemeClr val="bg1"/>
                </a:solidFill>
              </a:rPr>
              <a:t>entrevista, nesse momento que funciona o Marketing Pessoal, ele </a:t>
            </a:r>
            <a:r>
              <a:rPr lang="pt-BR" sz="2400" dirty="0" smtClean="0">
                <a:solidFill>
                  <a:schemeClr val="bg1"/>
                </a:solidFill>
              </a:rPr>
              <a:t>precisa marcante</a:t>
            </a:r>
            <a:r>
              <a:rPr lang="pt-BR" sz="2400" dirty="0">
                <a:solidFill>
                  <a:schemeClr val="bg1"/>
                </a:solidFill>
              </a:rPr>
              <a:t>: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Sorrir </a:t>
            </a:r>
            <a:r>
              <a:rPr lang="pt-BR" sz="2400" dirty="0">
                <a:solidFill>
                  <a:schemeClr val="bg1"/>
                </a:solidFill>
              </a:rPr>
              <a:t>é fundamental, “sorriso abre portas”;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Ao </a:t>
            </a:r>
            <a:r>
              <a:rPr lang="pt-BR" sz="2400" dirty="0">
                <a:solidFill>
                  <a:schemeClr val="bg1"/>
                </a:solidFill>
              </a:rPr>
              <a:t>apresentar-se diga claramente seu nome, e mostre nesse momento </a:t>
            </a:r>
            <a:r>
              <a:rPr lang="pt-BR" sz="2400" dirty="0" smtClean="0">
                <a:solidFill>
                  <a:schemeClr val="bg1"/>
                </a:solidFill>
              </a:rPr>
              <a:t>a satisfação </a:t>
            </a:r>
            <a:r>
              <a:rPr lang="pt-BR" sz="2400" dirty="0">
                <a:solidFill>
                  <a:schemeClr val="bg1"/>
                </a:solidFill>
              </a:rPr>
              <a:t>de estar ali para ser entrevistado;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Aperte </a:t>
            </a:r>
            <a:r>
              <a:rPr lang="pt-BR" sz="2400" dirty="0">
                <a:solidFill>
                  <a:schemeClr val="bg1"/>
                </a:solidFill>
              </a:rPr>
              <a:t>de forma firme a mão do entrevistador e olhe nos olhos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8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ENTREVISTA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123532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A </a:t>
            </a:r>
            <a:r>
              <a:rPr lang="pt-BR" sz="2400" dirty="0">
                <a:solidFill>
                  <a:schemeClr val="bg1"/>
                </a:solidFill>
              </a:rPr>
              <a:t>primeira coisa que deve fazer é memorizar o nome do entrevistador</a:t>
            </a:r>
            <a:r>
              <a:rPr lang="pt-BR" sz="2400" dirty="0" smtClean="0">
                <a:solidFill>
                  <a:schemeClr val="bg1"/>
                </a:solidFill>
              </a:rPr>
              <a:t>, (</a:t>
            </a:r>
            <a:r>
              <a:rPr lang="pt-BR" sz="2400" dirty="0">
                <a:solidFill>
                  <a:schemeClr val="bg1"/>
                </a:solidFill>
              </a:rPr>
              <a:t>obs. busque informações relevantes da organização isso vai dar </a:t>
            </a:r>
            <a:r>
              <a:rPr lang="pt-BR" sz="2400" dirty="0" smtClean="0">
                <a:solidFill>
                  <a:schemeClr val="bg1"/>
                </a:solidFill>
              </a:rPr>
              <a:t>ao entrevistador </a:t>
            </a:r>
            <a:r>
              <a:rPr lang="pt-BR" sz="2400" dirty="0">
                <a:solidFill>
                  <a:schemeClr val="bg1"/>
                </a:solidFill>
              </a:rPr>
              <a:t>que você realmente está tratando com seriedade </a:t>
            </a:r>
            <a:r>
              <a:rPr lang="pt-BR" sz="2400" dirty="0" smtClean="0">
                <a:solidFill>
                  <a:schemeClr val="bg1"/>
                </a:solidFill>
              </a:rPr>
              <a:t>essa oportunidade</a:t>
            </a:r>
            <a:r>
              <a:rPr lang="pt-BR" sz="2400" dirty="0">
                <a:solidFill>
                  <a:schemeClr val="bg1"/>
                </a:solidFill>
              </a:rPr>
              <a:t>);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Não </a:t>
            </a:r>
            <a:r>
              <a:rPr lang="pt-BR" sz="2400" dirty="0">
                <a:solidFill>
                  <a:schemeClr val="bg1"/>
                </a:solidFill>
              </a:rPr>
              <a:t>fale de fatos negativos e problemas pessoais;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Ouça </a:t>
            </a:r>
            <a:r>
              <a:rPr lang="pt-BR" sz="2400" dirty="0">
                <a:solidFill>
                  <a:schemeClr val="bg1"/>
                </a:solidFill>
              </a:rPr>
              <a:t>cada item da fala do entrevistador com muita atenção;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Direcione </a:t>
            </a:r>
            <a:r>
              <a:rPr lang="pt-BR" sz="2400" dirty="0">
                <a:solidFill>
                  <a:schemeClr val="bg1"/>
                </a:solidFill>
              </a:rPr>
              <a:t>a suas palavras durante a entrevista para o mais </a:t>
            </a:r>
            <a:r>
              <a:rPr lang="pt-BR" sz="2400" dirty="0" smtClean="0">
                <a:solidFill>
                  <a:schemeClr val="bg1"/>
                </a:solidFill>
              </a:rPr>
              <a:t>formal possível</a:t>
            </a:r>
            <a:r>
              <a:rPr lang="pt-BR" sz="2400" dirty="0">
                <a:solidFill>
                  <a:schemeClr val="bg1"/>
                </a:solidFill>
              </a:rPr>
              <a:t>;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Existem </a:t>
            </a:r>
            <a:r>
              <a:rPr lang="pt-BR" sz="2400" dirty="0">
                <a:solidFill>
                  <a:schemeClr val="bg1"/>
                </a:solidFill>
              </a:rPr>
              <a:t>palavras de ordem, tais como: por gentileza, obrigado, </a:t>
            </a:r>
            <a:r>
              <a:rPr lang="pt-BR" sz="2400" dirty="0" smtClean="0">
                <a:solidFill>
                  <a:schemeClr val="bg1"/>
                </a:solidFill>
              </a:rPr>
              <a:t>com licença</a:t>
            </a:r>
            <a:r>
              <a:rPr lang="pt-BR" sz="2400" dirty="0">
                <a:solidFill>
                  <a:schemeClr val="bg1"/>
                </a:solidFill>
              </a:rPr>
              <a:t>, </a:t>
            </a:r>
            <a:r>
              <a:rPr lang="pt-BR" sz="2400" dirty="0" err="1">
                <a:solidFill>
                  <a:schemeClr val="bg1"/>
                </a:solidFill>
              </a:rPr>
              <a:t>Sr</a:t>
            </a:r>
            <a:r>
              <a:rPr lang="pt-BR" sz="2400" dirty="0">
                <a:solidFill>
                  <a:schemeClr val="bg1"/>
                </a:solidFill>
              </a:rPr>
              <a:t>, etc.;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Quando </a:t>
            </a:r>
            <a:r>
              <a:rPr lang="pt-BR" sz="2400" dirty="0">
                <a:solidFill>
                  <a:schemeClr val="bg1"/>
                </a:solidFill>
              </a:rPr>
              <a:t>terminar a entrevista, diga que ficará aguardando um retorno</a:t>
            </a:r>
            <a:r>
              <a:rPr lang="pt-BR" sz="2400" dirty="0" smtClean="0">
                <a:solidFill>
                  <a:schemeClr val="bg1"/>
                </a:solidFill>
              </a:rPr>
              <a:t>, positivo </a:t>
            </a:r>
            <a:r>
              <a:rPr lang="pt-BR" sz="2400" dirty="0">
                <a:solidFill>
                  <a:schemeClr val="bg1"/>
                </a:solidFill>
              </a:rPr>
              <a:t>ou negativo.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11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OBJETIVO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22608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O principal objetivo deste material é trazer noções de mercado </a:t>
            </a:r>
            <a:r>
              <a:rPr lang="pt-BR" dirty="0" smtClean="0">
                <a:solidFill>
                  <a:schemeClr val="bg1"/>
                </a:solidFill>
              </a:rPr>
              <a:t>de trabalho </a:t>
            </a:r>
            <a:r>
              <a:rPr lang="pt-BR" dirty="0">
                <a:solidFill>
                  <a:schemeClr val="bg1"/>
                </a:solidFill>
              </a:rPr>
              <a:t>e suas mais diversas oportunidades, em continuidade as aulas </a:t>
            </a:r>
            <a:r>
              <a:rPr lang="pt-BR" dirty="0" smtClean="0">
                <a:solidFill>
                  <a:schemeClr val="bg1"/>
                </a:solidFill>
              </a:rPr>
              <a:t>de economia.</a:t>
            </a:r>
            <a:endParaRPr lang="pt-B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0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ECONOMIA CONCEITOS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>
                <a:solidFill>
                  <a:schemeClr val="bg1"/>
                </a:solidFill>
              </a:rPr>
              <a:t>Para Isidoro (2014), quando um indivíduo decide gastar ou economizar</a:t>
            </a:r>
            <a:r>
              <a:rPr lang="pt-BR" dirty="0" smtClean="0">
                <a:solidFill>
                  <a:schemeClr val="bg1"/>
                </a:solidFill>
              </a:rPr>
              <a:t>, ele </a:t>
            </a:r>
            <a:r>
              <a:rPr lang="pt-BR" dirty="0">
                <a:solidFill>
                  <a:schemeClr val="bg1"/>
                </a:solidFill>
              </a:rPr>
              <a:t>está utilizando princípios de economia, de forma simples, </a:t>
            </a:r>
            <a:r>
              <a:rPr lang="pt-BR" dirty="0" smtClean="0">
                <a:solidFill>
                  <a:schemeClr val="bg1"/>
                </a:solidFill>
              </a:rPr>
              <a:t>ou matematicamente </a:t>
            </a:r>
            <a:r>
              <a:rPr lang="pt-BR" dirty="0">
                <a:solidFill>
                  <a:schemeClr val="bg1"/>
                </a:solidFill>
              </a:rPr>
              <a:t>falando, não se pode alugar uma residência por </a:t>
            </a:r>
            <a:r>
              <a:rPr lang="pt-BR" dirty="0" smtClean="0">
                <a:solidFill>
                  <a:schemeClr val="bg1"/>
                </a:solidFill>
              </a:rPr>
              <a:t>R$2.500,00 se </a:t>
            </a:r>
            <a:r>
              <a:rPr lang="pt-BR" dirty="0">
                <a:solidFill>
                  <a:schemeClr val="bg1"/>
                </a:solidFill>
              </a:rPr>
              <a:t>você ganha R$1.500,00, a renda mensal deve ser distribuída em: alimento</a:t>
            </a:r>
            <a:r>
              <a:rPr lang="pt-BR" dirty="0" smtClean="0">
                <a:solidFill>
                  <a:schemeClr val="bg1"/>
                </a:solidFill>
              </a:rPr>
              <a:t>, moradia</a:t>
            </a:r>
            <a:r>
              <a:rPr lang="pt-BR" dirty="0">
                <a:solidFill>
                  <a:schemeClr val="bg1"/>
                </a:solidFill>
              </a:rPr>
              <a:t>, transporte, saúde e lazer etc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dirty="0">
                <a:solidFill>
                  <a:schemeClr val="bg1"/>
                </a:solidFill>
              </a:rPr>
              <a:t>Os significados da palavra economia: hábito de gastar somente </a:t>
            </a:r>
            <a:r>
              <a:rPr lang="pt-BR" dirty="0" smtClean="0">
                <a:solidFill>
                  <a:schemeClr val="bg1"/>
                </a:solidFill>
              </a:rPr>
              <a:t>o necessário</a:t>
            </a:r>
            <a:r>
              <a:rPr lang="pt-BR" dirty="0">
                <a:solidFill>
                  <a:schemeClr val="bg1"/>
                </a:solidFill>
              </a:rPr>
              <a:t>, atividade que gera </a:t>
            </a:r>
            <a:r>
              <a:rPr lang="pt-BR" dirty="0" smtClean="0">
                <a:solidFill>
                  <a:schemeClr val="bg1"/>
                </a:solidFill>
              </a:rPr>
              <a:t>dinheiro;</a:t>
            </a:r>
          </a:p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Economia </a:t>
            </a:r>
            <a:r>
              <a:rPr lang="pt-BR" dirty="0">
                <a:solidFill>
                  <a:schemeClr val="bg1"/>
                </a:solidFill>
              </a:rPr>
              <a:t>ciência que estuda </a:t>
            </a:r>
            <a:r>
              <a:rPr lang="pt-BR" dirty="0" smtClean="0">
                <a:solidFill>
                  <a:schemeClr val="bg1"/>
                </a:solidFill>
              </a:rPr>
              <a:t>a atividade </a:t>
            </a:r>
            <a:r>
              <a:rPr lang="pt-BR" dirty="0">
                <a:solidFill>
                  <a:schemeClr val="bg1"/>
                </a:solidFill>
              </a:rPr>
              <a:t>econômica.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4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EMPREGABILIDADE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0448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É a </a:t>
            </a:r>
            <a:r>
              <a:rPr lang="pt-BR" dirty="0">
                <a:solidFill>
                  <a:schemeClr val="bg1"/>
                </a:solidFill>
              </a:rPr>
              <a:t>capacidade de </a:t>
            </a:r>
            <a:r>
              <a:rPr lang="pt-BR" dirty="0" smtClean="0">
                <a:solidFill>
                  <a:schemeClr val="bg1"/>
                </a:solidFill>
              </a:rPr>
              <a:t>se empregar ou de encontrar um emprego dadas as capacidades profissionais ou de exercer atividades de trabalho do indivíduo.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7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EMPREGABILIDADE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A capacidade de empregabilidade é aumentada na vida de </a:t>
            </a:r>
            <a:r>
              <a:rPr lang="pt-BR" dirty="0" smtClean="0">
                <a:solidFill>
                  <a:schemeClr val="bg1"/>
                </a:solidFill>
              </a:rPr>
              <a:t>um profissional</a:t>
            </a:r>
            <a:r>
              <a:rPr lang="pt-BR" dirty="0">
                <a:solidFill>
                  <a:schemeClr val="bg1"/>
                </a:solidFill>
              </a:rPr>
              <a:t>, a empresa corre risco de perdê-lo para concorrência, </a:t>
            </a:r>
            <a:r>
              <a:rPr lang="pt-BR" dirty="0" smtClean="0">
                <a:solidFill>
                  <a:schemeClr val="bg1"/>
                </a:solidFill>
              </a:rPr>
              <a:t>muitas organizações </a:t>
            </a:r>
            <a:r>
              <a:rPr lang="pt-BR" dirty="0">
                <a:solidFill>
                  <a:schemeClr val="bg1"/>
                </a:solidFill>
              </a:rPr>
              <a:t>usam dessa desculpa para não investir em seus colaboradores</a:t>
            </a:r>
            <a:r>
              <a:rPr lang="pt-BR" dirty="0" smtClean="0">
                <a:solidFill>
                  <a:schemeClr val="bg1"/>
                </a:solidFill>
              </a:rPr>
              <a:t>, mas </a:t>
            </a:r>
            <a:r>
              <a:rPr lang="pt-BR" dirty="0">
                <a:solidFill>
                  <a:schemeClr val="bg1"/>
                </a:solidFill>
              </a:rPr>
              <a:t>o grande motivos dos funcionários saírem de seus empregos não é </a:t>
            </a:r>
            <a:r>
              <a:rPr lang="pt-BR" dirty="0" smtClean="0">
                <a:solidFill>
                  <a:schemeClr val="bg1"/>
                </a:solidFill>
              </a:rPr>
              <a:t>por que</a:t>
            </a:r>
            <a:r>
              <a:rPr lang="pt-BR" dirty="0">
                <a:solidFill>
                  <a:schemeClr val="bg1"/>
                </a:solidFill>
              </a:rPr>
              <a:t>, estão capacitados, e sim por uma série de situações que </a:t>
            </a:r>
            <a:r>
              <a:rPr lang="pt-BR" dirty="0" smtClean="0">
                <a:solidFill>
                  <a:schemeClr val="bg1"/>
                </a:solidFill>
              </a:rPr>
              <a:t>causam desmotivação</a:t>
            </a:r>
            <a:r>
              <a:rPr lang="pt-BR" dirty="0">
                <a:solidFill>
                  <a:schemeClr val="bg1"/>
                </a:solidFill>
              </a:rPr>
              <a:t>, e acabam por procurar algo melhor. Embora sabemos que </a:t>
            </a:r>
            <a:r>
              <a:rPr lang="pt-BR" dirty="0" smtClean="0">
                <a:solidFill>
                  <a:schemeClr val="bg1"/>
                </a:solidFill>
              </a:rPr>
              <a:t>tais organizações </a:t>
            </a:r>
            <a:r>
              <a:rPr lang="pt-BR" dirty="0">
                <a:solidFill>
                  <a:schemeClr val="bg1"/>
                </a:solidFill>
              </a:rPr>
              <a:t>que assim pensam, podem perder a qualidade de seus </a:t>
            </a:r>
            <a:r>
              <a:rPr lang="pt-BR" dirty="0" smtClean="0">
                <a:solidFill>
                  <a:schemeClr val="bg1"/>
                </a:solidFill>
              </a:rPr>
              <a:t>serviços por </a:t>
            </a:r>
            <a:r>
              <a:rPr lang="pt-BR" dirty="0">
                <a:solidFill>
                  <a:schemeClr val="bg1"/>
                </a:solidFill>
              </a:rPr>
              <a:t>não investirem em mão de obra.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4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AVALIAÇÃO DE EMPREGABILIDADE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1. Como está sua formação perante sua atividade?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2. Qual sua experiência de mercado?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3. Esse seu segmento está em evidência no mercado?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4. Suas competências sejam elas: específica ou gerais, como estão, e </a:t>
            </a:r>
            <a:r>
              <a:rPr lang="pt-BR" dirty="0" smtClean="0">
                <a:solidFill>
                  <a:schemeClr val="bg1"/>
                </a:solidFill>
              </a:rPr>
              <a:t>quais são</a:t>
            </a:r>
            <a:r>
              <a:rPr lang="pt-BR" dirty="0">
                <a:solidFill>
                  <a:schemeClr val="bg1"/>
                </a:solidFill>
              </a:rPr>
              <a:t>?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5. Você possui network, (rede de contatos), você tem uma boa network?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6. Tem cuidado com sua aparência e postura?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7. Diante de novos cenários, como é sua adaptabilidade?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99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TRABALHO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Segundo </a:t>
            </a:r>
            <a:r>
              <a:rPr lang="pt-BR" sz="2400" dirty="0" err="1">
                <a:solidFill>
                  <a:schemeClr val="bg1"/>
                </a:solidFill>
              </a:rPr>
              <a:t>Barduchi</a:t>
            </a:r>
            <a:r>
              <a:rPr lang="pt-BR" sz="2400" dirty="0">
                <a:solidFill>
                  <a:schemeClr val="bg1"/>
                </a:solidFill>
              </a:rPr>
              <a:t> (2010), muitos interpretam trabalho como </a:t>
            </a:r>
            <a:r>
              <a:rPr lang="pt-BR" sz="2400" dirty="0" smtClean="0">
                <a:solidFill>
                  <a:schemeClr val="bg1"/>
                </a:solidFill>
              </a:rPr>
              <a:t>sendo empregos </a:t>
            </a:r>
            <a:r>
              <a:rPr lang="pt-BR" sz="2400" dirty="0">
                <a:solidFill>
                  <a:schemeClr val="bg1"/>
                </a:solidFill>
              </a:rPr>
              <a:t>muito embora os dois não são sinônimos:</a:t>
            </a:r>
          </a:p>
          <a:p>
            <a:pPr marL="0" indent="0"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Trabalho </a:t>
            </a:r>
            <a:r>
              <a:rPr lang="pt-BR" sz="2400" dirty="0">
                <a:solidFill>
                  <a:schemeClr val="bg1"/>
                </a:solidFill>
              </a:rPr>
              <a:t>está na vida do homem desde o início de sua existência, até </a:t>
            </a:r>
            <a:r>
              <a:rPr lang="pt-BR" sz="2400" dirty="0" smtClean="0">
                <a:solidFill>
                  <a:schemeClr val="bg1"/>
                </a:solidFill>
              </a:rPr>
              <a:t>por uma </a:t>
            </a:r>
            <a:r>
              <a:rPr lang="pt-BR" sz="2400" dirty="0">
                <a:solidFill>
                  <a:schemeClr val="bg1"/>
                </a:solidFill>
              </a:rPr>
              <a:t>necessidade de sobrevivência e perpetuação da espécie. Quando </a:t>
            </a:r>
            <a:r>
              <a:rPr lang="pt-BR" sz="2400" dirty="0" smtClean="0">
                <a:solidFill>
                  <a:schemeClr val="bg1"/>
                </a:solidFill>
              </a:rPr>
              <a:t>o homem </a:t>
            </a:r>
            <a:r>
              <a:rPr lang="pt-BR" sz="2400" dirty="0">
                <a:solidFill>
                  <a:schemeClr val="bg1"/>
                </a:solidFill>
              </a:rPr>
              <a:t>começou a caçar e a buscar alimentos, construir suas tendas etc</a:t>
            </a:r>
            <a:r>
              <a:rPr lang="pt-BR" sz="2400" dirty="0" smtClean="0">
                <a:solidFill>
                  <a:schemeClr val="bg1"/>
                </a:solidFill>
              </a:rPr>
              <a:t>., ele </a:t>
            </a:r>
            <a:r>
              <a:rPr lang="pt-BR" sz="2400" dirty="0">
                <a:solidFill>
                  <a:schemeClr val="bg1"/>
                </a:solidFill>
              </a:rPr>
              <a:t>já estava trabalhando, portanto trabalho e emprego são antagônicos</a:t>
            </a:r>
            <a:r>
              <a:rPr lang="pt-BR" sz="2400" dirty="0" smtClean="0">
                <a:solidFill>
                  <a:schemeClr val="bg1"/>
                </a:solidFill>
              </a:rPr>
              <a:t>.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03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TRABALHO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Emprego </a:t>
            </a:r>
            <a:r>
              <a:rPr lang="pt-BR" sz="2400" dirty="0">
                <a:solidFill>
                  <a:schemeClr val="bg1"/>
                </a:solidFill>
              </a:rPr>
              <a:t>está conectado a uma relação com uma ou mais pessoas, </a:t>
            </a:r>
            <a:r>
              <a:rPr lang="pt-BR" sz="2400" dirty="0" smtClean="0">
                <a:solidFill>
                  <a:schemeClr val="bg1"/>
                </a:solidFill>
              </a:rPr>
              <a:t>onde temos </a:t>
            </a:r>
            <a:r>
              <a:rPr lang="pt-BR" sz="2400" dirty="0">
                <a:solidFill>
                  <a:schemeClr val="bg1"/>
                </a:solidFill>
              </a:rPr>
              <a:t>um elaborando e organizando essas ações, e outro executando</a:t>
            </a:r>
            <a:r>
              <a:rPr lang="pt-BR" sz="2400" dirty="0" smtClean="0">
                <a:solidFill>
                  <a:schemeClr val="bg1"/>
                </a:solidFill>
              </a:rPr>
              <a:t>. Quando </a:t>
            </a:r>
            <a:r>
              <a:rPr lang="pt-BR" sz="2400" dirty="0">
                <a:solidFill>
                  <a:schemeClr val="bg1"/>
                </a:solidFill>
              </a:rPr>
              <a:t>falamos de emprego, logo vem em mente a figura do empregador</a:t>
            </a:r>
            <a:r>
              <a:rPr lang="pt-BR" sz="2400" dirty="0" smtClean="0">
                <a:solidFill>
                  <a:schemeClr val="bg1"/>
                </a:solidFill>
              </a:rPr>
              <a:t>, que </a:t>
            </a:r>
            <a:r>
              <a:rPr lang="pt-BR" sz="2400" dirty="0">
                <a:solidFill>
                  <a:schemeClr val="bg1"/>
                </a:solidFill>
              </a:rPr>
              <a:t>por sua vez contrata um empregado para executar um projeto etc.</a:t>
            </a:r>
          </a:p>
          <a:p>
            <a:pPr algn="just"/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O </a:t>
            </a:r>
            <a:r>
              <a:rPr lang="pt-BR" sz="2400" dirty="0">
                <a:solidFill>
                  <a:schemeClr val="bg1"/>
                </a:solidFill>
              </a:rPr>
              <a:t>empregador é aquele que detém os recursos financeiros, a ideia, </a:t>
            </a:r>
            <a:r>
              <a:rPr lang="pt-BR" sz="2400" dirty="0" smtClean="0">
                <a:solidFill>
                  <a:schemeClr val="bg1"/>
                </a:solidFill>
              </a:rPr>
              <a:t>a tecnologia</a:t>
            </a:r>
            <a:r>
              <a:rPr lang="pt-BR" sz="2400" dirty="0">
                <a:solidFill>
                  <a:schemeClr val="bg1"/>
                </a:solidFill>
              </a:rPr>
              <a:t>, em alguns casos o conhecimento, já o empregado é aquele </a:t>
            </a:r>
            <a:r>
              <a:rPr lang="pt-BR" sz="2400" dirty="0" smtClean="0">
                <a:solidFill>
                  <a:schemeClr val="bg1"/>
                </a:solidFill>
              </a:rPr>
              <a:t>que foi </a:t>
            </a:r>
            <a:r>
              <a:rPr lang="pt-BR" sz="2400" dirty="0">
                <a:solidFill>
                  <a:schemeClr val="bg1"/>
                </a:solidFill>
              </a:rPr>
              <a:t>contratado pelo empregador (empresário), o qual detém o </a:t>
            </a:r>
            <a:r>
              <a:rPr lang="pt-BR" sz="2400" dirty="0" smtClean="0">
                <a:solidFill>
                  <a:schemeClr val="bg1"/>
                </a:solidFill>
              </a:rPr>
              <a:t>conhecimento pelo </a:t>
            </a:r>
            <a:r>
              <a:rPr lang="pt-BR" sz="2400" dirty="0">
                <a:solidFill>
                  <a:schemeClr val="bg1"/>
                </a:solidFill>
              </a:rPr>
              <a:t>menos de parte do projeto e habilidade para executar tais atividades.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26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CURRÍCULO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bg1"/>
                </a:solidFill>
              </a:rPr>
              <a:t>Silva (2016), seu currículo é o seu cartão de visita, ele deve </a:t>
            </a:r>
            <a:r>
              <a:rPr lang="pt-BR" sz="2400" dirty="0" smtClean="0">
                <a:solidFill>
                  <a:schemeClr val="bg1"/>
                </a:solidFill>
              </a:rPr>
              <a:t>estar sempre </a:t>
            </a:r>
            <a:r>
              <a:rPr lang="pt-BR" sz="2400" dirty="0">
                <a:solidFill>
                  <a:schemeClr val="bg1"/>
                </a:solidFill>
              </a:rPr>
              <a:t>atualizado, com ele você pode evidenciar sua </a:t>
            </a:r>
            <a:r>
              <a:rPr lang="pt-BR" sz="2400" dirty="0" smtClean="0">
                <a:solidFill>
                  <a:schemeClr val="bg1"/>
                </a:solidFill>
              </a:rPr>
              <a:t>capacidade desempenhada </a:t>
            </a:r>
            <a:r>
              <a:rPr lang="pt-BR" sz="2400" dirty="0">
                <a:solidFill>
                  <a:schemeClr val="bg1"/>
                </a:solidFill>
              </a:rPr>
              <a:t>nas demais organizações em que trabalhou e </a:t>
            </a:r>
            <a:r>
              <a:rPr lang="pt-BR" sz="2400" dirty="0" smtClean="0">
                <a:solidFill>
                  <a:schemeClr val="bg1"/>
                </a:solidFill>
              </a:rPr>
              <a:t>também especificar </a:t>
            </a:r>
            <a:r>
              <a:rPr lang="pt-BR" sz="2400" dirty="0">
                <a:solidFill>
                  <a:schemeClr val="bg1"/>
                </a:solidFill>
              </a:rPr>
              <a:t>suas qualificações e grau de instrução</a:t>
            </a:r>
            <a:r>
              <a:rPr lang="pt-BR" sz="24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dirty="0">
                <a:solidFill>
                  <a:schemeClr val="bg1"/>
                </a:solidFill>
              </a:rPr>
              <a:t>Costuma-se usar o termo em latim para denominar, esse tipo de </a:t>
            </a:r>
            <a:r>
              <a:rPr lang="pt-BR" sz="2400" dirty="0" smtClean="0">
                <a:solidFill>
                  <a:schemeClr val="bg1"/>
                </a:solidFill>
              </a:rPr>
              <a:t>currículo, curriculum </a:t>
            </a:r>
            <a:r>
              <a:rPr lang="pt-BR" sz="2400" dirty="0">
                <a:solidFill>
                  <a:schemeClr val="bg1"/>
                </a:solidFill>
              </a:rPr>
              <a:t>vitae, mas aqui podemos chamá-lo de “currículo da vida” </a:t>
            </a:r>
            <a:r>
              <a:rPr lang="pt-BR" sz="2400" dirty="0" smtClean="0">
                <a:solidFill>
                  <a:schemeClr val="bg1"/>
                </a:solidFill>
              </a:rPr>
              <a:t>ou simplesmente</a:t>
            </a:r>
            <a:r>
              <a:rPr lang="pt-BR" sz="2400" dirty="0">
                <a:solidFill>
                  <a:schemeClr val="bg1"/>
                </a:solidFill>
              </a:rPr>
              <a:t>, CV. Ou seja, um relatório geral que traz informações sobre: </a:t>
            </a:r>
            <a:r>
              <a:rPr lang="pt-BR" sz="2400" dirty="0" smtClean="0">
                <a:solidFill>
                  <a:schemeClr val="bg1"/>
                </a:solidFill>
              </a:rPr>
              <a:t>as qualificações</a:t>
            </a:r>
            <a:r>
              <a:rPr lang="pt-BR" sz="2400" dirty="0">
                <a:solidFill>
                  <a:schemeClr val="bg1"/>
                </a:solidFill>
              </a:rPr>
              <a:t>, as experiências, os conhecimentos, as habilidades e </a:t>
            </a:r>
            <a:r>
              <a:rPr lang="pt-BR" sz="2400" dirty="0" smtClean="0">
                <a:solidFill>
                  <a:schemeClr val="bg1"/>
                </a:solidFill>
              </a:rPr>
              <a:t>as competências </a:t>
            </a:r>
            <a:r>
              <a:rPr lang="pt-BR" sz="2400" dirty="0">
                <a:solidFill>
                  <a:schemeClr val="bg1"/>
                </a:solidFill>
              </a:rPr>
              <a:t>de uma pessoa. Silva </a:t>
            </a:r>
            <a:r>
              <a:rPr lang="pt-BR" sz="2400" dirty="0" smtClean="0">
                <a:solidFill>
                  <a:schemeClr val="bg1"/>
                </a:solidFill>
              </a:rPr>
              <a:t>(2016 </a:t>
            </a:r>
            <a:r>
              <a:rPr lang="pt-BR" sz="2400" dirty="0">
                <a:solidFill>
                  <a:schemeClr val="bg1"/>
                </a:solidFill>
              </a:rPr>
              <a:t>pág. </a:t>
            </a:r>
            <a:r>
              <a:rPr lang="pt-BR" sz="2400" dirty="0" smtClean="0">
                <a:solidFill>
                  <a:schemeClr val="bg1"/>
                </a:solidFill>
              </a:rPr>
              <a:t>57).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15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1169</Words>
  <Application>Microsoft Office PowerPoint</Application>
  <PresentationFormat>Apresentação na tela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INFORMAÇÕES SOBRE MERCADO E MUNDO DO TRBALHO</vt:lpstr>
      <vt:lpstr>OBJETIVO</vt:lpstr>
      <vt:lpstr>ECONOMIA CONCEITOS</vt:lpstr>
      <vt:lpstr>EMPREGABILIDADE</vt:lpstr>
      <vt:lpstr>EMPREGABILIDADE</vt:lpstr>
      <vt:lpstr>AVALIAÇÃO DE EMPREGABILIDADE</vt:lpstr>
      <vt:lpstr>TRABALHO</vt:lpstr>
      <vt:lpstr>TRABALHO</vt:lpstr>
      <vt:lpstr>CURRÍCULO</vt:lpstr>
      <vt:lpstr>CURRÍCULO</vt:lpstr>
      <vt:lpstr>CURRÍCULO SIMPLES</vt:lpstr>
      <vt:lpstr>CURRÍCULO FUNCIONAL</vt:lpstr>
      <vt:lpstr>ENTREVISTA</vt:lpstr>
      <vt:lpstr>ENTREVISTA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Usuário</cp:lastModifiedBy>
  <cp:revision>9</cp:revision>
  <cp:lastPrinted>2020-10-23T15:44:45Z</cp:lastPrinted>
  <dcterms:created xsi:type="dcterms:W3CDTF">2020-10-23T14:46:34Z</dcterms:created>
  <dcterms:modified xsi:type="dcterms:W3CDTF">2021-01-08T12:12:50Z</dcterms:modified>
</cp:coreProperties>
</file>