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57" r:id="rId3"/>
    <p:sldId id="258" r:id="rId4"/>
    <p:sldId id="326" r:id="rId5"/>
    <p:sldId id="327" r:id="rId6"/>
    <p:sldId id="328" r:id="rId7"/>
    <p:sldId id="310" r:id="rId8"/>
    <p:sldId id="311"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12" r:id="rId24"/>
    <p:sldId id="345" r:id="rId25"/>
    <p:sldId id="343" r:id="rId26"/>
    <p:sldId id="344" r:id="rId27"/>
    <p:sldId id="313" r:id="rId28"/>
  </p:sldIdLst>
  <p:sldSz cx="9144000" cy="6858000" type="screen4x3"/>
  <p:notesSz cx="7104063"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63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4024313" y="0"/>
            <a:ext cx="3078162" cy="511175"/>
          </a:xfrm>
          <a:prstGeom prst="rect">
            <a:avLst/>
          </a:prstGeom>
        </p:spPr>
        <p:txBody>
          <a:bodyPr vert="horz" lIns="91440" tIns="45720" rIns="91440" bIns="45720" rtlCol="0"/>
          <a:lstStyle>
            <a:lvl1pPr algn="r">
              <a:defRPr sz="1200"/>
            </a:lvl1pPr>
          </a:lstStyle>
          <a:p>
            <a:fld id="{3339CD1B-7D38-4BBB-B59E-EB68453E2C91}" type="datetimeFigureOut">
              <a:rPr lang="pt-BR" smtClean="0"/>
              <a:t>01/03/2021</a:t>
            </a:fld>
            <a:endParaRPr lang="pt-BR"/>
          </a:p>
        </p:txBody>
      </p:sp>
      <p:sp>
        <p:nvSpPr>
          <p:cNvPr id="4" name="Espaço Reservado para Rodapé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4024313" y="9721850"/>
            <a:ext cx="3078162" cy="511175"/>
          </a:xfrm>
          <a:prstGeom prst="rect">
            <a:avLst/>
          </a:prstGeom>
        </p:spPr>
        <p:txBody>
          <a:bodyPr vert="horz" lIns="91440" tIns="45720" rIns="91440" bIns="45720" rtlCol="0" anchor="b"/>
          <a:lstStyle>
            <a:lvl1pPr algn="r">
              <a:defRPr sz="1200"/>
            </a:lvl1pPr>
          </a:lstStyle>
          <a:p>
            <a:fld id="{23DC1A76-183E-48D7-A2F2-07D53C807390}" type="slidenum">
              <a:rPr lang="pt-BR" smtClean="0"/>
              <a:t>‹nº›</a:t>
            </a:fld>
            <a:endParaRPr lang="pt-BR"/>
          </a:p>
        </p:txBody>
      </p:sp>
    </p:spTree>
    <p:extLst>
      <p:ext uri="{BB962C8B-B14F-4D97-AF65-F5344CB8AC3E}">
        <p14:creationId xmlns:p14="http://schemas.microsoft.com/office/powerpoint/2010/main" val="8516157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411379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05620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63869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18060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70567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89FBAAB-7AB7-4A99-A4A9-25C1419D97FF}" type="datetimeFigureOut">
              <a:rPr lang="pt-BR" smtClean="0"/>
              <a:t>01/03/2021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5406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89FBAAB-7AB7-4A99-A4A9-25C1419D97FF}" type="datetimeFigureOut">
              <a:rPr lang="pt-BR" smtClean="0"/>
              <a:t>01/03/2021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5082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89FBAAB-7AB7-4A99-A4A9-25C1419D97FF}" type="datetimeFigureOut">
              <a:rPr lang="pt-BR" smtClean="0"/>
              <a:t>01/03/2021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9660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89FBAAB-7AB7-4A99-A4A9-25C1419D97FF}" type="datetimeFigureOut">
              <a:rPr lang="pt-BR" smtClean="0"/>
              <a:t>01/03/2021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8302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01/03/2021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226209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01/03/2021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2668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D3FD5-545D-435A-AC56-B0E6DE7546CC}" type="slidenum">
              <a:rPr lang="pt-BR" smtClean="0"/>
              <a:t>‹nº›</a:t>
            </a:fld>
            <a:endParaRPr lang="pt-BR"/>
          </a:p>
        </p:txBody>
      </p:sp>
    </p:spTree>
    <p:extLst>
      <p:ext uri="{BB962C8B-B14F-4D97-AF65-F5344CB8AC3E}">
        <p14:creationId xmlns:p14="http://schemas.microsoft.com/office/powerpoint/2010/main" val="919195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5013176"/>
            <a:ext cx="7772400" cy="1470025"/>
          </a:xfrm>
        </p:spPr>
        <p:txBody>
          <a:bodyPr>
            <a:noAutofit/>
          </a:bodyPr>
          <a:lstStyle/>
          <a:p>
            <a:r>
              <a:rPr lang="pt-BR" sz="3600" dirty="0" smtClean="0">
                <a:solidFill>
                  <a:srgbClr val="FDB635"/>
                </a:solidFill>
                <a:latin typeface="Calibri" panose="020F0502020204030204" pitchFamily="34" charset="0"/>
                <a:cs typeface="Calibri" panose="020F0502020204030204" pitchFamily="34" charset="0"/>
              </a:rPr>
              <a:t>FUNÇÃO DO TRABALHO COMO AUTO REALIZAÇÃO E SUPORTE  Á QUALIDQADE DE VIDA</a:t>
            </a:r>
            <a:endParaRPr lang="pt-BR" sz="3600" dirty="0">
              <a:solidFill>
                <a:srgbClr val="FDB63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9206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QUALIDADE DE VIDA NO TRABALHO</a:t>
            </a:r>
            <a:endParaRPr lang="pt-BR" dirty="0">
              <a:solidFill>
                <a:schemeClr val="bg1"/>
              </a:solidFill>
            </a:endParaRPr>
          </a:p>
        </p:txBody>
      </p:sp>
      <p:sp>
        <p:nvSpPr>
          <p:cNvPr id="3" name="Espaço Reservado para Conteúdo 2"/>
          <p:cNvSpPr>
            <a:spLocks noGrp="1"/>
          </p:cNvSpPr>
          <p:nvPr>
            <p:ph idx="1"/>
          </p:nvPr>
        </p:nvSpPr>
        <p:spPr/>
        <p:txBody>
          <a:bodyPr>
            <a:normAutofit/>
          </a:bodyPr>
          <a:lstStyle/>
          <a:p>
            <a:pPr marL="0" indent="0" algn="just">
              <a:buNone/>
            </a:pPr>
            <a:r>
              <a:rPr lang="pt-BR" dirty="0">
                <a:solidFill>
                  <a:schemeClr val="bg1"/>
                </a:solidFill>
              </a:rPr>
              <a:t>O enfoque da organização na qualidade de vida no trabalho implica em diversos benefícios, como: a redução do absenteísmo e da rotatividade, promoção da saúde e segurança, integração social e desenvolvimento das capacidades humanas. E esse esforço conjunto entre indivíduo e organização possui como objetivo final o aumento na motivação, na satisfação e no desempenho dos colaboradores. </a:t>
            </a:r>
          </a:p>
        </p:txBody>
      </p:sp>
    </p:spTree>
    <p:extLst>
      <p:ext uri="{BB962C8B-B14F-4D97-AF65-F5344CB8AC3E}">
        <p14:creationId xmlns:p14="http://schemas.microsoft.com/office/powerpoint/2010/main" val="1759812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QUALIDADE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92500" lnSpcReduction="20000"/>
          </a:bodyPr>
          <a:lstStyle/>
          <a:p>
            <a:pPr marL="0" indent="0" algn="just">
              <a:buNone/>
            </a:pPr>
            <a:r>
              <a:rPr lang="pt-BR" dirty="0">
                <a:solidFill>
                  <a:schemeClr val="bg1"/>
                </a:solidFill>
              </a:rPr>
              <a:t>Em referencia a qualidade no trabalho, precisamos analisar a relação desta qualidade com o crescimento profissional.</a:t>
            </a:r>
          </a:p>
          <a:p>
            <a:pPr marL="0" indent="0" algn="just">
              <a:buNone/>
            </a:pPr>
            <a:endParaRPr lang="pt-BR" dirty="0">
              <a:solidFill>
                <a:schemeClr val="bg1"/>
              </a:solidFill>
            </a:endParaRPr>
          </a:p>
          <a:p>
            <a:pPr marL="0" indent="0" algn="just">
              <a:buNone/>
            </a:pPr>
            <a:r>
              <a:rPr lang="pt-BR" dirty="0" smtClean="0">
                <a:solidFill>
                  <a:schemeClr val="bg1"/>
                </a:solidFill>
              </a:rPr>
              <a:t>As </a:t>
            </a:r>
            <a:r>
              <a:rPr lang="pt-BR" dirty="0">
                <a:solidFill>
                  <a:schemeClr val="bg1"/>
                </a:solidFill>
              </a:rPr>
              <a:t>organizações empresariais e os recrutadores buscam profissionais altamente qualificados para compor sua equipe de colaboradores, para que a empresa tenha sucesso nos seus negócios, e para isso é necessário um time preparado para enfrentar desafios diários com dedicação, esforço e principalmente comprometimento.</a:t>
            </a:r>
          </a:p>
        </p:txBody>
      </p:sp>
    </p:spTree>
    <p:extLst>
      <p:ext uri="{BB962C8B-B14F-4D97-AF65-F5344CB8AC3E}">
        <p14:creationId xmlns:p14="http://schemas.microsoft.com/office/powerpoint/2010/main" val="4096926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QUALIDADE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92500" lnSpcReduction="10000"/>
          </a:bodyPr>
          <a:lstStyle/>
          <a:p>
            <a:pPr algn="just"/>
            <a:r>
              <a:rPr lang="pt-BR" dirty="0">
                <a:solidFill>
                  <a:schemeClr val="bg1"/>
                </a:solidFill>
              </a:rPr>
              <a:t>Para isso é necessário um conjunto de habilidades comportamentais que somente por meio da experiência ao longo do tempo e pela vontade de aprender que o indivíduo obtém</a:t>
            </a:r>
            <a:r>
              <a:rPr lang="pt-BR" dirty="0" smtClean="0">
                <a:solidFill>
                  <a:schemeClr val="bg1"/>
                </a:solidFill>
              </a:rPr>
              <a:t>.</a:t>
            </a:r>
          </a:p>
          <a:p>
            <a:pPr algn="just"/>
            <a:endParaRPr lang="pt-BR" dirty="0">
              <a:solidFill>
                <a:schemeClr val="bg1"/>
              </a:solidFill>
            </a:endParaRPr>
          </a:p>
          <a:p>
            <a:pPr algn="just"/>
            <a:r>
              <a:rPr lang="pt-BR" dirty="0" smtClean="0">
                <a:solidFill>
                  <a:schemeClr val="bg1"/>
                </a:solidFill>
              </a:rPr>
              <a:t>Muitas </a:t>
            </a:r>
            <a:r>
              <a:rPr lang="pt-BR" dirty="0">
                <a:solidFill>
                  <a:schemeClr val="bg1"/>
                </a:solidFill>
              </a:rPr>
              <a:t>vezes isso é um paradigma, principalmente por que as empresas muitas vezes preferem jovens profissionais, que ainda não tem a devida experiência pelo tempo de trabalho desenvolvido.</a:t>
            </a:r>
          </a:p>
        </p:txBody>
      </p:sp>
    </p:spTree>
    <p:extLst>
      <p:ext uri="{BB962C8B-B14F-4D97-AF65-F5344CB8AC3E}">
        <p14:creationId xmlns:p14="http://schemas.microsoft.com/office/powerpoint/2010/main" val="2968766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QUALIDADE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77500" lnSpcReduction="20000"/>
          </a:bodyPr>
          <a:lstStyle/>
          <a:p>
            <a:pPr algn="just"/>
            <a:r>
              <a:rPr lang="pt-BR" dirty="0">
                <a:solidFill>
                  <a:schemeClr val="bg1"/>
                </a:solidFill>
              </a:rPr>
              <a:t>O ideal é desenvolver o profissional contratado baseado em seu perfil comportamental, por meio de treinamento, cursos, estágios, etc., para que o sucesso seja alcançado, isso aumenta a possibilidade de crescimento na carreira, aumentando sua capacidade de forma significativa, e claro se destacar frente às demandas existentes, gerando benefícios como promoções prêmios e etc</a:t>
            </a:r>
            <a:r>
              <a:rPr lang="pt-BR" dirty="0" smtClean="0">
                <a:solidFill>
                  <a:schemeClr val="bg1"/>
                </a:solidFill>
              </a:rPr>
              <a:t>..</a:t>
            </a:r>
          </a:p>
          <a:p>
            <a:pPr algn="just"/>
            <a:endParaRPr lang="pt-BR" dirty="0">
              <a:solidFill>
                <a:schemeClr val="bg1"/>
              </a:solidFill>
            </a:endParaRPr>
          </a:p>
          <a:p>
            <a:pPr algn="just"/>
            <a:r>
              <a:rPr lang="pt-BR" dirty="0" smtClean="0">
                <a:solidFill>
                  <a:schemeClr val="bg1"/>
                </a:solidFill>
              </a:rPr>
              <a:t>Para </a:t>
            </a:r>
            <a:r>
              <a:rPr lang="pt-BR" dirty="0">
                <a:solidFill>
                  <a:schemeClr val="bg1"/>
                </a:solidFill>
              </a:rPr>
              <a:t>uma melhor qualidade no trabalho deve existir um crescimento profissional frente a qualidade e excelência do trabalho apresentado, permitindo ao profissional alcançar maiores patamares de sucesso dentro da empresa, e consequentemente maior comprometimento.</a:t>
            </a:r>
          </a:p>
        </p:txBody>
      </p:sp>
    </p:spTree>
    <p:extLst>
      <p:ext uri="{BB962C8B-B14F-4D97-AF65-F5344CB8AC3E}">
        <p14:creationId xmlns:p14="http://schemas.microsoft.com/office/powerpoint/2010/main" val="3594138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QUALIDADE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77500" lnSpcReduction="20000"/>
          </a:bodyPr>
          <a:lstStyle/>
          <a:p>
            <a:pPr algn="just"/>
            <a:r>
              <a:rPr lang="pt-BR" dirty="0">
                <a:solidFill>
                  <a:schemeClr val="bg1"/>
                </a:solidFill>
              </a:rPr>
              <a:t>O ideal é desenvolver o profissional contratado baseado em seu perfil comportamental, por meio de treinamento, cursos, estágios, etc., para que o sucesso seja alcançado, isso aumenta a possibilidade de crescimento na carreira, aumentando sua capacidade de forma significativa, e claro se destacar frente às demandas existentes, gerando benefícios como promoções prêmios e etc</a:t>
            </a:r>
            <a:r>
              <a:rPr lang="pt-BR" dirty="0" smtClean="0">
                <a:solidFill>
                  <a:schemeClr val="bg1"/>
                </a:solidFill>
              </a:rPr>
              <a:t>..</a:t>
            </a:r>
          </a:p>
          <a:p>
            <a:pPr algn="just"/>
            <a:endParaRPr lang="pt-BR" dirty="0">
              <a:solidFill>
                <a:schemeClr val="bg1"/>
              </a:solidFill>
            </a:endParaRPr>
          </a:p>
          <a:p>
            <a:pPr algn="just"/>
            <a:r>
              <a:rPr lang="pt-BR" dirty="0" smtClean="0">
                <a:solidFill>
                  <a:schemeClr val="bg1"/>
                </a:solidFill>
              </a:rPr>
              <a:t>Para </a:t>
            </a:r>
            <a:r>
              <a:rPr lang="pt-BR" dirty="0">
                <a:solidFill>
                  <a:schemeClr val="bg1"/>
                </a:solidFill>
              </a:rPr>
              <a:t>uma melhor qualidade no trabalho deve existir um crescimento profissional frente a qualidade e excelência do trabalho apresentado, permitindo ao profissional alcançar maiores patamares de sucesso dentro da empresa, e consequentemente maior comprometimento.</a:t>
            </a:r>
          </a:p>
        </p:txBody>
      </p:sp>
    </p:spTree>
    <p:extLst>
      <p:ext uri="{BB962C8B-B14F-4D97-AF65-F5344CB8AC3E}">
        <p14:creationId xmlns:p14="http://schemas.microsoft.com/office/powerpoint/2010/main" val="1253030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1916832"/>
            <a:ext cx="8229600" cy="2952328"/>
          </a:xfrm>
        </p:spPr>
        <p:txBody>
          <a:bodyPr>
            <a:noAutofit/>
          </a:bodyPr>
          <a:lstStyle/>
          <a:p>
            <a:pPr marL="0" indent="0" algn="just">
              <a:spcBef>
                <a:spcPts val="0"/>
              </a:spcBef>
              <a:buNone/>
            </a:pPr>
            <a:r>
              <a:rPr lang="pt-BR" sz="2400" b="1" dirty="0" smtClean="0">
                <a:solidFill>
                  <a:schemeClr val="bg1"/>
                </a:solidFill>
              </a:rPr>
              <a:t>Leitura </a:t>
            </a:r>
            <a:r>
              <a:rPr lang="pt-BR" sz="2400" dirty="0" smtClean="0">
                <a:solidFill>
                  <a:schemeClr val="bg1"/>
                </a:solidFill>
              </a:rPr>
              <a:t>-  </a:t>
            </a:r>
            <a:r>
              <a:rPr lang="pt-BR" sz="2400" dirty="0">
                <a:solidFill>
                  <a:schemeClr val="bg1"/>
                </a:solidFill>
              </a:rPr>
              <a:t>apesar de muitos não gostarem é fator primordial no desenvolvimento do ser humano, informar-se sobre a área de atuação, buscando leituras sobre novas tecnologias, desenvolvimento profissional, desenvolvimento humano, e assuntos de interesse, podem inspirar novos projetos, novas ideias e até mesmo ajudar nas tarefas cotidianas.</a:t>
            </a:r>
          </a:p>
          <a:p>
            <a:pPr marL="0" indent="0" algn="just">
              <a:spcBef>
                <a:spcPts val="0"/>
              </a:spcBef>
              <a:buNone/>
            </a:pPr>
            <a:r>
              <a:rPr lang="pt-BR" sz="2400" dirty="0">
                <a:solidFill>
                  <a:schemeClr val="bg1"/>
                </a:solidFill>
              </a:rPr>
              <a:t> </a:t>
            </a:r>
            <a:endParaRPr lang="pt-BR" sz="2400" dirty="0" smtClean="0">
              <a:solidFill>
                <a:schemeClr val="bg1"/>
              </a:solidFill>
            </a:endParaRPr>
          </a:p>
          <a:p>
            <a:pPr marL="0" indent="0" algn="just">
              <a:spcBef>
                <a:spcPts val="0"/>
              </a:spcBef>
              <a:buNone/>
            </a:pPr>
            <a:r>
              <a:rPr lang="pt-BR" sz="2400" b="1" dirty="0" smtClean="0">
                <a:solidFill>
                  <a:schemeClr val="bg1"/>
                </a:solidFill>
              </a:rPr>
              <a:t>Novas Habilidades </a:t>
            </a:r>
            <a:r>
              <a:rPr lang="pt-BR" sz="2400" dirty="0" smtClean="0">
                <a:solidFill>
                  <a:schemeClr val="bg1"/>
                </a:solidFill>
              </a:rPr>
              <a:t>- Buscar </a:t>
            </a:r>
            <a:r>
              <a:rPr lang="pt-BR" sz="2400" dirty="0">
                <a:solidFill>
                  <a:schemeClr val="bg1"/>
                </a:solidFill>
              </a:rPr>
              <a:t>o aperfeiçoamento das habilidades já existentes é se manter atualizado, atém mesmo, desenvolver novas habilidades e competências por meio de estudos, cursos e </a:t>
            </a:r>
            <a:r>
              <a:rPr lang="pt-BR" sz="2400" dirty="0" err="1">
                <a:solidFill>
                  <a:schemeClr val="bg1"/>
                </a:solidFill>
              </a:rPr>
              <a:t>etc</a:t>
            </a:r>
            <a:r>
              <a:rPr lang="pt-BR" sz="2400" dirty="0">
                <a:solidFill>
                  <a:schemeClr val="bg1"/>
                </a:solidFill>
              </a:rPr>
              <a:t>, .podem aumentar consideravelmente a qualidade de trabalho.</a:t>
            </a:r>
          </a:p>
        </p:txBody>
      </p:sp>
    </p:spTree>
    <p:extLst>
      <p:ext uri="{BB962C8B-B14F-4D97-AF65-F5344CB8AC3E}">
        <p14:creationId xmlns:p14="http://schemas.microsoft.com/office/powerpoint/2010/main" val="819974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2204864"/>
            <a:ext cx="8229600" cy="2952328"/>
          </a:xfrm>
        </p:spPr>
        <p:txBody>
          <a:bodyPr>
            <a:noAutofit/>
          </a:bodyPr>
          <a:lstStyle/>
          <a:p>
            <a:pPr marL="0" indent="0" algn="just">
              <a:buNone/>
            </a:pPr>
            <a:r>
              <a:rPr lang="pt-BR" sz="2400" b="1" dirty="0" smtClean="0">
                <a:solidFill>
                  <a:schemeClr val="bg1"/>
                </a:solidFill>
              </a:rPr>
              <a:t>Humildade - </a:t>
            </a:r>
            <a:r>
              <a:rPr lang="pt-BR" sz="2400" dirty="0" smtClean="0">
                <a:solidFill>
                  <a:schemeClr val="bg1"/>
                </a:solidFill>
              </a:rPr>
              <a:t>Muitos </a:t>
            </a:r>
            <a:r>
              <a:rPr lang="pt-BR" sz="2400" dirty="0">
                <a:solidFill>
                  <a:schemeClr val="bg1"/>
                </a:solidFill>
              </a:rPr>
              <a:t>profissionais não aceitam questionamentos, ou correções em seus trabalhos por arrogância ou por autopreservação, não se deve achar superior aos demais, nunca desvalorizar os colegas, evitar tal comportamento é um dos principais elementos para o crescimento na carreira. </a:t>
            </a:r>
            <a:r>
              <a:rPr lang="pt-BR" sz="2400" dirty="0" smtClean="0">
                <a:solidFill>
                  <a:schemeClr val="bg1"/>
                </a:solidFill>
              </a:rPr>
              <a:t> Profissionais </a:t>
            </a:r>
            <a:r>
              <a:rPr lang="pt-BR" sz="2400" dirty="0">
                <a:solidFill>
                  <a:schemeClr val="bg1"/>
                </a:solidFill>
              </a:rPr>
              <a:t>humildes, que procuram entender o cotidiano de forma a aprender e contribuir, são muito valorizados.</a:t>
            </a:r>
          </a:p>
          <a:p>
            <a:pPr marL="0" indent="0" algn="just">
              <a:spcBef>
                <a:spcPts val="0"/>
              </a:spcBef>
              <a:buNone/>
            </a:pPr>
            <a:r>
              <a:rPr lang="pt-BR" sz="2400" dirty="0">
                <a:solidFill>
                  <a:schemeClr val="bg1"/>
                </a:solidFill>
              </a:rPr>
              <a:t> </a:t>
            </a:r>
            <a:endParaRPr lang="pt-BR" sz="2400" dirty="0" smtClean="0">
              <a:solidFill>
                <a:schemeClr val="bg1"/>
              </a:solidFill>
            </a:endParaRPr>
          </a:p>
        </p:txBody>
      </p:sp>
    </p:spTree>
    <p:extLst>
      <p:ext uri="{BB962C8B-B14F-4D97-AF65-F5344CB8AC3E}">
        <p14:creationId xmlns:p14="http://schemas.microsoft.com/office/powerpoint/2010/main" val="3319786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2204864"/>
            <a:ext cx="8229600" cy="2952328"/>
          </a:xfrm>
        </p:spPr>
        <p:txBody>
          <a:bodyPr>
            <a:noAutofit/>
          </a:bodyPr>
          <a:lstStyle/>
          <a:p>
            <a:pPr marL="0" indent="0" algn="just">
              <a:buNone/>
            </a:pPr>
            <a:r>
              <a:rPr lang="pt-BR" sz="2400" b="1" dirty="0" err="1" smtClean="0">
                <a:solidFill>
                  <a:schemeClr val="bg1"/>
                </a:solidFill>
              </a:rPr>
              <a:t>Proatividade</a:t>
            </a:r>
            <a:r>
              <a:rPr lang="pt-BR" sz="2400" dirty="0" smtClean="0">
                <a:solidFill>
                  <a:schemeClr val="bg1"/>
                </a:solidFill>
              </a:rPr>
              <a:t> - Ser </a:t>
            </a:r>
            <a:r>
              <a:rPr lang="pt-BR" sz="2400" dirty="0">
                <a:solidFill>
                  <a:schemeClr val="bg1"/>
                </a:solidFill>
              </a:rPr>
              <a:t>proativo é sair da zona de conforto, ser focado no trabalho, lembrando que apenas o básico não é suficiente.</a:t>
            </a:r>
          </a:p>
          <a:p>
            <a:pPr marL="0" indent="0" algn="just">
              <a:buNone/>
            </a:pPr>
            <a:r>
              <a:rPr lang="pt-BR" sz="2400" dirty="0">
                <a:solidFill>
                  <a:schemeClr val="bg1"/>
                </a:solidFill>
              </a:rPr>
              <a:t>Devemos ter interesse nas atividades complementares ao nosso trabalho, nosso comportamento e atitudes demonstram quem nós somos realmente, exprimindo nosso caráter e personalidade para toda a equipe diariamente.</a:t>
            </a:r>
          </a:p>
          <a:p>
            <a:pPr marL="0" indent="0" algn="just">
              <a:spcBef>
                <a:spcPts val="0"/>
              </a:spcBef>
              <a:buNone/>
            </a:pPr>
            <a:r>
              <a:rPr lang="pt-BR" sz="2400" dirty="0">
                <a:solidFill>
                  <a:schemeClr val="bg1"/>
                </a:solidFill>
              </a:rPr>
              <a:t> </a:t>
            </a:r>
            <a:endParaRPr lang="pt-BR" sz="2400" dirty="0" smtClean="0">
              <a:solidFill>
                <a:schemeClr val="bg1"/>
              </a:solidFill>
            </a:endParaRPr>
          </a:p>
        </p:txBody>
      </p:sp>
    </p:spTree>
    <p:extLst>
      <p:ext uri="{BB962C8B-B14F-4D97-AF65-F5344CB8AC3E}">
        <p14:creationId xmlns:p14="http://schemas.microsoft.com/office/powerpoint/2010/main" val="151738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1484784"/>
            <a:ext cx="8229600" cy="2952328"/>
          </a:xfrm>
        </p:spPr>
        <p:txBody>
          <a:bodyPr>
            <a:noAutofit/>
          </a:bodyPr>
          <a:lstStyle/>
          <a:p>
            <a:pPr marL="0" indent="0" algn="just">
              <a:buNone/>
            </a:pPr>
            <a:r>
              <a:rPr lang="pt-BR" sz="2400" b="1" dirty="0" smtClean="0">
                <a:solidFill>
                  <a:schemeClr val="bg1"/>
                </a:solidFill>
              </a:rPr>
              <a:t>Resiliência</a:t>
            </a:r>
            <a:r>
              <a:rPr lang="pt-BR" sz="2400" dirty="0" smtClean="0">
                <a:solidFill>
                  <a:schemeClr val="bg1"/>
                </a:solidFill>
              </a:rPr>
              <a:t> - </a:t>
            </a:r>
            <a:r>
              <a:rPr lang="pt-BR" sz="2400" dirty="0">
                <a:solidFill>
                  <a:schemeClr val="bg1"/>
                </a:solidFill>
              </a:rPr>
              <a:t>Ter resiliência é enfrentar toda a pressão, competitividade, crises e rejeições de maneira positiva, não se deixar abater ou ficar paralisado por conta dos problemas relativos ao seu dia a dia no </a:t>
            </a:r>
            <a:r>
              <a:rPr lang="pt-BR" sz="2400" dirty="0" smtClean="0">
                <a:solidFill>
                  <a:schemeClr val="bg1"/>
                </a:solidFill>
              </a:rPr>
              <a:t>trabalho.</a:t>
            </a:r>
          </a:p>
          <a:p>
            <a:pPr marL="0" indent="0" algn="just">
              <a:buNone/>
            </a:pPr>
            <a:r>
              <a:rPr lang="pt-BR" sz="2400" dirty="0" smtClean="0">
                <a:solidFill>
                  <a:schemeClr val="bg1"/>
                </a:solidFill>
              </a:rPr>
              <a:t>Para </a:t>
            </a:r>
            <a:r>
              <a:rPr lang="pt-BR" sz="2400" dirty="0">
                <a:solidFill>
                  <a:schemeClr val="bg1"/>
                </a:solidFill>
              </a:rPr>
              <a:t>ter resiliência é necessário ter autoconhecimento, identificar suas qualidades e os pontos que deve melhorar, ajudando o profissional em suas decisões.</a:t>
            </a:r>
          </a:p>
          <a:p>
            <a:pPr marL="0" indent="0" algn="just">
              <a:buNone/>
            </a:pPr>
            <a:r>
              <a:rPr lang="pt-BR" sz="2400" dirty="0">
                <a:solidFill>
                  <a:schemeClr val="bg1"/>
                </a:solidFill>
              </a:rPr>
              <a:t>Possuir inteligência emocional, equilibrar as emoções de modo a ser capaz de enfrentar situações difíceis de forma moderada e segura para que os problemas sejam resolvidos</a:t>
            </a:r>
            <a:r>
              <a:rPr lang="pt-BR" sz="2400" dirty="0" smtClean="0">
                <a:solidFill>
                  <a:schemeClr val="bg1"/>
                </a:solidFill>
              </a:rPr>
              <a:t>.</a:t>
            </a:r>
            <a:endParaRPr lang="pt-BR" sz="2400" dirty="0">
              <a:solidFill>
                <a:schemeClr val="bg1"/>
              </a:solidFill>
            </a:endParaRPr>
          </a:p>
        </p:txBody>
      </p:sp>
    </p:spTree>
    <p:extLst>
      <p:ext uri="{BB962C8B-B14F-4D97-AF65-F5344CB8AC3E}">
        <p14:creationId xmlns:p14="http://schemas.microsoft.com/office/powerpoint/2010/main" val="3378035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1484784"/>
            <a:ext cx="8229600" cy="2952328"/>
          </a:xfrm>
        </p:spPr>
        <p:txBody>
          <a:bodyPr>
            <a:noAutofit/>
          </a:bodyPr>
          <a:lstStyle/>
          <a:p>
            <a:pPr marL="0" indent="0" algn="just">
              <a:buNone/>
            </a:pPr>
            <a:r>
              <a:rPr lang="pt-BR" sz="2400" b="1" dirty="0" smtClean="0">
                <a:solidFill>
                  <a:schemeClr val="bg1"/>
                </a:solidFill>
              </a:rPr>
              <a:t>Resiliência</a:t>
            </a:r>
            <a:r>
              <a:rPr lang="pt-BR" sz="2400" dirty="0" smtClean="0">
                <a:solidFill>
                  <a:schemeClr val="bg1"/>
                </a:solidFill>
              </a:rPr>
              <a:t> - Ser </a:t>
            </a:r>
            <a:r>
              <a:rPr lang="pt-BR" sz="2400" dirty="0">
                <a:solidFill>
                  <a:schemeClr val="bg1"/>
                </a:solidFill>
              </a:rPr>
              <a:t>positivo, sempre lembrar que os problemas podem ser na verdade oportunidades de desenvolvimento ou até mesmo a oportunidade de demonstrar alguma habilidade.</a:t>
            </a:r>
          </a:p>
          <a:p>
            <a:pPr marL="0" indent="0" algn="just">
              <a:buNone/>
            </a:pPr>
            <a:r>
              <a:rPr lang="pt-BR" sz="2400" dirty="0">
                <a:solidFill>
                  <a:schemeClr val="bg1"/>
                </a:solidFill>
              </a:rPr>
              <a:t>Manter a mente aberta para os vários ângulos das situações, isso desenvolve a flexibilidade para que se possa alcançar metas e objetivos deformas diferentes.</a:t>
            </a:r>
          </a:p>
          <a:p>
            <a:pPr marL="0" indent="0" algn="just">
              <a:buNone/>
            </a:pPr>
            <a:r>
              <a:rPr lang="pt-BR" sz="2400" dirty="0">
                <a:solidFill>
                  <a:schemeClr val="bg1"/>
                </a:solidFill>
              </a:rPr>
              <a:t>Aproveite os feedbacks para melhorar seu desempenho, isso melhora sua resiliência fortalecendo suas capacidades.</a:t>
            </a:r>
          </a:p>
          <a:p>
            <a:pPr marL="0" indent="0" algn="just">
              <a:spcBef>
                <a:spcPts val="0"/>
              </a:spcBef>
              <a:buNone/>
            </a:pPr>
            <a:r>
              <a:rPr lang="pt-BR" sz="2400" dirty="0">
                <a:solidFill>
                  <a:schemeClr val="bg1"/>
                </a:solidFill>
              </a:rPr>
              <a:t> </a:t>
            </a:r>
            <a:endParaRPr lang="pt-BR" sz="2400" dirty="0" smtClean="0">
              <a:solidFill>
                <a:schemeClr val="bg1"/>
              </a:solidFill>
            </a:endParaRPr>
          </a:p>
        </p:txBody>
      </p:sp>
    </p:spTree>
    <p:extLst>
      <p:ext uri="{BB962C8B-B14F-4D97-AF65-F5344CB8AC3E}">
        <p14:creationId xmlns:p14="http://schemas.microsoft.com/office/powerpoint/2010/main" val="1462719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
        <p:nvSpPr>
          <p:cNvPr id="3" name="Espaço Reservado para Conteúdo 2"/>
          <p:cNvSpPr>
            <a:spLocks noGrp="1"/>
          </p:cNvSpPr>
          <p:nvPr>
            <p:ph idx="1"/>
          </p:nvPr>
        </p:nvSpPr>
        <p:spPr>
          <a:xfrm>
            <a:off x="467544" y="1988840"/>
            <a:ext cx="8229600" cy="3384376"/>
          </a:xfrm>
        </p:spPr>
        <p:txBody>
          <a:bodyPr>
            <a:normAutofit/>
          </a:bodyPr>
          <a:lstStyle/>
          <a:p>
            <a:pPr marL="0" indent="0" algn="just">
              <a:buNone/>
            </a:pPr>
            <a:r>
              <a:rPr lang="pt-BR" dirty="0">
                <a:solidFill>
                  <a:schemeClr val="bg1"/>
                </a:solidFill>
              </a:rPr>
              <a:t>Segundo </a:t>
            </a:r>
            <a:r>
              <a:rPr lang="pt-BR" dirty="0" err="1">
                <a:solidFill>
                  <a:schemeClr val="bg1"/>
                </a:solidFill>
              </a:rPr>
              <a:t>MattIo</a:t>
            </a:r>
            <a:r>
              <a:rPr lang="pt-BR" dirty="0">
                <a:solidFill>
                  <a:schemeClr val="bg1"/>
                </a:solidFill>
              </a:rPr>
              <a:t> (2020) existem onze fatores de felicidade no trabalho, se você perguntar para alguém que está trabalhando, possivelmente ele vai reclamar do que faz por algum motivo, são poucas as pessoas, que realmente gostam do que fazem.</a:t>
            </a:r>
            <a:endParaRPr lang="pt-BR" dirty="0">
              <a:solidFill>
                <a:schemeClr val="bg1"/>
              </a:solidFill>
            </a:endParaRPr>
          </a:p>
        </p:txBody>
      </p:sp>
    </p:spTree>
    <p:extLst>
      <p:ext uri="{BB962C8B-B14F-4D97-AF65-F5344CB8AC3E}">
        <p14:creationId xmlns:p14="http://schemas.microsoft.com/office/powerpoint/2010/main" val="3176061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23528" y="2060848"/>
            <a:ext cx="8229600" cy="2952328"/>
          </a:xfrm>
        </p:spPr>
        <p:txBody>
          <a:bodyPr>
            <a:noAutofit/>
          </a:bodyPr>
          <a:lstStyle/>
          <a:p>
            <a:pPr marL="0" indent="0" algn="just">
              <a:buNone/>
            </a:pPr>
            <a:r>
              <a:rPr lang="pt-BR" sz="2400" b="1" dirty="0" smtClean="0">
                <a:solidFill>
                  <a:schemeClr val="bg1"/>
                </a:solidFill>
              </a:rPr>
              <a:t>Automotivação</a:t>
            </a:r>
            <a:r>
              <a:rPr lang="pt-BR" sz="2400" dirty="0" smtClean="0">
                <a:solidFill>
                  <a:schemeClr val="bg1"/>
                </a:solidFill>
              </a:rPr>
              <a:t> - </a:t>
            </a:r>
            <a:r>
              <a:rPr lang="pt-BR" sz="2400" dirty="0">
                <a:solidFill>
                  <a:schemeClr val="bg1"/>
                </a:solidFill>
              </a:rPr>
              <a:t>Buscar motivação para o que se faz melhora a excelência e qualidade do que apresentamos, para isso deve-se refletir sobre os fatores positivos das atividades, os benefícios, esse exercício mental nos direciona para a motivação e consequentemente melhora a qualidade de nosso trabalho </a:t>
            </a:r>
            <a:endParaRPr lang="pt-BR" sz="2400" dirty="0" smtClean="0">
              <a:solidFill>
                <a:schemeClr val="bg1"/>
              </a:solidFill>
            </a:endParaRPr>
          </a:p>
        </p:txBody>
      </p:sp>
    </p:spTree>
    <p:extLst>
      <p:ext uri="{BB962C8B-B14F-4D97-AF65-F5344CB8AC3E}">
        <p14:creationId xmlns:p14="http://schemas.microsoft.com/office/powerpoint/2010/main" val="3054255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23528" y="1916832"/>
            <a:ext cx="8229600" cy="2952328"/>
          </a:xfrm>
        </p:spPr>
        <p:txBody>
          <a:bodyPr>
            <a:noAutofit/>
          </a:bodyPr>
          <a:lstStyle/>
          <a:p>
            <a:pPr marL="0" lvl="2" indent="0" algn="just">
              <a:buNone/>
            </a:pPr>
            <a:r>
              <a:rPr lang="pt-BR" b="1" dirty="0" smtClean="0">
                <a:solidFill>
                  <a:schemeClr val="bg1"/>
                </a:solidFill>
              </a:rPr>
              <a:t>Autenticidade </a:t>
            </a:r>
            <a:r>
              <a:rPr lang="pt-BR" b="1" dirty="0">
                <a:solidFill>
                  <a:schemeClr val="bg1"/>
                </a:solidFill>
              </a:rPr>
              <a:t>x </a:t>
            </a:r>
            <a:r>
              <a:rPr lang="pt-BR" b="1" dirty="0" smtClean="0">
                <a:solidFill>
                  <a:schemeClr val="bg1"/>
                </a:solidFill>
              </a:rPr>
              <a:t>Despersonalização </a:t>
            </a:r>
            <a:r>
              <a:rPr lang="pt-BR" dirty="0" smtClean="0">
                <a:solidFill>
                  <a:schemeClr val="bg1"/>
                </a:solidFill>
              </a:rPr>
              <a:t>- S</a:t>
            </a:r>
            <a:r>
              <a:rPr lang="pt-BR" sz="2400" dirty="0" smtClean="0">
                <a:solidFill>
                  <a:schemeClr val="bg1"/>
                </a:solidFill>
              </a:rPr>
              <a:t>egundo </a:t>
            </a:r>
            <a:r>
              <a:rPr lang="pt-BR" sz="2400" dirty="0">
                <a:solidFill>
                  <a:schemeClr val="bg1"/>
                </a:solidFill>
              </a:rPr>
              <a:t>IMANISHI (2016) a despersonalização é a perda da identidade, a aniquilação do ser no anonimato, é um ato ou efeito de despersonalizar-se, ou seja, tirar ou reduzir as propriedades que formam a personalidade</a:t>
            </a:r>
            <a:r>
              <a:rPr lang="pt-BR" sz="2400" dirty="0" smtClean="0">
                <a:solidFill>
                  <a:schemeClr val="bg1"/>
                </a:solidFill>
              </a:rPr>
              <a:t>.</a:t>
            </a:r>
          </a:p>
          <a:p>
            <a:pPr marL="0" lvl="2" indent="0" algn="just">
              <a:buNone/>
            </a:pPr>
            <a:endParaRPr lang="pt-BR" sz="2400" dirty="0">
              <a:solidFill>
                <a:schemeClr val="bg1"/>
              </a:solidFill>
            </a:endParaRPr>
          </a:p>
          <a:p>
            <a:pPr marL="0" indent="0" algn="just">
              <a:buNone/>
            </a:pPr>
            <a:r>
              <a:rPr lang="pt-BR" sz="2400" dirty="0" smtClean="0">
                <a:solidFill>
                  <a:schemeClr val="bg1"/>
                </a:solidFill>
              </a:rPr>
              <a:t>No </a:t>
            </a:r>
            <a:r>
              <a:rPr lang="pt-BR" sz="2400" dirty="0">
                <a:solidFill>
                  <a:schemeClr val="bg1"/>
                </a:solidFill>
              </a:rPr>
              <a:t>meio profissional muitos se descaracterizam por influencia de outras pessoas, por querer se destacar, ou até mesmo se esconder por achar que não pertence ao grupo verdadeiramente</a:t>
            </a:r>
            <a:r>
              <a:rPr lang="pt-BR" sz="2400" dirty="0" smtClean="0">
                <a:solidFill>
                  <a:schemeClr val="bg1"/>
                </a:solidFill>
              </a:rPr>
              <a:t>.</a:t>
            </a:r>
            <a:endParaRPr lang="pt-BR" sz="2400" dirty="0">
              <a:solidFill>
                <a:schemeClr val="bg1"/>
              </a:solidFill>
            </a:endParaRPr>
          </a:p>
        </p:txBody>
      </p:sp>
    </p:spTree>
    <p:extLst>
      <p:ext uri="{BB962C8B-B14F-4D97-AF65-F5344CB8AC3E}">
        <p14:creationId xmlns:p14="http://schemas.microsoft.com/office/powerpoint/2010/main" val="3335574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23528" y="1916832"/>
            <a:ext cx="8229600" cy="2952328"/>
          </a:xfrm>
        </p:spPr>
        <p:txBody>
          <a:bodyPr>
            <a:noAutofit/>
          </a:bodyPr>
          <a:lstStyle/>
          <a:p>
            <a:pPr marL="0" lvl="2" indent="0" algn="just">
              <a:buNone/>
            </a:pPr>
            <a:r>
              <a:rPr lang="pt-BR" b="1" dirty="0" smtClean="0">
                <a:solidFill>
                  <a:schemeClr val="bg1"/>
                </a:solidFill>
              </a:rPr>
              <a:t>Autenticidade </a:t>
            </a:r>
            <a:r>
              <a:rPr lang="pt-BR" b="1" dirty="0">
                <a:solidFill>
                  <a:schemeClr val="bg1"/>
                </a:solidFill>
              </a:rPr>
              <a:t>x </a:t>
            </a:r>
            <a:r>
              <a:rPr lang="pt-BR" b="1" dirty="0" smtClean="0">
                <a:solidFill>
                  <a:schemeClr val="bg1"/>
                </a:solidFill>
              </a:rPr>
              <a:t>Despersonalização </a:t>
            </a:r>
            <a:r>
              <a:rPr lang="pt-BR" dirty="0" smtClean="0">
                <a:solidFill>
                  <a:schemeClr val="bg1"/>
                </a:solidFill>
              </a:rPr>
              <a:t>- </a:t>
            </a:r>
            <a:r>
              <a:rPr lang="pt-BR" sz="2400" dirty="0" smtClean="0">
                <a:solidFill>
                  <a:schemeClr val="bg1"/>
                </a:solidFill>
              </a:rPr>
              <a:t>Mas </a:t>
            </a:r>
            <a:r>
              <a:rPr lang="pt-BR" sz="2400" dirty="0">
                <a:solidFill>
                  <a:schemeClr val="bg1"/>
                </a:solidFill>
              </a:rPr>
              <a:t>o ideal é mantermos a nossa identidade, ser quem realmente somos, sem máscaras sem artifícios.</a:t>
            </a:r>
          </a:p>
          <a:p>
            <a:pPr marL="0" indent="0" algn="just">
              <a:buNone/>
            </a:pPr>
            <a:r>
              <a:rPr lang="pt-BR" sz="2400" dirty="0" smtClean="0">
                <a:solidFill>
                  <a:schemeClr val="bg1"/>
                </a:solidFill>
              </a:rPr>
              <a:t>A </a:t>
            </a:r>
            <a:r>
              <a:rPr lang="pt-BR" sz="2400" dirty="0">
                <a:solidFill>
                  <a:schemeClr val="bg1"/>
                </a:solidFill>
              </a:rPr>
              <a:t>autencidade é valorizada, pois se todos fossem iguais faltariam profissionais para as várias tarefas existentes.</a:t>
            </a:r>
          </a:p>
        </p:txBody>
      </p:sp>
    </p:spTree>
    <p:extLst>
      <p:ext uri="{BB962C8B-B14F-4D97-AF65-F5344CB8AC3E}">
        <p14:creationId xmlns:p14="http://schemas.microsoft.com/office/powerpoint/2010/main" val="1669481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DINAMICIDADE DA VIDA E DESENVOLVIMENTO</a:t>
            </a:r>
            <a:endParaRPr lang="pt-BR" dirty="0">
              <a:solidFill>
                <a:schemeClr val="bg1"/>
              </a:solidFill>
            </a:endParaRPr>
          </a:p>
        </p:txBody>
      </p:sp>
      <p:sp>
        <p:nvSpPr>
          <p:cNvPr id="3" name="Espaço Reservado para Conteúdo 2"/>
          <p:cNvSpPr>
            <a:spLocks noGrp="1"/>
          </p:cNvSpPr>
          <p:nvPr>
            <p:ph idx="1"/>
          </p:nvPr>
        </p:nvSpPr>
        <p:spPr>
          <a:xfrm>
            <a:off x="467544" y="2132856"/>
            <a:ext cx="8229600" cy="2952328"/>
          </a:xfrm>
        </p:spPr>
        <p:txBody>
          <a:bodyPr>
            <a:noAutofit/>
          </a:bodyPr>
          <a:lstStyle/>
          <a:p>
            <a:pPr marL="0" indent="0" algn="just">
              <a:buNone/>
            </a:pPr>
            <a:r>
              <a:rPr lang="pt-BR" sz="2400" dirty="0">
                <a:solidFill>
                  <a:schemeClr val="bg1"/>
                </a:solidFill>
              </a:rPr>
              <a:t>De acordo com Borges (1987) a adolescência é um período ambíguo, é caracterizado pela maturação biológica. O equilíbrio físico e mental finalmente atingiu a fase final da infância, sofrendo uma ruptura em função de profundas alterações orgânicas com efeitos importantes ao nível do aspecto do corpo e potencialidades intelectuais, da rentabilidade necessária ao prosseguimento da escolaridade. Assim as competências cognitivas organizam-se definitivamente e parecem atingir, enquanto estruturas básicas, o seu acabamento. Após um período de retraimento, também a busca dos amigos se torna mais necessária e firme, a par do alinhamento de parâmetros de valores. </a:t>
            </a:r>
            <a:endParaRPr lang="pt-BR" sz="2400" dirty="0">
              <a:solidFill>
                <a:schemeClr val="bg1"/>
              </a:solidFill>
            </a:endParaRPr>
          </a:p>
        </p:txBody>
      </p:sp>
    </p:spTree>
    <p:extLst>
      <p:ext uri="{BB962C8B-B14F-4D97-AF65-F5344CB8AC3E}">
        <p14:creationId xmlns:p14="http://schemas.microsoft.com/office/powerpoint/2010/main" val="1432645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DINAMICIDADE DA VIDA E DESENVOLVIMENTO</a:t>
            </a:r>
            <a:endParaRPr lang="pt-BR" dirty="0">
              <a:solidFill>
                <a:schemeClr val="bg1"/>
              </a:solidFill>
            </a:endParaRP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2049" name="Imagem 26" descr="Student life. Single man lifestyle, adult or teenager activities. Guy listen music, work in cafe, reading book and. Student life. Single man lifestyle, adult or vector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858995"/>
            <a:ext cx="7588860" cy="388751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1187624" y="5785229"/>
            <a:ext cx="43204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1000" b="1" i="0" u="none" strike="noStrike" cap="none" normalizeH="0" baseline="0" dirty="0" smtClean="0">
                <a:ln>
                  <a:noFill/>
                </a:ln>
                <a:solidFill>
                  <a:srgbClr val="17365D"/>
                </a:solidFill>
                <a:effectLst/>
                <a:latin typeface="Arial Narrow" pitchFamily="34" charset="0"/>
                <a:ea typeface="Batang"/>
                <a:cs typeface="Calibri" pitchFamily="34" charset="0"/>
              </a:rPr>
              <a:t>Figura : Adolescência</a:t>
            </a:r>
            <a:endParaRPr kumimoji="0" lang="pt-BR" altLang="pt-B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000" b="0" i="0" u="none" strike="noStrike" cap="none" normalizeH="0" baseline="0" dirty="0" smtClean="0">
                <a:ln>
                  <a:noFill/>
                </a:ln>
                <a:solidFill>
                  <a:srgbClr val="17365D"/>
                </a:solidFill>
                <a:effectLst/>
                <a:latin typeface="Arial Narrow" pitchFamily="34" charset="0"/>
                <a:ea typeface="Batang"/>
                <a:cs typeface="Calibri" pitchFamily="34" charset="0"/>
              </a:rPr>
              <a:t>Fonte: https://www.dreamstime.com/illustration/teenager-listen.html</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52060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VELHOS HÁBITOS EM NOVOS CONTEXTOS</a:t>
            </a:r>
            <a:endParaRPr lang="pt-BR" dirty="0">
              <a:solidFill>
                <a:schemeClr val="bg1"/>
              </a:solidFill>
            </a:endParaRPr>
          </a:p>
        </p:txBody>
      </p:sp>
      <p:sp>
        <p:nvSpPr>
          <p:cNvPr id="3" name="Espaço Reservado para Conteúdo 2"/>
          <p:cNvSpPr>
            <a:spLocks noGrp="1"/>
          </p:cNvSpPr>
          <p:nvPr>
            <p:ph idx="1"/>
          </p:nvPr>
        </p:nvSpPr>
        <p:spPr>
          <a:xfrm>
            <a:off x="467544" y="2132856"/>
            <a:ext cx="8229600" cy="2952328"/>
          </a:xfrm>
        </p:spPr>
        <p:txBody>
          <a:bodyPr>
            <a:noAutofit/>
          </a:bodyPr>
          <a:lstStyle/>
          <a:p>
            <a:pPr marL="0" indent="0" algn="just">
              <a:buNone/>
            </a:pPr>
            <a:r>
              <a:rPr lang="pt-BR" sz="2400" dirty="0" err="1">
                <a:solidFill>
                  <a:schemeClr val="bg1"/>
                </a:solidFill>
              </a:rPr>
              <a:t>Covey</a:t>
            </a:r>
            <a:r>
              <a:rPr lang="pt-BR" sz="2400" dirty="0">
                <a:solidFill>
                  <a:schemeClr val="bg1"/>
                </a:solidFill>
              </a:rPr>
              <a:t> (1932) tradução Fusaro (2014) segundo o autor o hábito possui influencia muito forte na vida do ser humano, ainda segundo o autor o caráter do ser humano é basicamente composto pelos hábitos que é desenvolvido ao longo da vida por meio de suas experiências. </a:t>
            </a:r>
            <a:endParaRPr lang="pt-BR" sz="2400" dirty="0">
              <a:solidFill>
                <a:schemeClr val="bg1"/>
              </a:solidFill>
            </a:endParaRPr>
          </a:p>
        </p:txBody>
      </p:sp>
    </p:spTree>
    <p:extLst>
      <p:ext uri="{BB962C8B-B14F-4D97-AF65-F5344CB8AC3E}">
        <p14:creationId xmlns:p14="http://schemas.microsoft.com/office/powerpoint/2010/main" val="3342719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VELHOS HÁBITOS EM NOVOS CONTEXTOS</a:t>
            </a:r>
            <a:endParaRPr lang="pt-BR" dirty="0">
              <a:solidFill>
                <a:schemeClr val="bg1"/>
              </a:solidFill>
            </a:endParaRPr>
          </a:p>
        </p:txBody>
      </p:sp>
      <p:sp>
        <p:nvSpPr>
          <p:cNvPr id="3" name="Espaço Reservado para Conteúdo 2"/>
          <p:cNvSpPr>
            <a:spLocks noGrp="1"/>
          </p:cNvSpPr>
          <p:nvPr>
            <p:ph idx="1"/>
          </p:nvPr>
        </p:nvSpPr>
        <p:spPr>
          <a:xfrm>
            <a:off x="467544" y="2132856"/>
            <a:ext cx="8229600" cy="2952328"/>
          </a:xfrm>
        </p:spPr>
        <p:txBody>
          <a:bodyPr>
            <a:noAutofit/>
          </a:bodyPr>
          <a:lstStyle/>
          <a:p>
            <a:pPr marL="0" indent="0" algn="just">
              <a:buNone/>
            </a:pPr>
            <a:r>
              <a:rPr lang="pt-BR" sz="2400" dirty="0">
                <a:solidFill>
                  <a:schemeClr val="bg1"/>
                </a:solidFill>
              </a:rPr>
              <a:t>Quando se cria um novo hábito, como o de se exercitar, por exemplo  poderá pensar que será muito bom para ficar em forma e saudável, mas isso só trará resultados se isso influenciar sua rotina, transformando-se em hábito</a:t>
            </a:r>
            <a:r>
              <a:rPr lang="pt-BR" sz="2400" dirty="0" smtClean="0">
                <a:solidFill>
                  <a:schemeClr val="bg1"/>
                </a:solidFill>
              </a:rPr>
              <a:t>.</a:t>
            </a:r>
          </a:p>
          <a:p>
            <a:pPr marL="0" indent="0" algn="just">
              <a:buNone/>
            </a:pPr>
            <a:endParaRPr lang="pt-BR" sz="2400" dirty="0">
              <a:solidFill>
                <a:schemeClr val="bg1"/>
              </a:solidFill>
            </a:endParaRPr>
          </a:p>
          <a:p>
            <a:pPr marL="0" indent="0" algn="just">
              <a:buNone/>
            </a:pPr>
            <a:r>
              <a:rPr lang="pt-BR" sz="2400" dirty="0">
                <a:solidFill>
                  <a:schemeClr val="bg1"/>
                </a:solidFill>
              </a:rPr>
              <a:t>O fator motivador pode ser a saúde, a beleza, sua disposição, mas isso só será positivo pela adoção do hábito em nossas vidas.</a:t>
            </a:r>
          </a:p>
        </p:txBody>
      </p:sp>
    </p:spTree>
    <p:extLst>
      <p:ext uri="{BB962C8B-B14F-4D97-AF65-F5344CB8AC3E}">
        <p14:creationId xmlns:p14="http://schemas.microsoft.com/office/powerpoint/2010/main" val="26549864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DEFINIÇÃO DO HÁBITO</a:t>
            </a:r>
            <a:endParaRPr lang="pt-BR" dirty="0">
              <a:solidFill>
                <a:schemeClr val="bg1"/>
              </a:solidFill>
            </a:endParaRPr>
          </a:p>
        </p:txBody>
      </p:sp>
      <p:sp>
        <p:nvSpPr>
          <p:cNvPr id="3" name="Espaço Reservado para Conteúdo 2"/>
          <p:cNvSpPr>
            <a:spLocks noGrp="1"/>
          </p:cNvSpPr>
          <p:nvPr>
            <p:ph idx="1"/>
          </p:nvPr>
        </p:nvSpPr>
        <p:spPr>
          <a:xfrm>
            <a:off x="395536" y="1700808"/>
            <a:ext cx="8229600" cy="4320480"/>
          </a:xfrm>
        </p:spPr>
        <p:txBody>
          <a:bodyPr>
            <a:normAutofit fontScale="92500" lnSpcReduction="20000"/>
          </a:bodyPr>
          <a:lstStyle/>
          <a:p>
            <a:pPr marL="0" indent="0" algn="just">
              <a:buNone/>
            </a:pPr>
            <a:r>
              <a:rPr lang="pt-BR" dirty="0">
                <a:solidFill>
                  <a:schemeClr val="bg1"/>
                </a:solidFill>
              </a:rPr>
              <a:t>Para maior entendimento, como base na afirmação de Fusaro (2014, p. 78), para ser definido como hábito se atender a três fatores, a saber: </a:t>
            </a:r>
          </a:p>
          <a:p>
            <a:pPr marL="0" indent="0" algn="just">
              <a:buNone/>
            </a:pPr>
            <a:r>
              <a:rPr lang="pt-BR" b="1" dirty="0">
                <a:solidFill>
                  <a:schemeClr val="bg1"/>
                </a:solidFill>
              </a:rPr>
              <a:t> </a:t>
            </a:r>
            <a:endParaRPr lang="pt-BR" dirty="0">
              <a:solidFill>
                <a:schemeClr val="bg1"/>
              </a:solidFill>
            </a:endParaRPr>
          </a:p>
          <a:p>
            <a:pPr algn="just"/>
            <a:r>
              <a:rPr lang="pt-BR" b="1" dirty="0">
                <a:solidFill>
                  <a:schemeClr val="bg1"/>
                </a:solidFill>
              </a:rPr>
              <a:t>Conhecimento – </a:t>
            </a:r>
            <a:r>
              <a:rPr lang="pt-BR" dirty="0">
                <a:solidFill>
                  <a:schemeClr val="bg1"/>
                </a:solidFill>
              </a:rPr>
              <a:t>O conhecimento está embasado em um paradigma teórico do, o </a:t>
            </a:r>
            <a:r>
              <a:rPr lang="pt-BR" b="1" dirty="0">
                <a:solidFill>
                  <a:schemeClr val="bg1"/>
                </a:solidFill>
              </a:rPr>
              <a:t>que</a:t>
            </a:r>
            <a:r>
              <a:rPr lang="pt-BR" dirty="0">
                <a:solidFill>
                  <a:schemeClr val="bg1"/>
                </a:solidFill>
              </a:rPr>
              <a:t> </a:t>
            </a:r>
            <a:r>
              <a:rPr lang="pt-BR" b="1" dirty="0">
                <a:solidFill>
                  <a:schemeClr val="bg1"/>
                </a:solidFill>
              </a:rPr>
              <a:t>fazer</a:t>
            </a:r>
            <a:r>
              <a:rPr lang="pt-BR" dirty="0">
                <a:solidFill>
                  <a:schemeClr val="bg1"/>
                </a:solidFill>
              </a:rPr>
              <a:t> e o </a:t>
            </a:r>
            <a:r>
              <a:rPr lang="pt-BR" b="1" dirty="0">
                <a:solidFill>
                  <a:schemeClr val="bg1"/>
                </a:solidFill>
              </a:rPr>
              <a:t>porquê</a:t>
            </a:r>
            <a:r>
              <a:rPr lang="pt-BR" dirty="0">
                <a:solidFill>
                  <a:schemeClr val="bg1"/>
                </a:solidFill>
              </a:rPr>
              <a:t>.</a:t>
            </a:r>
            <a:r>
              <a:rPr lang="pt-BR" b="1" dirty="0">
                <a:solidFill>
                  <a:schemeClr val="bg1"/>
                </a:solidFill>
              </a:rPr>
              <a:t>	</a:t>
            </a:r>
            <a:endParaRPr lang="pt-BR" dirty="0">
              <a:solidFill>
                <a:schemeClr val="bg1"/>
              </a:solidFill>
            </a:endParaRPr>
          </a:p>
          <a:p>
            <a:pPr algn="just"/>
            <a:r>
              <a:rPr lang="pt-BR" b="1" dirty="0">
                <a:solidFill>
                  <a:schemeClr val="bg1"/>
                </a:solidFill>
              </a:rPr>
              <a:t>Habilidade – </a:t>
            </a:r>
            <a:r>
              <a:rPr lang="pt-BR" dirty="0">
                <a:solidFill>
                  <a:schemeClr val="bg1"/>
                </a:solidFill>
              </a:rPr>
              <a:t>Já a habilidade está em, </a:t>
            </a:r>
            <a:r>
              <a:rPr lang="pt-BR" b="1" dirty="0">
                <a:solidFill>
                  <a:schemeClr val="bg1"/>
                </a:solidFill>
              </a:rPr>
              <a:t>como</a:t>
            </a:r>
            <a:r>
              <a:rPr lang="pt-BR" dirty="0">
                <a:solidFill>
                  <a:schemeClr val="bg1"/>
                </a:solidFill>
              </a:rPr>
              <a:t> </a:t>
            </a:r>
            <a:r>
              <a:rPr lang="pt-BR" b="1" dirty="0">
                <a:solidFill>
                  <a:schemeClr val="bg1"/>
                </a:solidFill>
              </a:rPr>
              <a:t>fazer</a:t>
            </a:r>
            <a:r>
              <a:rPr lang="pt-BR" dirty="0">
                <a:solidFill>
                  <a:schemeClr val="bg1"/>
                </a:solidFill>
              </a:rPr>
              <a:t>.</a:t>
            </a:r>
          </a:p>
          <a:p>
            <a:pPr algn="just"/>
            <a:r>
              <a:rPr lang="pt-BR" b="1" dirty="0">
                <a:solidFill>
                  <a:schemeClr val="bg1"/>
                </a:solidFill>
              </a:rPr>
              <a:t>Desejo – </a:t>
            </a:r>
            <a:r>
              <a:rPr lang="pt-BR" dirty="0">
                <a:solidFill>
                  <a:schemeClr val="bg1"/>
                </a:solidFill>
              </a:rPr>
              <a:t>O desejo está intimamente ligado ao fato de </a:t>
            </a:r>
            <a:r>
              <a:rPr lang="pt-BR" b="1" dirty="0">
                <a:solidFill>
                  <a:schemeClr val="bg1"/>
                </a:solidFill>
              </a:rPr>
              <a:t>querer</a:t>
            </a:r>
            <a:r>
              <a:rPr lang="pt-BR" dirty="0">
                <a:solidFill>
                  <a:schemeClr val="bg1"/>
                </a:solidFill>
              </a:rPr>
              <a:t> </a:t>
            </a:r>
            <a:r>
              <a:rPr lang="pt-BR" b="1" dirty="0">
                <a:solidFill>
                  <a:schemeClr val="bg1"/>
                </a:solidFill>
              </a:rPr>
              <a:t>fazer</a:t>
            </a:r>
            <a:r>
              <a:rPr lang="pt-BR" dirty="0">
                <a:solidFill>
                  <a:schemeClr val="bg1"/>
                </a:solidFill>
              </a:rPr>
              <a:t>, ou seja, a </a:t>
            </a:r>
            <a:r>
              <a:rPr lang="pt-BR" b="1" dirty="0">
                <a:solidFill>
                  <a:schemeClr val="bg1"/>
                </a:solidFill>
              </a:rPr>
              <a:t>motivação</a:t>
            </a:r>
            <a:r>
              <a:rPr lang="pt-BR" dirty="0">
                <a:solidFill>
                  <a:schemeClr val="bg1"/>
                </a:solidFill>
              </a:rPr>
              <a:t>.</a:t>
            </a:r>
          </a:p>
        </p:txBody>
      </p:sp>
    </p:spTree>
    <p:extLst>
      <p:ext uri="{BB962C8B-B14F-4D97-AF65-F5344CB8AC3E}">
        <p14:creationId xmlns:p14="http://schemas.microsoft.com/office/powerpoint/2010/main" val="730560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marL="0" indent="0" algn="just">
              <a:buNone/>
            </a:pPr>
            <a:r>
              <a:rPr lang="pt-BR" dirty="0">
                <a:solidFill>
                  <a:schemeClr val="bg1"/>
                </a:solidFill>
              </a:rPr>
              <a:t>Ao longo da história pode-se notar que a infelicidade no trabalho existe e é um fato concreto, vejam os dados apresentados por, </a:t>
            </a:r>
            <a:r>
              <a:rPr lang="pt-BR" dirty="0" err="1">
                <a:solidFill>
                  <a:schemeClr val="bg1"/>
                </a:solidFill>
              </a:rPr>
              <a:t>MattIo</a:t>
            </a:r>
            <a:r>
              <a:rPr lang="pt-BR" dirty="0">
                <a:solidFill>
                  <a:schemeClr val="bg1"/>
                </a:solidFill>
              </a:rPr>
              <a:t> (2020):</a:t>
            </a:r>
          </a:p>
          <a:p>
            <a:pPr lvl="0" algn="just"/>
            <a:r>
              <a:rPr lang="pt-BR" dirty="0">
                <a:solidFill>
                  <a:schemeClr val="bg1"/>
                </a:solidFill>
              </a:rPr>
              <a:t>Em média, as pessoas trabalham 8 horas por dia, ele considerou como sendo horário padrão;</a:t>
            </a:r>
          </a:p>
          <a:p>
            <a:pPr lvl="0" algn="just"/>
            <a:r>
              <a:rPr lang="pt-BR" dirty="0">
                <a:solidFill>
                  <a:schemeClr val="bg1"/>
                </a:solidFill>
              </a:rPr>
              <a:t>Após descontar os dias permitidos por Lei, essa pessoa poderá ter trabalhado 225 dias durante o ano, sendo1800 horas anuais;</a:t>
            </a:r>
          </a:p>
          <a:p>
            <a:pPr lvl="1" algn="just"/>
            <a:r>
              <a:rPr lang="pt-BR" dirty="0">
                <a:solidFill>
                  <a:schemeClr val="bg1"/>
                </a:solidFill>
              </a:rPr>
              <a:t>Onde a carga horária total anual acumulada é de 8.760 horas (nos 365 dias do ano);</a:t>
            </a:r>
            <a:endParaRPr lang="pt-BR" dirty="0">
              <a:solidFill>
                <a:schemeClr val="bg1"/>
              </a:solidFill>
            </a:endParaRP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Tree>
    <p:extLst>
      <p:ext uri="{BB962C8B-B14F-4D97-AF65-F5344CB8AC3E}">
        <p14:creationId xmlns:p14="http://schemas.microsoft.com/office/powerpoint/2010/main" val="929412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pPr lvl="0" algn="just"/>
            <a:r>
              <a:rPr lang="pt-BR" dirty="0">
                <a:solidFill>
                  <a:schemeClr val="bg1"/>
                </a:solidFill>
              </a:rPr>
              <a:t>Onde passamos pelo menos 19 a 25 % desse tempo de 8.760 horas (trabalhando);</a:t>
            </a:r>
          </a:p>
          <a:p>
            <a:pPr lvl="0" algn="just"/>
            <a:r>
              <a:rPr lang="pt-BR" dirty="0">
                <a:solidFill>
                  <a:schemeClr val="bg1"/>
                </a:solidFill>
              </a:rPr>
              <a:t>Durante um ano passamos em média 8 horas por dia dormindo, somando um total de 2920 horas ano;</a:t>
            </a:r>
          </a:p>
          <a:p>
            <a:pPr lvl="0" algn="just"/>
            <a:r>
              <a:rPr lang="pt-BR" dirty="0">
                <a:solidFill>
                  <a:schemeClr val="bg1"/>
                </a:solidFill>
              </a:rPr>
              <a:t>Temos um total de 5.840 horas úteis;</a:t>
            </a:r>
          </a:p>
          <a:p>
            <a:pPr lvl="0" algn="just"/>
            <a:r>
              <a:rPr lang="pt-BR" dirty="0">
                <a:solidFill>
                  <a:schemeClr val="bg1"/>
                </a:solidFill>
              </a:rPr>
              <a:t>Carga de 4.040 horas livres;</a:t>
            </a:r>
          </a:p>
          <a:p>
            <a:pPr lvl="0" algn="just"/>
            <a:r>
              <a:rPr lang="pt-BR" dirty="0">
                <a:solidFill>
                  <a:schemeClr val="bg1"/>
                </a:solidFill>
              </a:rPr>
              <a:t>Após uma análise da utilização das horas começamos a entender o motivo pelo qual as pessoas vivem infelizes com seus trabalhos;</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Tree>
    <p:extLst>
      <p:ext uri="{BB962C8B-B14F-4D97-AF65-F5344CB8AC3E}">
        <p14:creationId xmlns:p14="http://schemas.microsoft.com/office/powerpoint/2010/main" val="2024843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lvl="0" algn="just"/>
            <a:r>
              <a:rPr lang="pt-BR" dirty="0">
                <a:solidFill>
                  <a:schemeClr val="bg1"/>
                </a:solidFill>
              </a:rPr>
              <a:t>Até porque, são em média 31% do tempo em que está acordado passamos trabalhando; </a:t>
            </a:r>
          </a:p>
          <a:p>
            <a:pPr lvl="0" algn="just"/>
            <a:r>
              <a:rPr lang="pt-BR" dirty="0">
                <a:solidFill>
                  <a:schemeClr val="bg1"/>
                </a:solidFill>
              </a:rPr>
              <a:t>Resumo das horas anuais:</a:t>
            </a:r>
          </a:p>
          <a:p>
            <a:pPr lvl="0" algn="just"/>
            <a:r>
              <a:rPr lang="pt-BR" dirty="0">
                <a:solidFill>
                  <a:schemeClr val="bg1"/>
                </a:solidFill>
              </a:rPr>
              <a:t>Temos: 8.760 horas; </a:t>
            </a:r>
          </a:p>
          <a:p>
            <a:pPr lvl="0" algn="just"/>
            <a:r>
              <a:rPr lang="pt-BR" dirty="0">
                <a:solidFill>
                  <a:schemeClr val="bg1"/>
                </a:solidFill>
              </a:rPr>
              <a:t>Dormimos: 2.920;</a:t>
            </a:r>
          </a:p>
          <a:p>
            <a:pPr lvl="0" algn="just"/>
            <a:r>
              <a:rPr lang="pt-BR" dirty="0">
                <a:solidFill>
                  <a:schemeClr val="bg1"/>
                </a:solidFill>
              </a:rPr>
              <a:t>Trabalhamos: 1.800;</a:t>
            </a:r>
          </a:p>
          <a:p>
            <a:pPr lvl="0" algn="just"/>
            <a:r>
              <a:rPr lang="pt-BR" dirty="0">
                <a:solidFill>
                  <a:schemeClr val="bg1"/>
                </a:solidFill>
              </a:rPr>
              <a:t>Livre: 4.040; </a:t>
            </a:r>
          </a:p>
          <a:p>
            <a:pPr lvl="0" algn="just"/>
            <a:r>
              <a:rPr lang="pt-BR" dirty="0">
                <a:solidFill>
                  <a:schemeClr val="bg1"/>
                </a:solidFill>
              </a:rPr>
              <a:t>Somando: 2.920 + 1.800 + 4.040 = 8.760 horas anual.</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Tree>
    <p:extLst>
      <p:ext uri="{BB962C8B-B14F-4D97-AF65-F5344CB8AC3E}">
        <p14:creationId xmlns:p14="http://schemas.microsoft.com/office/powerpoint/2010/main" val="383792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lvl="0" algn="just"/>
            <a:r>
              <a:rPr lang="pt-BR" dirty="0">
                <a:solidFill>
                  <a:schemeClr val="bg1"/>
                </a:solidFill>
              </a:rPr>
              <a:t>Essa média é feita com base que a grande maioria das pessoas que residem longe do seu trabalho, tem aqueles que não possuem carro próprio, onde precisam levantar mais cedo para ir até o local de transporte (coletivo), outros trabalham por comissão, querem aproveitar as vendas, ou faz horas extras, fazendo uma análise da vida laboral, elas passam muito mais tempo envolvidas com os afazeres do que com seus entes queridos;</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Tree>
    <p:extLst>
      <p:ext uri="{BB962C8B-B14F-4D97-AF65-F5344CB8AC3E}">
        <p14:creationId xmlns:p14="http://schemas.microsoft.com/office/powerpoint/2010/main" val="1721135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ONZE FATORES ASSOCIADOS À FELICIDADE NO TRABALHO</a:t>
            </a:r>
            <a:endParaRPr lang="pt-BR" dirty="0">
              <a:solidFill>
                <a:schemeClr val="bg1"/>
              </a:solidFill>
            </a:endParaRPr>
          </a:p>
        </p:txBody>
      </p:sp>
      <p:sp>
        <p:nvSpPr>
          <p:cNvPr id="3" name="Espaço Reservado para Conteúdo 2"/>
          <p:cNvSpPr>
            <a:spLocks noGrp="1"/>
          </p:cNvSpPr>
          <p:nvPr>
            <p:ph idx="1"/>
          </p:nvPr>
        </p:nvSpPr>
        <p:spPr>
          <a:xfrm>
            <a:off x="457200" y="1916832"/>
            <a:ext cx="8229600" cy="4209331"/>
          </a:xfrm>
        </p:spPr>
        <p:txBody>
          <a:bodyPr>
            <a:normAutofit fontScale="77500" lnSpcReduction="20000"/>
          </a:bodyPr>
          <a:lstStyle/>
          <a:p>
            <a:pPr algn="just"/>
            <a:r>
              <a:rPr lang="pt-BR" dirty="0" smtClean="0">
                <a:solidFill>
                  <a:schemeClr val="bg1"/>
                </a:solidFill>
              </a:rPr>
              <a:t>Aptidão</a:t>
            </a:r>
            <a:r>
              <a:rPr lang="pt-BR" dirty="0">
                <a:solidFill>
                  <a:schemeClr val="bg1"/>
                </a:solidFill>
              </a:rPr>
              <a:t>;</a:t>
            </a:r>
          </a:p>
          <a:p>
            <a:pPr algn="just"/>
            <a:r>
              <a:rPr lang="pt-BR" dirty="0">
                <a:solidFill>
                  <a:schemeClr val="bg1"/>
                </a:solidFill>
              </a:rPr>
              <a:t>Cultura organizacional;</a:t>
            </a:r>
          </a:p>
          <a:p>
            <a:pPr algn="just"/>
            <a:r>
              <a:rPr lang="pt-BR" dirty="0">
                <a:solidFill>
                  <a:schemeClr val="bg1"/>
                </a:solidFill>
              </a:rPr>
              <a:t>Remuneração (salário);</a:t>
            </a:r>
          </a:p>
          <a:p>
            <a:pPr algn="just"/>
            <a:r>
              <a:rPr lang="pt-BR" dirty="0">
                <a:solidFill>
                  <a:schemeClr val="bg1"/>
                </a:solidFill>
              </a:rPr>
              <a:t>Localização do emprego;</a:t>
            </a:r>
          </a:p>
          <a:p>
            <a:pPr algn="just"/>
            <a:r>
              <a:rPr lang="pt-BR" dirty="0">
                <a:solidFill>
                  <a:schemeClr val="bg1"/>
                </a:solidFill>
              </a:rPr>
              <a:t>Viagens profissionais;</a:t>
            </a:r>
          </a:p>
          <a:p>
            <a:pPr algn="just"/>
            <a:r>
              <a:rPr lang="pt-BR" dirty="0">
                <a:solidFill>
                  <a:schemeClr val="bg1"/>
                </a:solidFill>
              </a:rPr>
              <a:t>Saúde e segurança;</a:t>
            </a:r>
          </a:p>
          <a:p>
            <a:pPr algn="just"/>
            <a:r>
              <a:rPr lang="pt-BR" dirty="0">
                <a:solidFill>
                  <a:schemeClr val="bg1"/>
                </a:solidFill>
              </a:rPr>
              <a:t>Ambiente de trabalho;</a:t>
            </a:r>
          </a:p>
          <a:p>
            <a:pPr algn="just"/>
            <a:r>
              <a:rPr lang="pt-BR" dirty="0">
                <a:solidFill>
                  <a:schemeClr val="bg1"/>
                </a:solidFill>
              </a:rPr>
              <a:t>Aprendizado;</a:t>
            </a:r>
          </a:p>
          <a:p>
            <a:pPr algn="just"/>
            <a:r>
              <a:rPr lang="pt-BR" dirty="0">
                <a:solidFill>
                  <a:schemeClr val="bg1"/>
                </a:solidFill>
              </a:rPr>
              <a:t>Reconhecimento;</a:t>
            </a:r>
          </a:p>
          <a:p>
            <a:pPr algn="just"/>
            <a:r>
              <a:rPr lang="pt-BR" dirty="0">
                <a:solidFill>
                  <a:schemeClr val="bg1"/>
                </a:solidFill>
              </a:rPr>
              <a:t>Estabilidade;</a:t>
            </a:r>
          </a:p>
          <a:p>
            <a:pPr algn="just"/>
            <a:r>
              <a:rPr lang="pt-BR" dirty="0">
                <a:solidFill>
                  <a:schemeClr val="bg1"/>
                </a:solidFill>
              </a:rPr>
              <a:t>Exposição pública.</a:t>
            </a:r>
          </a:p>
        </p:txBody>
      </p:sp>
    </p:spTree>
    <p:extLst>
      <p:ext uri="{BB962C8B-B14F-4D97-AF65-F5344CB8AC3E}">
        <p14:creationId xmlns:p14="http://schemas.microsoft.com/office/powerpoint/2010/main" val="358090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QUALIDADE DE VIDA NO TRABALHO</a:t>
            </a:r>
            <a:endParaRPr lang="pt-BR" dirty="0">
              <a:solidFill>
                <a:schemeClr val="bg1"/>
              </a:solidFill>
            </a:endParaRPr>
          </a:p>
        </p:txBody>
      </p:sp>
      <p:sp>
        <p:nvSpPr>
          <p:cNvPr id="3" name="Espaço Reservado para Conteúdo 2"/>
          <p:cNvSpPr>
            <a:spLocks noGrp="1"/>
          </p:cNvSpPr>
          <p:nvPr>
            <p:ph idx="1"/>
          </p:nvPr>
        </p:nvSpPr>
        <p:spPr/>
        <p:txBody>
          <a:bodyPr>
            <a:normAutofit/>
          </a:bodyPr>
          <a:lstStyle/>
          <a:p>
            <a:pPr marL="0" indent="0" algn="just">
              <a:buNone/>
            </a:pPr>
            <a:r>
              <a:rPr lang="pt-BR" dirty="0">
                <a:solidFill>
                  <a:schemeClr val="bg1"/>
                </a:solidFill>
              </a:rPr>
              <a:t>Em 1950 surgiu o conceito de qualidade de vida no trabalho (QVT), quando Eric </a:t>
            </a:r>
            <a:r>
              <a:rPr lang="pt-BR" dirty="0" err="1">
                <a:solidFill>
                  <a:schemeClr val="bg1"/>
                </a:solidFill>
              </a:rPr>
              <a:t>Trist</a:t>
            </a:r>
            <a:r>
              <a:rPr lang="pt-BR" dirty="0">
                <a:solidFill>
                  <a:schemeClr val="bg1"/>
                </a:solidFill>
              </a:rPr>
              <a:t> (1909-1993) e colaboradores realizaram estudos objetivando o entendimento da relação indivíduo-trabalho-organização. Mas foi apenas na década de 70 que surgiu o movimento pela QVT, com destaque para os Estados Unidos.</a:t>
            </a:r>
          </a:p>
        </p:txBody>
      </p:sp>
    </p:spTree>
    <p:extLst>
      <p:ext uri="{BB962C8B-B14F-4D97-AF65-F5344CB8AC3E}">
        <p14:creationId xmlns:p14="http://schemas.microsoft.com/office/powerpoint/2010/main" val="63016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QUALIDADE DE VIDA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70000" lnSpcReduction="20000"/>
          </a:bodyPr>
          <a:lstStyle/>
          <a:p>
            <a:pPr marL="0" indent="0" algn="just">
              <a:buNone/>
            </a:pPr>
            <a:r>
              <a:rPr lang="pt-BR" dirty="0">
                <a:solidFill>
                  <a:schemeClr val="bg1"/>
                </a:solidFill>
              </a:rPr>
              <a:t>É válido frisar que existem diferentes percepções dos autores sobre a QVT e tendo isso em vista, Chiavenato (CHIAVENATO, 2014, p. 420) apresenta um apegado geral de fatores determinantes</a:t>
            </a:r>
            <a:r>
              <a:rPr lang="pt-BR" dirty="0" smtClean="0">
                <a:solidFill>
                  <a:schemeClr val="bg1"/>
                </a:solidFill>
              </a:rPr>
              <a:t>:</a:t>
            </a:r>
          </a:p>
          <a:p>
            <a:pPr marL="0" indent="0" algn="just">
              <a:buNone/>
            </a:pPr>
            <a:endParaRPr lang="pt-BR" dirty="0">
              <a:solidFill>
                <a:schemeClr val="bg1"/>
              </a:solidFill>
            </a:endParaRPr>
          </a:p>
          <a:p>
            <a:pPr algn="just"/>
            <a:r>
              <a:rPr lang="pt-BR" dirty="0" smtClean="0">
                <a:solidFill>
                  <a:schemeClr val="bg1"/>
                </a:solidFill>
              </a:rPr>
              <a:t>Satisfação </a:t>
            </a:r>
            <a:r>
              <a:rPr lang="pt-BR" dirty="0">
                <a:solidFill>
                  <a:schemeClr val="bg1"/>
                </a:solidFill>
              </a:rPr>
              <a:t>com o trabalho executado;</a:t>
            </a:r>
          </a:p>
          <a:p>
            <a:pPr algn="just"/>
            <a:r>
              <a:rPr lang="pt-BR" dirty="0" smtClean="0">
                <a:solidFill>
                  <a:schemeClr val="bg1"/>
                </a:solidFill>
              </a:rPr>
              <a:t>Possibilidade </a:t>
            </a:r>
            <a:r>
              <a:rPr lang="pt-BR" dirty="0">
                <a:solidFill>
                  <a:schemeClr val="bg1"/>
                </a:solidFill>
              </a:rPr>
              <a:t>de futuro na organização;</a:t>
            </a:r>
          </a:p>
          <a:p>
            <a:pPr algn="just"/>
            <a:r>
              <a:rPr lang="pt-BR" dirty="0" smtClean="0">
                <a:solidFill>
                  <a:schemeClr val="bg1"/>
                </a:solidFill>
              </a:rPr>
              <a:t>Reconhecimento </a:t>
            </a:r>
            <a:r>
              <a:rPr lang="pt-BR" dirty="0">
                <a:solidFill>
                  <a:schemeClr val="bg1"/>
                </a:solidFill>
              </a:rPr>
              <a:t>pelos resultados alcançados;</a:t>
            </a:r>
          </a:p>
          <a:p>
            <a:pPr algn="just"/>
            <a:r>
              <a:rPr lang="pt-BR" dirty="0" smtClean="0">
                <a:solidFill>
                  <a:schemeClr val="bg1"/>
                </a:solidFill>
              </a:rPr>
              <a:t>Salário </a:t>
            </a:r>
            <a:r>
              <a:rPr lang="pt-BR" dirty="0">
                <a:solidFill>
                  <a:schemeClr val="bg1"/>
                </a:solidFill>
              </a:rPr>
              <a:t>percebido;</a:t>
            </a:r>
          </a:p>
          <a:p>
            <a:pPr algn="just"/>
            <a:r>
              <a:rPr lang="pt-BR" dirty="0" smtClean="0">
                <a:solidFill>
                  <a:schemeClr val="bg1"/>
                </a:solidFill>
              </a:rPr>
              <a:t>Benefícios </a:t>
            </a:r>
            <a:r>
              <a:rPr lang="pt-BR" dirty="0">
                <a:solidFill>
                  <a:schemeClr val="bg1"/>
                </a:solidFill>
              </a:rPr>
              <a:t>auferidos;</a:t>
            </a:r>
          </a:p>
          <a:p>
            <a:pPr algn="just"/>
            <a:r>
              <a:rPr lang="pt-BR" dirty="0" smtClean="0">
                <a:solidFill>
                  <a:schemeClr val="bg1"/>
                </a:solidFill>
              </a:rPr>
              <a:t>Relacionamento </a:t>
            </a:r>
            <a:r>
              <a:rPr lang="pt-BR" dirty="0">
                <a:solidFill>
                  <a:schemeClr val="bg1"/>
                </a:solidFill>
              </a:rPr>
              <a:t>humano na equipe e na organização;</a:t>
            </a:r>
          </a:p>
          <a:p>
            <a:pPr algn="just"/>
            <a:r>
              <a:rPr lang="pt-BR" dirty="0" smtClean="0">
                <a:solidFill>
                  <a:schemeClr val="bg1"/>
                </a:solidFill>
              </a:rPr>
              <a:t>Ambiente </a:t>
            </a:r>
            <a:r>
              <a:rPr lang="pt-BR" dirty="0">
                <a:solidFill>
                  <a:schemeClr val="bg1"/>
                </a:solidFill>
              </a:rPr>
              <a:t>psicológico e físico de trabalho;</a:t>
            </a:r>
          </a:p>
          <a:p>
            <a:pPr algn="just"/>
            <a:r>
              <a:rPr lang="pt-BR" dirty="0" smtClean="0">
                <a:solidFill>
                  <a:schemeClr val="bg1"/>
                </a:solidFill>
              </a:rPr>
              <a:t>Liberdade </a:t>
            </a:r>
            <a:r>
              <a:rPr lang="pt-BR" dirty="0">
                <a:solidFill>
                  <a:schemeClr val="bg1"/>
                </a:solidFill>
              </a:rPr>
              <a:t>de atuar e a responsabilidade de tomar decisões;</a:t>
            </a:r>
          </a:p>
          <a:p>
            <a:pPr algn="just"/>
            <a:r>
              <a:rPr lang="pt-BR" dirty="0" smtClean="0">
                <a:solidFill>
                  <a:schemeClr val="bg1"/>
                </a:solidFill>
              </a:rPr>
              <a:t>Possibilidade </a:t>
            </a:r>
            <a:r>
              <a:rPr lang="pt-BR" dirty="0">
                <a:solidFill>
                  <a:schemeClr val="bg1"/>
                </a:solidFill>
              </a:rPr>
              <a:t>de estar engajado e de participar ativamente. </a:t>
            </a:r>
          </a:p>
        </p:txBody>
      </p:sp>
    </p:spTree>
    <p:extLst>
      <p:ext uri="{BB962C8B-B14F-4D97-AF65-F5344CB8AC3E}">
        <p14:creationId xmlns:p14="http://schemas.microsoft.com/office/powerpoint/2010/main" val="4197151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1814</Words>
  <Application>Microsoft Office PowerPoint</Application>
  <PresentationFormat>Apresentação na tela (4:3)</PresentationFormat>
  <Paragraphs>114</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FUNÇÃO DO TRABALHO COMO AUTO REALIZAÇÃO E SUPORTE  Á QUALIDQADE DE VIDA</vt:lpstr>
      <vt:lpstr>TRABALHO E QUALIDADE DE VIDA</vt:lpstr>
      <vt:lpstr>TRABALHO E QUALIDADE DE VIDA</vt:lpstr>
      <vt:lpstr>TRABALHO E QUALIDADE DE VIDA</vt:lpstr>
      <vt:lpstr>TRABALHO E QUALIDADE DE VIDA</vt:lpstr>
      <vt:lpstr>TRABALHO E QUALIDADE DE VIDA</vt:lpstr>
      <vt:lpstr>ONZE FATORES ASSOCIADOS À FELICIDADE NO TRABALHO</vt:lpstr>
      <vt:lpstr>QUALIDADE DE VIDA NO TRABALHO</vt:lpstr>
      <vt:lpstr>QUALIDADE DE VIDA NO TRABALHO</vt:lpstr>
      <vt:lpstr>QUALIDADE DE VIDA NO TRABALHO</vt:lpstr>
      <vt:lpstr>QUALIDADE NO TRABALHO</vt:lpstr>
      <vt:lpstr>QUALIDADE NO TRABALHO</vt:lpstr>
      <vt:lpstr>QUALIDADE NO TRABALHO</vt:lpstr>
      <vt:lpstr>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DINAMICIDADE DA VIDA E DESENVOLVIMENTO</vt:lpstr>
      <vt:lpstr>DINAMICIDADE DA VIDA E DESENVOLVIMENTO</vt:lpstr>
      <vt:lpstr>VELHOS HÁBITOS EM NOVOS CONTEXTOS</vt:lpstr>
      <vt:lpstr>VELHOS HÁBITOS EM NOVOS CONTEXTOS</vt:lpstr>
      <vt:lpstr>DEFINIÇÃO DO HÁBITO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dc:creator>
  <cp:lastModifiedBy>Usuário</cp:lastModifiedBy>
  <cp:revision>16</cp:revision>
  <cp:lastPrinted>2020-10-23T15:44:45Z</cp:lastPrinted>
  <dcterms:created xsi:type="dcterms:W3CDTF">2020-10-23T14:46:34Z</dcterms:created>
  <dcterms:modified xsi:type="dcterms:W3CDTF">2021-03-01T14:20:54Z</dcterms:modified>
</cp:coreProperties>
</file>