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57" r:id="rId3"/>
    <p:sldId id="258" r:id="rId4"/>
    <p:sldId id="310" r:id="rId5"/>
    <p:sldId id="311" r:id="rId6"/>
    <p:sldId id="260" r:id="rId7"/>
    <p:sldId id="312" r:id="rId8"/>
    <p:sldId id="313" r:id="rId9"/>
    <p:sldId id="304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</p:sldIdLst>
  <p:sldSz cx="9144000" cy="6858000" type="screen4x3"/>
  <p:notesSz cx="7104063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635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9CD1B-7D38-4BBB-B59E-EB68453E2C91}" type="datetimeFigureOut">
              <a:rPr lang="pt-BR" smtClean="0"/>
              <a:t>08/01/2021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C1A76-183E-48D7-A2F2-07D53C8073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1615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08/01/2021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79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08/01/2021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620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08/01/2021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69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08/01/2021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609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08/01/2021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673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08/01/2021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67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08/01/2021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0821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08/01/2021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6608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08/01/2021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302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08/01/2021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09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08/01/2021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668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FBAAB-7AB7-4A99-A4A9-25C1419D97FF}" type="datetimeFigureOut">
              <a:rPr lang="pt-BR" smtClean="0"/>
              <a:t>08/01/2021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9195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0131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FDB6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FORMAS ALTERNATIVAS DE GERAÇÃO DE TRABALHO E </a:t>
            </a:r>
            <a:r>
              <a:rPr lang="pt-BR" dirty="0" smtClean="0">
                <a:solidFill>
                  <a:srgbClr val="FDB6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RENDA</a:t>
            </a:r>
            <a:endParaRPr lang="pt-BR" dirty="0">
              <a:solidFill>
                <a:srgbClr val="FDB63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20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SUSTENTABILIDADE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Boff (2016), afirma que ambos dicionários nos dão um norte da palavra sustentar: significa, equilíbrio, conservação à mesma altura, manter em harmonia estar bem. Partindo dessa premissa, em termos ecologicamente falando a terra faz de tudo para que o ecossistema não pereça, mas tenha vida com abundância.</a:t>
            </a:r>
          </a:p>
        </p:txBody>
      </p:sp>
    </p:spTree>
    <p:extLst>
      <p:ext uri="{BB962C8B-B14F-4D97-AF65-F5344CB8AC3E}">
        <p14:creationId xmlns:p14="http://schemas.microsoft.com/office/powerpoint/2010/main" val="98395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FORMAS ALTERNATIVAS DE SUSTENTABILIDADE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Segundo Boff (2016), em linhas gerais é como pensam os empresários em suas organizações, e estão sempre nos discursos oficiais. Buscando um equilíbrio, por isso se faz necessário, criar um ambiente de conscientização, até porque não é possível zerar o impacto ambiental, toda e qualquer energia que for gerada vai trazer algum tipo de impacto no meio ambiente, seja ele, leve ou não. Uma frase muito conhecida que faz união dos três pilares: ser sustentável mantendo, manter o desenvolvimento, ter viabilidade econômica, justiça social, sendo correto com o ambiente, sendo o tripé chamado de </a:t>
            </a:r>
            <a:r>
              <a:rPr lang="pt-BR" i="1" dirty="0">
                <a:solidFill>
                  <a:schemeClr val="bg1"/>
                </a:solidFill>
              </a:rPr>
              <a:t>Triple </a:t>
            </a:r>
            <a:r>
              <a:rPr lang="pt-BR" i="1" dirty="0" err="1">
                <a:solidFill>
                  <a:schemeClr val="bg1"/>
                </a:solidFill>
              </a:rPr>
              <a:t>Botton</a:t>
            </a:r>
            <a:r>
              <a:rPr lang="pt-BR" i="1" dirty="0">
                <a:solidFill>
                  <a:schemeClr val="bg1"/>
                </a:solidFill>
              </a:rPr>
              <a:t> </a:t>
            </a:r>
            <a:r>
              <a:rPr lang="pt-BR" i="1" dirty="0" err="1">
                <a:solidFill>
                  <a:schemeClr val="bg1"/>
                </a:solidFill>
              </a:rPr>
              <a:t>Line</a:t>
            </a:r>
            <a:r>
              <a:rPr lang="pt-BR" dirty="0">
                <a:solidFill>
                  <a:schemeClr val="bg1"/>
                </a:solidFill>
              </a:rPr>
              <a:t> (a linha das três pilastras) que deve garantir a sustentabilidade. Esse conceito foi criado em 1990 pelo então britânico John </a:t>
            </a:r>
            <a:r>
              <a:rPr lang="pt-BR" dirty="0" err="1">
                <a:solidFill>
                  <a:schemeClr val="bg1"/>
                </a:solidFill>
              </a:rPr>
              <a:t>Elkington</a:t>
            </a:r>
            <a:r>
              <a:rPr lang="pt-BR" dirty="0">
                <a:solidFill>
                  <a:schemeClr val="bg1"/>
                </a:solidFill>
              </a:rPr>
              <a:t>, fundador da ONG </a:t>
            </a:r>
            <a:r>
              <a:rPr lang="pt-BR" i="1" dirty="0" err="1">
                <a:solidFill>
                  <a:schemeClr val="bg1"/>
                </a:solidFill>
              </a:rPr>
              <a:t>SustainAbility</a:t>
            </a:r>
            <a:r>
              <a:rPr lang="pt-BR" dirty="0">
                <a:solidFill>
                  <a:schemeClr val="bg1"/>
                </a:solidFill>
              </a:rPr>
              <a:t>. (Boff 2016. Pág. 45).</a:t>
            </a:r>
          </a:p>
        </p:txBody>
      </p:sp>
    </p:spTree>
    <p:extLst>
      <p:ext uri="{BB962C8B-B14F-4D97-AF65-F5344CB8AC3E}">
        <p14:creationId xmlns:p14="http://schemas.microsoft.com/office/powerpoint/2010/main" val="395523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FORMAS ALTERNATIVAS DE SUSTENTABILIDADE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Para Tavares (2002) existem três Pontos Vitais do Desenvolvimento Sustentável</a:t>
            </a:r>
            <a:r>
              <a:rPr lang="pt-BR" dirty="0" smtClean="0">
                <a:solidFill>
                  <a:schemeClr val="bg1"/>
                </a:solidFill>
              </a:rPr>
              <a:t>:</a:t>
            </a: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</a:endParaRPr>
          </a:p>
          <a:p>
            <a:pPr lvl="0" algn="just"/>
            <a:r>
              <a:rPr lang="pt-BR" dirty="0">
                <a:solidFill>
                  <a:schemeClr val="bg1"/>
                </a:solidFill>
              </a:rPr>
              <a:t>A sustentabilidade do ambiente deve assegurar a compatibilidade do desenvolvimento com a manutenção dos processos ecológicos essenciais, bem como a diversidade e recursos biológicos.</a:t>
            </a:r>
          </a:p>
          <a:p>
            <a:pPr lvl="0" algn="just"/>
            <a:r>
              <a:rPr lang="pt-BR" dirty="0">
                <a:solidFill>
                  <a:schemeClr val="bg1"/>
                </a:solidFill>
              </a:rPr>
              <a:t>A sustentabilidade social e cultural deve assegurar que o desenvolvimento aumenta o controle das pessoas sobre as suas vidas e deve ser compatível com a cultura e os valores morais do povo por ele afetado mantendo e fortalecendo a identidade da comunidade.</a:t>
            </a:r>
          </a:p>
          <a:p>
            <a:pPr lvl="0" algn="just"/>
            <a:r>
              <a:rPr lang="pt-BR" dirty="0">
                <a:solidFill>
                  <a:schemeClr val="bg1"/>
                </a:solidFill>
              </a:rPr>
              <a:t>A sustentabilidade econômica deve assegurar que o desenvolvimento é economicamente eficaz e que os recursos geridos possam suportar as gerações futuras. </a:t>
            </a:r>
          </a:p>
        </p:txBody>
      </p:sp>
    </p:spTree>
    <p:extLst>
      <p:ext uri="{BB962C8B-B14F-4D97-AF65-F5344CB8AC3E}">
        <p14:creationId xmlns:p14="http://schemas.microsoft.com/office/powerpoint/2010/main" val="125669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FORMAS ALTERNATIVAS DE SUSTENTABILIDADE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Para Nascimento (2012) de acordo com o Relatório </a:t>
            </a:r>
            <a:r>
              <a:rPr lang="pt-BR" i="1" dirty="0" err="1">
                <a:solidFill>
                  <a:schemeClr val="bg1"/>
                </a:solidFill>
              </a:rPr>
              <a:t>Brundtland</a:t>
            </a:r>
            <a:r>
              <a:rPr lang="pt-BR" dirty="0">
                <a:solidFill>
                  <a:schemeClr val="bg1"/>
                </a:solidFill>
              </a:rPr>
              <a:t>, em sentido mais amplo, a estratégia de desenvolvimento sustentável visa promover a harmonia entre os seres humanos e entre a humanidade e a natureza. E, para tanto, requer:</a:t>
            </a:r>
          </a:p>
          <a:p>
            <a:pPr lvl="0" algn="just"/>
            <a:r>
              <a:rPr lang="pt-BR" dirty="0">
                <a:solidFill>
                  <a:schemeClr val="bg1"/>
                </a:solidFill>
              </a:rPr>
              <a:t>Sistema político que assegure a efetiva participação dos cidadãos no processo decisório;</a:t>
            </a:r>
          </a:p>
          <a:p>
            <a:pPr lvl="0" algn="just"/>
            <a:r>
              <a:rPr lang="pt-BR" dirty="0">
                <a:solidFill>
                  <a:schemeClr val="bg1"/>
                </a:solidFill>
              </a:rPr>
              <a:t>Sistema econômico capaz de gerar excedentes e </a:t>
            </a:r>
            <a:r>
              <a:rPr lang="pt-BR" i="1" dirty="0">
                <a:solidFill>
                  <a:schemeClr val="bg1"/>
                </a:solidFill>
              </a:rPr>
              <a:t>know-how </a:t>
            </a:r>
            <a:r>
              <a:rPr lang="pt-BR" dirty="0">
                <a:solidFill>
                  <a:schemeClr val="bg1"/>
                </a:solidFill>
              </a:rPr>
              <a:t>técnico em bases confiáveis e constantes;</a:t>
            </a:r>
          </a:p>
          <a:p>
            <a:pPr lvl="0" algn="just"/>
            <a:r>
              <a:rPr lang="pt-BR" dirty="0">
                <a:solidFill>
                  <a:schemeClr val="bg1"/>
                </a:solidFill>
              </a:rPr>
              <a:t>Sistema social que possa resolver as tensões causadas por um desenvolvimento não equilibrado;</a:t>
            </a:r>
          </a:p>
          <a:p>
            <a:pPr lvl="0" algn="just"/>
            <a:r>
              <a:rPr lang="pt-BR" dirty="0">
                <a:solidFill>
                  <a:schemeClr val="bg1"/>
                </a:solidFill>
              </a:rPr>
              <a:t>Sistema de produção que preserve a base ecológica do desenvolvimento;</a:t>
            </a:r>
          </a:p>
          <a:p>
            <a:pPr lvl="0" algn="just"/>
            <a:r>
              <a:rPr lang="pt-BR" dirty="0">
                <a:solidFill>
                  <a:schemeClr val="bg1"/>
                </a:solidFill>
              </a:rPr>
              <a:t>Sistema tecnológico que busque constantemente novas soluções;</a:t>
            </a:r>
          </a:p>
          <a:p>
            <a:pPr lvl="0" algn="just"/>
            <a:r>
              <a:rPr lang="pt-BR" dirty="0">
                <a:solidFill>
                  <a:schemeClr val="bg1"/>
                </a:solidFill>
              </a:rPr>
              <a:t>Sistema internacional que estimule padrões sustentáveis de comércio e financiamento; e</a:t>
            </a:r>
          </a:p>
          <a:p>
            <a:pPr lvl="0" algn="just"/>
            <a:r>
              <a:rPr lang="pt-BR" dirty="0">
                <a:solidFill>
                  <a:schemeClr val="bg1"/>
                </a:solidFill>
              </a:rPr>
              <a:t>Sistema administrativo flexível e capaz de se autocorrigir.</a:t>
            </a:r>
          </a:p>
        </p:txBody>
      </p:sp>
    </p:spTree>
    <p:extLst>
      <p:ext uri="{BB962C8B-B14F-4D97-AF65-F5344CB8AC3E}">
        <p14:creationId xmlns:p14="http://schemas.microsoft.com/office/powerpoint/2010/main" val="271222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FATORES ECONÔMICOS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Segundo Boff 2016, quando se fala de fatores econômicos ligados à sustentabilidade, estamos trazendo à tona crescimento, para o governo e empresas esse crescimento é medido através do Produto Interno Bruto (PIB), nesse contexto está inserido, avanço tecnológico, modernização nos processos produtivos etc.   </a:t>
            </a: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Este </a:t>
            </a:r>
            <a:r>
              <a:rPr lang="pt-BR" dirty="0">
                <a:solidFill>
                  <a:schemeClr val="bg1"/>
                </a:solidFill>
              </a:rPr>
              <a:t>processo deve trazer equilíbrio econômico para as gerações existentes e para as gerações futuras, com maior distribuição de renda, de acordo com a capacidade produtiva.</a:t>
            </a:r>
          </a:p>
        </p:txBody>
      </p:sp>
    </p:spTree>
    <p:extLst>
      <p:ext uri="{BB962C8B-B14F-4D97-AF65-F5344CB8AC3E}">
        <p14:creationId xmlns:p14="http://schemas.microsoft.com/office/powerpoint/2010/main" val="48794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FATORES SOCIAIS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691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Segundo Boff (2016), esse item é o mais polêmico dos três, as indústrias e grandes organizações têm muita dificuldade em lidar com questões sociais, uma vez que, estamos a quem de “ser socialmente justo”. </a:t>
            </a: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As </a:t>
            </a:r>
            <a:r>
              <a:rPr lang="pt-BR" dirty="0">
                <a:solidFill>
                  <a:schemeClr val="bg1"/>
                </a:solidFill>
              </a:rPr>
              <a:t>políticas públicas devem estar sustentadas em critérios que possam ter a chamada justiça social com uma distribuição de renda que permita o desenvolvimento social das pessoas.</a:t>
            </a:r>
          </a:p>
        </p:txBody>
      </p:sp>
    </p:spTree>
    <p:extLst>
      <p:ext uri="{BB962C8B-B14F-4D97-AF65-F5344CB8AC3E}">
        <p14:creationId xmlns:p14="http://schemas.microsoft.com/office/powerpoint/2010/main" val="348641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FATORES AMNIENTAIS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6916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Segundo Boff (2016), ainda temos muito por fazer em ações ambientalmente corretas, o planeta tem cada vez menos capacidade de gerar e de auto regenerar, isto ocorre devido ao aumento da produção dos bens necessários para nossa sobrevivência sempre e em alta escala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Os </a:t>
            </a:r>
            <a:r>
              <a:rPr lang="pt-BR" dirty="0">
                <a:solidFill>
                  <a:schemeClr val="bg1"/>
                </a:solidFill>
              </a:rPr>
              <a:t>governos podem reduzir drasticamente o dano ambiental causado pelo desperdício e pelo crescimento desordenado, devendo criar incentivos para o melhor aproveitamento das matérias-primas e para a redução do consumo de energia, sendo facilitado por meio de políticas de incentivo a inovações indústrias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37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FATORES AMNIENTAIS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69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O </a:t>
            </a:r>
            <a:r>
              <a:rPr lang="pt-BR" dirty="0">
                <a:solidFill>
                  <a:schemeClr val="bg1"/>
                </a:solidFill>
              </a:rPr>
              <a:t>papel dos poderes públicos municipal, estadual ou federal é desenvolver políticas públicas de incentivo à reciclagem, de redução dos desperdícios, de subsídio a projetos ecologicamente corretos e de geração de emprego e renda etc., além de punir, corrigir e incentivar medidas que, além de serem ambientalmente justas, também fazem parte de seu interesse econômico.</a:t>
            </a:r>
          </a:p>
        </p:txBody>
      </p:sp>
    </p:spTree>
    <p:extLst>
      <p:ext uri="{BB962C8B-B14F-4D97-AF65-F5344CB8AC3E}">
        <p14:creationId xmlns:p14="http://schemas.microsoft.com/office/powerpoint/2010/main" val="135945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EMPRRENDENDO DE 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FORMA SUSTENTÁVEL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96149"/>
            <a:ext cx="8229600" cy="5069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600" dirty="0">
                <a:solidFill>
                  <a:schemeClr val="bg1"/>
                </a:solidFill>
              </a:rPr>
              <a:t>A pesquisa da Federação das Indústrias do Estado do Paraná (FIEP) afirma que 87% dos consumidores preferem produtos de empresa sustentáveis, isso demonstra que os consumidores estão preocupados com a prática das empresas, em virtude disso podemos dizer que existe um filão de mercado para explorar, e o pequeno empreendedor também pode e deve buscar esse espaço no mercado, outro ponto importante é que 70% dos consumidores entrevistado não reclamam de pagar um pouco a mais por esses produtos fabricados em empresas sustentáveis.</a:t>
            </a:r>
          </a:p>
        </p:txBody>
      </p:sp>
    </p:spTree>
    <p:extLst>
      <p:ext uri="{BB962C8B-B14F-4D97-AF65-F5344CB8AC3E}">
        <p14:creationId xmlns:p14="http://schemas.microsoft.com/office/powerpoint/2010/main" val="131585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SER EMPRENDEDOR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DE SUCESSO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96149"/>
            <a:ext cx="8229600" cy="5069160"/>
          </a:xfrm>
        </p:spPr>
        <p:txBody>
          <a:bodyPr>
            <a:normAutofit/>
          </a:bodyPr>
          <a:lstStyle/>
          <a:p>
            <a:pPr algn="just"/>
            <a:r>
              <a:rPr lang="pt-BR" sz="2800" dirty="0">
                <a:solidFill>
                  <a:schemeClr val="bg1"/>
                </a:solidFill>
              </a:rPr>
              <a:t>Para ser empreendedor é preciso dedicação em ler e estudar, examinar aquilo que deseja fazer.</a:t>
            </a:r>
          </a:p>
          <a:p>
            <a:pPr algn="just"/>
            <a:r>
              <a:rPr lang="pt-BR" sz="2800" dirty="0">
                <a:solidFill>
                  <a:schemeClr val="bg1"/>
                </a:solidFill>
              </a:rPr>
              <a:t>William </a:t>
            </a:r>
            <a:r>
              <a:rPr lang="pt-BR" sz="2800" dirty="0" err="1">
                <a:solidFill>
                  <a:schemeClr val="bg1"/>
                </a:solidFill>
              </a:rPr>
              <a:t>Glasser</a:t>
            </a:r>
            <a:r>
              <a:rPr lang="pt-BR" sz="2800" dirty="0">
                <a:solidFill>
                  <a:schemeClr val="bg1"/>
                </a:solidFill>
              </a:rPr>
              <a:t> psiquiatra americano desenvolveu uma pirâmide que mostra em porcentuais como desenvolvemos nossa aprendizagem.</a:t>
            </a:r>
          </a:p>
          <a:p>
            <a:pPr algn="just"/>
            <a:r>
              <a:rPr lang="pt-BR" sz="2800" dirty="0">
                <a:solidFill>
                  <a:schemeClr val="bg1"/>
                </a:solidFill>
              </a:rPr>
              <a:t>Na figura abaixo, pode-se notar que a base da pirâmide está a maior concentração de aprendizagem com menos lucratividade no início do seu empreendimento. Isto nos leva a pensar que devemos conhecer ao máximo o empreendimento. </a:t>
            </a:r>
          </a:p>
        </p:txBody>
      </p:sp>
    </p:spTree>
    <p:extLst>
      <p:ext uri="{BB962C8B-B14F-4D97-AF65-F5344CB8AC3E}">
        <p14:creationId xmlns:p14="http://schemas.microsoft.com/office/powerpoint/2010/main" val="324951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OBJETIVO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38437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O principal objetivo deste material é desenvolver nos alunos, juntamente com o professor, um entendimento de como tirar o melhor proveito possível do mercado de trabalho e do universo do empreendedorismo, inserindo os conceitos de</a:t>
            </a:r>
            <a:r>
              <a:rPr lang="pt-BR" dirty="0" smtClean="0">
                <a:solidFill>
                  <a:schemeClr val="bg1"/>
                </a:solidFill>
              </a:rPr>
              <a:t>:</a:t>
            </a: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</a:endParaRPr>
          </a:p>
          <a:p>
            <a:pPr algn="just"/>
            <a:r>
              <a:rPr lang="pt-BR" b="1" dirty="0">
                <a:solidFill>
                  <a:schemeClr val="bg1"/>
                </a:solidFill>
              </a:rPr>
              <a:t>Auto Estima</a:t>
            </a:r>
            <a:r>
              <a:rPr lang="pt-BR" dirty="0">
                <a:solidFill>
                  <a:schemeClr val="bg1"/>
                </a:solidFill>
              </a:rPr>
              <a:t> - buscando reconhecer seus pontos fracos e pontos fortes;</a:t>
            </a:r>
          </a:p>
          <a:p>
            <a:pPr algn="just"/>
            <a:r>
              <a:rPr lang="pt-BR" b="1" dirty="0">
                <a:solidFill>
                  <a:schemeClr val="bg1"/>
                </a:solidFill>
              </a:rPr>
              <a:t>Dignidade</a:t>
            </a:r>
            <a:r>
              <a:rPr lang="pt-BR" dirty="0">
                <a:solidFill>
                  <a:schemeClr val="bg1"/>
                </a:solidFill>
              </a:rPr>
              <a:t> - quais os seus efeitos;</a:t>
            </a:r>
          </a:p>
          <a:p>
            <a:pPr algn="just"/>
            <a:r>
              <a:rPr lang="pt-BR" b="1" dirty="0">
                <a:solidFill>
                  <a:schemeClr val="bg1"/>
                </a:solidFill>
              </a:rPr>
              <a:t>Sustentabilidade </a:t>
            </a:r>
            <a:r>
              <a:rPr lang="pt-BR" dirty="0">
                <a:solidFill>
                  <a:schemeClr val="bg1"/>
                </a:solidFill>
              </a:rPr>
              <a:t>- como empreender de forma Sustentável;</a:t>
            </a:r>
          </a:p>
          <a:p>
            <a:pPr algn="just"/>
            <a:r>
              <a:rPr lang="pt-BR" b="1" dirty="0">
                <a:solidFill>
                  <a:schemeClr val="bg1"/>
                </a:solidFill>
              </a:rPr>
              <a:t>Empreendedorismo</a:t>
            </a:r>
            <a:r>
              <a:rPr lang="pt-BR" dirty="0">
                <a:solidFill>
                  <a:schemeClr val="bg1"/>
                </a:solidFill>
              </a:rPr>
              <a:t> – despertar o espirito empreendedor. </a:t>
            </a:r>
          </a:p>
        </p:txBody>
      </p:sp>
    </p:spTree>
    <p:extLst>
      <p:ext uri="{BB962C8B-B14F-4D97-AF65-F5344CB8AC3E}">
        <p14:creationId xmlns:p14="http://schemas.microsoft.com/office/powerpoint/2010/main" val="317606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SER EMPRENDEDOR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DE SUCESSO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240" y="1963102"/>
            <a:ext cx="6180152" cy="355413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043608" y="1484784"/>
            <a:ext cx="20341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b="1" dirty="0" smtClean="0">
                <a:solidFill>
                  <a:schemeClr val="bg1"/>
                </a:solidFill>
              </a:rPr>
              <a:t>Figura 1: Pirâmide de </a:t>
            </a:r>
            <a:r>
              <a:rPr lang="pt-BR" sz="1200" b="1" dirty="0" err="1" smtClean="0">
                <a:solidFill>
                  <a:schemeClr val="bg1"/>
                </a:solidFill>
              </a:rPr>
              <a:t>Glasser</a:t>
            </a:r>
            <a:endParaRPr lang="pt-BR" sz="1200" b="1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796304" y="5661248"/>
            <a:ext cx="19082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>
                <a:solidFill>
                  <a:schemeClr val="bg1"/>
                </a:solidFill>
              </a:rPr>
              <a:t>Fonte: adaptado pelo Autor</a:t>
            </a:r>
          </a:p>
        </p:txBody>
      </p:sp>
    </p:spTree>
    <p:extLst>
      <p:ext uri="{BB962C8B-B14F-4D97-AF65-F5344CB8AC3E}">
        <p14:creationId xmlns:p14="http://schemas.microsoft.com/office/powerpoint/2010/main" val="402666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SER EMPRENDEDOR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DE SUCESSO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96149"/>
            <a:ext cx="8229600" cy="5069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Os percentuais são da capacidade de aprendizado e dedicação dispensada nas atividades, para que tenhamos um maior aproveitamento do nosso tempo, devemos ler, ouvir, observar, debater, ou seja, fazer perguntas, principalmente para aquelas pessoas que conheçam melhor a atividade que estamos dispostos a enfrentar no mercado ou na profissão. </a:t>
            </a:r>
          </a:p>
        </p:txBody>
      </p:sp>
    </p:spTree>
    <p:extLst>
      <p:ext uri="{BB962C8B-B14F-4D97-AF65-F5344CB8AC3E}">
        <p14:creationId xmlns:p14="http://schemas.microsoft.com/office/powerpoint/2010/main" val="402666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ALTO ESTIMA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Auto estima </a:t>
            </a:r>
            <a:r>
              <a:rPr lang="pt-BR" dirty="0">
                <a:solidFill>
                  <a:schemeClr val="bg1"/>
                </a:solidFill>
              </a:rPr>
              <a:t>tem sua ideia original no final do século XIX, mais precisamente em 1890, William James, em </a:t>
            </a:r>
            <a:r>
              <a:rPr lang="pt-BR" i="1" dirty="0" err="1">
                <a:solidFill>
                  <a:schemeClr val="bg1"/>
                </a:solidFill>
              </a:rPr>
              <a:t>Principles</a:t>
            </a:r>
            <a:r>
              <a:rPr lang="pt-BR" dirty="0">
                <a:solidFill>
                  <a:schemeClr val="bg1"/>
                </a:solidFill>
              </a:rPr>
              <a:t> </a:t>
            </a:r>
            <a:r>
              <a:rPr lang="pt-BR" i="1" dirty="0" err="1">
                <a:solidFill>
                  <a:schemeClr val="bg1"/>
                </a:solidFill>
              </a:rPr>
              <a:t>of</a:t>
            </a:r>
            <a:r>
              <a:rPr lang="pt-BR" i="1" dirty="0">
                <a:solidFill>
                  <a:schemeClr val="bg1"/>
                </a:solidFill>
              </a:rPr>
              <a:t> </a:t>
            </a:r>
            <a:r>
              <a:rPr lang="pt-BR" i="1" dirty="0" err="1">
                <a:solidFill>
                  <a:schemeClr val="bg1"/>
                </a:solidFill>
              </a:rPr>
              <a:t>psychology</a:t>
            </a:r>
            <a:r>
              <a:rPr lang="pt-BR" dirty="0">
                <a:solidFill>
                  <a:schemeClr val="bg1"/>
                </a:solidFill>
              </a:rPr>
              <a:t>, mas os estudos sobre autoconceito ganharam corpo na década de 1970 à 1980, No âmbito conceitual, coube às pesquisas de W. </a:t>
            </a:r>
            <a:r>
              <a:rPr lang="pt-BR" dirty="0" err="1">
                <a:solidFill>
                  <a:schemeClr val="bg1"/>
                </a:solidFill>
              </a:rPr>
              <a:t>Brookover</a:t>
            </a:r>
            <a:r>
              <a:rPr lang="pt-BR" dirty="0">
                <a:solidFill>
                  <a:schemeClr val="bg1"/>
                </a:solidFill>
              </a:rPr>
              <a:t>, Stanley </a:t>
            </a:r>
            <a:r>
              <a:rPr lang="pt-BR" dirty="0" err="1">
                <a:solidFill>
                  <a:schemeClr val="bg1"/>
                </a:solidFill>
              </a:rPr>
              <a:t>Coopersmith</a:t>
            </a:r>
            <a:r>
              <a:rPr lang="pt-BR" dirty="0">
                <a:solidFill>
                  <a:schemeClr val="bg1"/>
                </a:solidFill>
              </a:rPr>
              <a:t> e William </a:t>
            </a:r>
            <a:r>
              <a:rPr lang="pt-BR" dirty="0" err="1">
                <a:solidFill>
                  <a:schemeClr val="bg1"/>
                </a:solidFill>
              </a:rPr>
              <a:t>Purkey</a:t>
            </a:r>
            <a:r>
              <a:rPr lang="pt-BR" dirty="0">
                <a:solidFill>
                  <a:schemeClr val="bg1"/>
                </a:solidFill>
              </a:rPr>
              <a:t>.  Uniformizando assim um consenso de que o autoconceito é a percepção que a pessoa tem de si mesma, nesse sentido, a autoestima é a percepção que ela tem do seu próprio valor. (MOYSÉS 2012, Pág. 20).</a:t>
            </a:r>
          </a:p>
        </p:txBody>
      </p:sp>
    </p:spTree>
    <p:extLst>
      <p:ext uri="{BB962C8B-B14F-4D97-AF65-F5344CB8AC3E}">
        <p14:creationId xmlns:p14="http://schemas.microsoft.com/office/powerpoint/2010/main" val="92941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ALTO ESTIMA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	Segundo </a:t>
            </a:r>
            <a:r>
              <a:rPr lang="pt-BR" dirty="0">
                <a:solidFill>
                  <a:schemeClr val="bg1"/>
                </a:solidFill>
              </a:rPr>
              <a:t>Moysés 2012, no presente século o tema autoestima virou moda e está presente em muitas partes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</a:endParaRP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O </a:t>
            </a:r>
            <a:r>
              <a:rPr lang="pt-BR" dirty="0">
                <a:solidFill>
                  <a:schemeClr val="bg1"/>
                </a:solidFill>
              </a:rPr>
              <a:t>autoconceito está ligado a processos cognitivos, o mesmo vem da percepção que temos de nós mesmos. </a:t>
            </a:r>
            <a:endParaRPr lang="pt-BR" dirty="0" smtClean="0">
              <a:solidFill>
                <a:schemeClr val="bg1"/>
              </a:solidFill>
            </a:endParaRP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O </a:t>
            </a:r>
            <a:r>
              <a:rPr lang="pt-BR" dirty="0">
                <a:solidFill>
                  <a:schemeClr val="bg1"/>
                </a:solidFill>
              </a:rPr>
              <a:t>processo da percepção está sujeito a fatores externos e internos ligados à própria pessoa. </a:t>
            </a:r>
            <a:endParaRPr lang="pt-BR" dirty="0" smtClean="0">
              <a:solidFill>
                <a:schemeClr val="bg1"/>
              </a:solidFill>
            </a:endParaRP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A </a:t>
            </a:r>
            <a:r>
              <a:rPr lang="pt-BR" dirty="0">
                <a:solidFill>
                  <a:schemeClr val="bg1"/>
                </a:solidFill>
              </a:rPr>
              <a:t>percepção é formada através das informações que vamos recebendo ao longo de nossa vida, segunda a autora, as opiniões alheias são responsáveis pelo início do nosso autoconceito, somando isso com o nosso conhecimento que vamos adquirindo referentes nossas ações e desempenhos do corpo, em nossa estrutura cognitiva, uma área acerca de nós próprios. Onde definimos o que achamos que somos, seja, do ponto de vista físico, social e/ou psicológico.</a:t>
            </a:r>
          </a:p>
        </p:txBody>
      </p:sp>
    </p:spTree>
    <p:extLst>
      <p:ext uri="{BB962C8B-B14F-4D97-AF65-F5344CB8AC3E}">
        <p14:creationId xmlns:p14="http://schemas.microsoft.com/office/powerpoint/2010/main" val="35809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ALTO ESTIMA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Em linhas gerais, a autoestima se mostra com base na disposição que temos a respeito da pessoa que somos, e que temos o direito de ser respeitado como indivíduo nessa sociedade, e temos condições de enfrentar de cabeça erguida as “batalhas” que vão se levantar em nossas vidas.</a:t>
            </a:r>
          </a:p>
        </p:txBody>
      </p:sp>
    </p:spTree>
    <p:extLst>
      <p:ext uri="{BB962C8B-B14F-4D97-AF65-F5344CB8AC3E}">
        <p14:creationId xmlns:p14="http://schemas.microsoft.com/office/powerpoint/2010/main" val="6301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DIGNIDADE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95232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>
                <a:solidFill>
                  <a:schemeClr val="bg1"/>
                </a:solidFill>
              </a:rPr>
              <a:t>Segundo Mello 2020, a palavra dignidade provém do latim, </a:t>
            </a:r>
            <a:r>
              <a:rPr lang="pt-BR" i="1" dirty="0" err="1">
                <a:solidFill>
                  <a:schemeClr val="bg1"/>
                </a:solidFill>
              </a:rPr>
              <a:t>dignus</a:t>
            </a:r>
            <a:r>
              <a:rPr lang="pt-BR" dirty="0">
                <a:solidFill>
                  <a:schemeClr val="bg1"/>
                </a:solidFill>
              </a:rPr>
              <a:t>, que significa o indivíduo que é merecedor de estima e honra, ele se destaca em um grupo social, está fazendo por merecer.  </a:t>
            </a:r>
            <a:endParaRPr lang="pt-BR" dirty="0" smtClean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pPr algn="just"/>
            <a:r>
              <a:rPr lang="pt-BR" dirty="0">
                <a:solidFill>
                  <a:schemeClr val="bg1"/>
                </a:solidFill>
              </a:rPr>
              <a:t>De acordo com o dicionário Bueno (2017), dignidade significa: respeitabilidade, autoridade moral.  </a:t>
            </a:r>
          </a:p>
        </p:txBody>
      </p:sp>
    </p:spTree>
    <p:extLst>
      <p:ext uri="{BB962C8B-B14F-4D97-AF65-F5344CB8AC3E}">
        <p14:creationId xmlns:p14="http://schemas.microsoft.com/office/powerpoint/2010/main" val="370197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DIGNIDADE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95232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Segundo o Art. 1º A República Federativa do Brasil, formada pela união indissolúvel dos Estados e Municípios e do Distrito Federal, constitui-se em Estado Democrático de Direito e tem como fundamentos: a dignidade da pessoa humana.</a:t>
            </a:r>
          </a:p>
        </p:txBody>
      </p:sp>
    </p:spTree>
    <p:extLst>
      <p:ext uri="{BB962C8B-B14F-4D97-AF65-F5344CB8AC3E}">
        <p14:creationId xmlns:p14="http://schemas.microsoft.com/office/powerpoint/2010/main" val="143264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DIGNIDADE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32048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Portanto Dignidade pode ser: (Mello 2020, Pág. 61</a:t>
            </a:r>
            <a:r>
              <a:rPr lang="pt-BR" dirty="0" smtClean="0">
                <a:solidFill>
                  <a:schemeClr val="bg1"/>
                </a:solidFill>
              </a:rPr>
              <a:t>)</a:t>
            </a: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</a:endParaRPr>
          </a:p>
          <a:p>
            <a:pPr lvl="0" algn="just"/>
            <a:r>
              <a:rPr lang="pt-BR" dirty="0">
                <a:solidFill>
                  <a:schemeClr val="bg1"/>
                </a:solidFill>
              </a:rPr>
              <a:t>A dignidade como valor, hora e apreço se refere a uma postura pessoal objetivamente apreciada pela sociedade. </a:t>
            </a:r>
          </a:p>
          <a:p>
            <a:pPr lvl="0" algn="just"/>
            <a:r>
              <a:rPr lang="pt-BR" dirty="0">
                <a:solidFill>
                  <a:schemeClr val="bg1"/>
                </a:solidFill>
              </a:rPr>
              <a:t>Mas a dignidade referida a condição humana é aberta, ou seja, tem mais de um significado, tendo constante mudanças em virtude do tempo.</a:t>
            </a:r>
          </a:p>
          <a:p>
            <a:pPr lvl="0" algn="just"/>
            <a:r>
              <a:rPr lang="pt-BR" dirty="0">
                <a:solidFill>
                  <a:schemeClr val="bg1"/>
                </a:solidFill>
              </a:rPr>
              <a:t>A expressão dignidade em alguns momentos é usada como qualidade, status social, ou ideia de igual na qualidade de inerente a todo ser humano.</a:t>
            </a:r>
          </a:p>
        </p:txBody>
      </p:sp>
    </p:spTree>
    <p:extLst>
      <p:ext uri="{BB962C8B-B14F-4D97-AF65-F5344CB8AC3E}">
        <p14:creationId xmlns:p14="http://schemas.microsoft.com/office/powerpoint/2010/main" val="73056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SUSTENTABILIDADE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Pelas palavras da Carta Terra, a sustentabilidade comparece como uma questão de vida ou morte. Nunca antes na história conhecida da civilização humana, corremos o risco que atualmente ameaça nosso futuro comum. (Boff 2016. Pág. 14). 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49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1480</Words>
  <Application>Microsoft Office PowerPoint</Application>
  <PresentationFormat>Apresentação na tela (4:3)</PresentationFormat>
  <Paragraphs>76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FORMAS ALTERNATIVAS DE GERAÇÃO DE TRABALHO E RENDA</vt:lpstr>
      <vt:lpstr>OBJETIVO</vt:lpstr>
      <vt:lpstr>ALTO ESTIMA</vt:lpstr>
      <vt:lpstr>ALTO ESTIMA</vt:lpstr>
      <vt:lpstr>ALTO ESTIMA</vt:lpstr>
      <vt:lpstr>DIGNIDADE</vt:lpstr>
      <vt:lpstr>DIGNIDADE</vt:lpstr>
      <vt:lpstr>DIGNIDADE</vt:lpstr>
      <vt:lpstr>SUSTENTABILIDADE</vt:lpstr>
      <vt:lpstr>SUSTENTABILIDADE</vt:lpstr>
      <vt:lpstr>FORMAS ALTERNATIVAS DE SUSTENTABILIDADE</vt:lpstr>
      <vt:lpstr>FORMAS ALTERNATIVAS DE SUSTENTABILIDADE</vt:lpstr>
      <vt:lpstr>FORMAS ALTERNATIVAS DE SUSTENTABILIDADE</vt:lpstr>
      <vt:lpstr>FATORES ECONÔMICOS</vt:lpstr>
      <vt:lpstr>FATORES SOCIAIS</vt:lpstr>
      <vt:lpstr>FATORES AMNIENTAIS</vt:lpstr>
      <vt:lpstr>FATORES AMNIENTAIS</vt:lpstr>
      <vt:lpstr>EMPRRENDENDO DE  FORMA SUSTENTÁVEL</vt:lpstr>
      <vt:lpstr>SER EMPRENDEDOR DE SUCESSO</vt:lpstr>
      <vt:lpstr>SER EMPRENDEDOR DE SUCESSO</vt:lpstr>
      <vt:lpstr>SER EMPRENDEDOR DE SUCESSO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Usuário</cp:lastModifiedBy>
  <cp:revision>11</cp:revision>
  <cp:lastPrinted>2020-10-23T15:44:45Z</cp:lastPrinted>
  <dcterms:created xsi:type="dcterms:W3CDTF">2020-10-23T14:46:34Z</dcterms:created>
  <dcterms:modified xsi:type="dcterms:W3CDTF">2021-01-08T14:28:54Z</dcterms:modified>
</cp:coreProperties>
</file>