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0"/>
  </p:handoutMasterIdLst>
  <p:sldIdLst>
    <p:sldId id="256" r:id="rId2"/>
    <p:sldId id="257" r:id="rId3"/>
    <p:sldId id="304" r:id="rId4"/>
    <p:sldId id="258" r:id="rId5"/>
    <p:sldId id="260" r:id="rId6"/>
    <p:sldId id="315" r:id="rId7"/>
    <p:sldId id="316" r:id="rId8"/>
    <p:sldId id="317" r:id="rId9"/>
    <p:sldId id="259" r:id="rId10"/>
    <p:sldId id="261" r:id="rId11"/>
    <p:sldId id="318" r:id="rId12"/>
    <p:sldId id="305" r:id="rId13"/>
    <p:sldId id="263" r:id="rId14"/>
    <p:sldId id="319" r:id="rId15"/>
    <p:sldId id="306" r:id="rId16"/>
    <p:sldId id="307" r:id="rId17"/>
    <p:sldId id="308" r:id="rId18"/>
    <p:sldId id="309" r:id="rId19"/>
    <p:sldId id="320" r:id="rId20"/>
    <p:sldId id="264" r:id="rId21"/>
    <p:sldId id="266" r:id="rId22"/>
    <p:sldId id="265" r:id="rId23"/>
    <p:sldId id="321" r:id="rId24"/>
    <p:sldId id="322" r:id="rId25"/>
    <p:sldId id="323" r:id="rId26"/>
    <p:sldId id="324" r:id="rId27"/>
    <p:sldId id="267" r:id="rId28"/>
    <p:sldId id="310" r:id="rId29"/>
    <p:sldId id="325" r:id="rId30"/>
    <p:sldId id="326" r:id="rId31"/>
    <p:sldId id="311" r:id="rId32"/>
    <p:sldId id="312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13" r:id="rId44"/>
    <p:sldId id="314" r:id="rId45"/>
    <p:sldId id="337" r:id="rId46"/>
    <p:sldId id="338" r:id="rId47"/>
    <p:sldId id="339" r:id="rId48"/>
    <p:sldId id="340" r:id="rId49"/>
    <p:sldId id="341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0" r:id="rId59"/>
    <p:sldId id="351" r:id="rId60"/>
    <p:sldId id="353" r:id="rId61"/>
    <p:sldId id="352" r:id="rId62"/>
    <p:sldId id="354" r:id="rId63"/>
    <p:sldId id="355" r:id="rId64"/>
    <p:sldId id="356" r:id="rId65"/>
    <p:sldId id="357" r:id="rId66"/>
    <p:sldId id="358" r:id="rId67"/>
    <p:sldId id="359" r:id="rId68"/>
    <p:sldId id="360" r:id="rId69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63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CD1B-7D38-4BBB-B59E-EB68453E2C91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1A76-183E-48D7-A2F2-07D53C8073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61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7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2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0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7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2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0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1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 NO ATENDIMENTO E RECEPÇÃO COMERCIAL</a:t>
            </a:r>
            <a:endParaRPr lang="pt-BR" dirty="0">
              <a:solidFill>
                <a:srgbClr val="FDB6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RAZÃO PARA ATENDER BEM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O cliente bem tratado volta sempre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 profissional de atendimento tem 70% da responsabilidade sobre a satisfação do cliente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Nem sempre você tem uma segunda chance de causar boa impressão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Relações eficazes com os clientes, aliadas à qualidade técnica e preço justo, fortalecem a opinião pública favorável à Empresa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RAZÃO PARA ATENDER BEM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Opinião </a:t>
            </a:r>
            <a:r>
              <a:rPr lang="pt-BR" sz="2400" dirty="0">
                <a:solidFill>
                  <a:schemeClr val="bg1"/>
                </a:solidFill>
              </a:rPr>
              <a:t>pública favorável suscita lucros e boas relações profissionais geram produtividade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Recuperar o cliente custará  pelo menos 10 vezes mais do que mantê-lo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Cada </a:t>
            </a:r>
            <a:r>
              <a:rPr lang="pt-BR" sz="2400" u="sng" dirty="0">
                <a:solidFill>
                  <a:schemeClr val="bg1"/>
                </a:solidFill>
              </a:rPr>
              <a:t>cliente insatisfeito</a:t>
            </a:r>
            <a:r>
              <a:rPr lang="pt-BR" sz="2400" dirty="0">
                <a:solidFill>
                  <a:schemeClr val="bg1"/>
                </a:solidFill>
              </a:rPr>
              <a:t> conta para aproximadamente </a:t>
            </a:r>
            <a:r>
              <a:rPr lang="pt-BR" sz="2400" u="sng" dirty="0">
                <a:solidFill>
                  <a:schemeClr val="bg1"/>
                </a:solidFill>
              </a:rPr>
              <a:t>20 pessoas,</a:t>
            </a:r>
            <a:r>
              <a:rPr lang="pt-BR" sz="2400" dirty="0">
                <a:solidFill>
                  <a:schemeClr val="bg1"/>
                </a:solidFill>
              </a:rPr>
              <a:t> enquanto que os satisfeitos contam apenas para cinco.</a:t>
            </a:r>
          </a:p>
        </p:txBody>
      </p:sp>
    </p:spTree>
    <p:extLst>
      <p:ext uri="{BB962C8B-B14F-4D97-AF65-F5344CB8AC3E}">
        <p14:creationId xmlns:p14="http://schemas.microsoft.com/office/powerpoint/2010/main" val="19392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PASSOS NO ATENDIMENTO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 SUCESSO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pt-BR" sz="2400" u="sng" dirty="0">
                <a:solidFill>
                  <a:schemeClr val="bg1"/>
                </a:solidFill>
              </a:rPr>
              <a:t>Prepare a informação - </a:t>
            </a:r>
            <a:r>
              <a:rPr lang="pt-BR" sz="2400" dirty="0">
                <a:solidFill>
                  <a:schemeClr val="bg1"/>
                </a:solidFill>
              </a:rPr>
              <a:t>Não existe nada mais desagradável do que receber uma informação incorreta. Esteja pronto (a) para fornecer informações corretas. Mantenha-se atualizado (a);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u="sng" dirty="0">
                <a:solidFill>
                  <a:schemeClr val="bg1"/>
                </a:solidFill>
              </a:rPr>
              <a:t>Prepare a atitude - </a:t>
            </a:r>
            <a:r>
              <a:rPr lang="pt-BR" sz="2400" dirty="0">
                <a:solidFill>
                  <a:schemeClr val="bg1"/>
                </a:solidFill>
              </a:rPr>
              <a:t>Assuma uma postura positiva. Pois conseguimos transmitir uma serie de emoções por meio de nosso comportamento, e consequentemente por meio de nossa voz;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u="sng" dirty="0">
                <a:solidFill>
                  <a:schemeClr val="bg1"/>
                </a:solidFill>
              </a:rPr>
              <a:t>Atenda prontamente - </a:t>
            </a:r>
            <a:r>
              <a:rPr lang="pt-BR" sz="2400" dirty="0">
                <a:solidFill>
                  <a:schemeClr val="bg1"/>
                </a:solidFill>
              </a:rPr>
              <a:t>Se possível ao primeiro toque. Cause uma boa impressão.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LINHA DE FRENTE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Desenvolver a confiança e fidelidade dos clientes;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Colocar-se no lugar do cliente = empatia;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Comunicar-se bem;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Dominar a tensão;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Prestar atenção;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Estar sempre alerta;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Trabalhar bem em equipe</a:t>
            </a:r>
            <a:r>
              <a:rPr lang="pt-BR" sz="2400" dirty="0" smtClean="0">
                <a:solidFill>
                  <a:schemeClr val="bg1"/>
                </a:solidFill>
              </a:rPr>
              <a:t>; Organizar </a:t>
            </a:r>
            <a:r>
              <a:rPr lang="pt-BR" sz="2400" dirty="0">
                <a:solidFill>
                  <a:schemeClr val="bg1"/>
                </a:solidFill>
              </a:rPr>
              <a:t>as atividades de trabalho;</a:t>
            </a:r>
          </a:p>
        </p:txBody>
      </p:sp>
    </p:spTree>
    <p:extLst>
      <p:ext uri="{BB962C8B-B14F-4D97-AF65-F5344CB8AC3E}">
        <p14:creationId xmlns:p14="http://schemas.microsoft.com/office/powerpoint/2010/main" val="901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LINHA DE FRENTE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Demonstrar </a:t>
            </a:r>
            <a:r>
              <a:rPr lang="pt-BR" sz="2400" dirty="0">
                <a:solidFill>
                  <a:schemeClr val="bg1"/>
                </a:solidFill>
              </a:rPr>
              <a:t>confiança e lealdade;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Demonstrar motivação pessoal;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Resolver problemas;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Manter o profissionalismo;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Entender a empresa e o setor;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Conservar a energia;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Aplicar conhecimentos e habilidades técnicas;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Organizar as atividades de trabalho;</a:t>
            </a:r>
          </a:p>
        </p:txBody>
      </p:sp>
    </p:spTree>
    <p:extLst>
      <p:ext uri="{BB962C8B-B14F-4D97-AF65-F5344CB8AC3E}">
        <p14:creationId xmlns:p14="http://schemas.microsoft.com/office/powerpoint/2010/main" val="318520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GARANTIA DE SATISFAÇÃO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A garantia de satisfação pode ser definida por pequenas ações do atendimento ou garantias reais dadas aos clientes, tanto de maneira formal ou </a:t>
            </a:r>
            <a:r>
              <a:rPr lang="pt-BR" sz="2400" dirty="0" smtClean="0">
                <a:solidFill>
                  <a:schemeClr val="bg1"/>
                </a:solidFill>
              </a:rPr>
              <a:t>informal: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Leve as coisas pelo lado profissional, não pessoal;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Detecte o estresse prematuramente e previna-o;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Trate cada pessoa como um cliente para conseguir mais cooperação;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Vise à satisfação do cliente e não apenas ao serviço;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Solucione problemas, sem culpar a si próprio ou aos outros;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Pratique técnicas comprovadas;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Estimule o </a:t>
            </a:r>
            <a:r>
              <a:rPr lang="pt-BR" sz="2400" i="1" dirty="0">
                <a:solidFill>
                  <a:schemeClr val="bg1"/>
                </a:solidFill>
              </a:rPr>
              <a:t>feedback</a:t>
            </a:r>
            <a:r>
              <a:rPr lang="pt-BR" sz="2400" dirty="0">
                <a:solidFill>
                  <a:schemeClr val="bg1"/>
                </a:solidFill>
              </a:rPr>
              <a:t> continuo.</a:t>
            </a:r>
          </a:p>
        </p:txBody>
      </p:sp>
    </p:spTree>
    <p:extLst>
      <p:ext uri="{BB962C8B-B14F-4D97-AF65-F5344CB8AC3E}">
        <p14:creationId xmlns:p14="http://schemas.microsoft.com/office/powerpoint/2010/main" val="2785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ASPECTOS PSICOLOGICOS DO ATENDIMENTO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devemos ter nossa autoestima bem resolvida, assumindo nosso potencial e capacidade de realização;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As pessoas têm experiências, limitações, interesses, expectativas e realidades diferentes;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Precisamos gerar confiança e credibilidade nas nossas ações e em tudo o que fazemos;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Precisamos ter autoconhecimento, reconhecer nossa capacidade de autocrítica, possuir equilíbrio emocional, ser humilde, utilizar de comunicação autêntica, ter bom humor e perseverança.</a:t>
            </a:r>
          </a:p>
        </p:txBody>
      </p:sp>
    </p:spTree>
    <p:extLst>
      <p:ext uri="{BB962C8B-B14F-4D97-AF65-F5344CB8AC3E}">
        <p14:creationId xmlns:p14="http://schemas.microsoft.com/office/powerpoint/2010/main" val="40073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CREDIBILIDADE E CONFIANÇA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A credibilidade de confiança vem do conhecimento técnico e do conhecimento do produto e do conhecimento do negocio da empresa, para que possamos desenvolver as nossas habilidades para lidarmos com os clientes e com as suas reclamações por meio de educação e cortesia.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GESTOS QUE FAZEM A DIFERENÇA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835500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Cumprimentar de forma agradável;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Apertar a mão com convicção;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usar as frases: por favor, com licença, obrigado;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Manter um sorriso no rosto;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Quando se dirigir a alguém falar olhando nos olhos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GESTOS QUE FAZEM A DIFERENÇA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Mantenha </a:t>
            </a:r>
            <a:r>
              <a:rPr lang="pt-BR" sz="2400" dirty="0">
                <a:solidFill>
                  <a:schemeClr val="bg1"/>
                </a:solidFill>
              </a:rPr>
              <a:t>a postura de interesse em ouvir, prestar atenção;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Reconhecer seus erros;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Pedir desculpas sempre que necessário;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Ser firme sem ser rude;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As pessoas são o produto de suas origens e do lugar onde trabalham;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devemos tratar os outros como gostaríamos de ser tratados. </a:t>
            </a:r>
          </a:p>
        </p:txBody>
      </p:sp>
    </p:spTree>
    <p:extLst>
      <p:ext uri="{BB962C8B-B14F-4D97-AF65-F5344CB8AC3E}">
        <p14:creationId xmlns:p14="http://schemas.microsoft.com/office/powerpoint/2010/main" val="13345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QUE É ATENDIMENTO?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96044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Atendimento é o ato ou efeito de atender, é a maneira como habitualmente são atendidos os clientes das empresas, além disso, é dar, prestar atenção, considerar, acatar ou tomar em consideração uma pessoa que compra (adquire) um produto ou serviço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BOM COMPORTAMENTO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 SEMPRE LEVA 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Uma fluidez das informações;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Mantém o bom ambiente no trabalho;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Permite um maior apoio e suporte dos colegas;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Mantém a facilidade no entrosamento e interação das relações de trabalho;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Melhora a qualidade no atendimento e traz beneficio para a imagem da empresa.</a:t>
            </a:r>
          </a:p>
        </p:txBody>
      </p:sp>
    </p:spTree>
    <p:extLst>
      <p:ext uri="{BB962C8B-B14F-4D97-AF65-F5344CB8AC3E}">
        <p14:creationId xmlns:p14="http://schemas.microsoft.com/office/powerpoint/2010/main" val="4276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QUALIDADE NO ATENDIMENTO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A qualidade no atendimento é manter a melhoria contínua, ou seja, possuir a "excelência" no fornecimento de um produto ou serviço, pois só conseguiremos a satisfação dos clientes quando superarmos a sua expectativa. 	A qualidade é um conceito que é refletida nas variáveis de satisfação que vão desde os atributos de produto,  embalagem, preço e etc., até o atendimento.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CHEGAR LÁ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lvl="0" algn="just"/>
            <a:r>
              <a:rPr lang="pt-BR" dirty="0">
                <a:solidFill>
                  <a:schemeClr val="bg1"/>
                </a:solidFill>
              </a:rPr>
              <a:t>Conhecer - suas funções, a empresa, as normas e procedimentos;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Falar - utilizar um vocabulário simples, claro e objetivo;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Ouvir - para compreender o cliente;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Perceber - o cliente na sua totalidade.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CHEGAR LÁ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Conhecer</a:t>
            </a:r>
            <a:r>
              <a:rPr lang="pt-BR" dirty="0">
                <a:solidFill>
                  <a:schemeClr val="bg1"/>
                </a:solidFill>
              </a:rPr>
              <a:t> – O aperfeiçoamento contínuo é o primeiro requisito do atendimento, ter segurança ao transmitir informações depende do conhecimento que você possui sobre a função, sobre as normas e os procedimentos da empresa, além dos seus produtos, serviços e o código do consumidor. 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CHEGAR LÁ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Ouvir</a:t>
            </a:r>
            <a:r>
              <a:rPr lang="pt-BR" dirty="0">
                <a:solidFill>
                  <a:schemeClr val="bg1"/>
                </a:solidFill>
              </a:rPr>
              <a:t> - Não é possível atender sem antes saber o que atender, é necessário ouvir o que o cliente tem a dizer para estabelecer uma comunicação sem desgastes. Manter o comportamento social adequado, postura de acordo com o ambiente em que permanece, seja educado com as pessoas.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CHEGAR LÁ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Falar -</a:t>
            </a:r>
            <a:r>
              <a:rPr lang="pt-BR" dirty="0">
                <a:solidFill>
                  <a:schemeClr val="bg1"/>
                </a:solidFill>
              </a:rPr>
              <a:t> Depois de ouvir atentamente, é necessário falar, para se estabelecer o processo de comunicação, mas quando um atendente transmite uma informação ao cliente, deve utilizar uma linguagem adequada, evitando termos técnicos, siglas, gírias, sendo claro e objetivo, respeitando o nível de compreensão do cliente.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CHEGAR LÁ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Perceber</a:t>
            </a:r>
            <a:r>
              <a:rPr lang="pt-BR" dirty="0">
                <a:solidFill>
                  <a:schemeClr val="bg1"/>
                </a:solidFill>
              </a:rPr>
              <a:t> - Os gestos, as expressões faciais e a postura do cliente são ricos em mensagens, que percebidas auxiliarão a sua compreensão. As pessoas são diferentes uma das outras, por isso, a percepção é um fator fundamental. É por meio dela que conseguimos captar as diferentes reações e assim dispensar um tratamento individual e único.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4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CINCO DIMENSÕES DA QUALIDADE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NO ATENDIMENTO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b="1" dirty="0">
                <a:solidFill>
                  <a:schemeClr val="bg1"/>
                </a:solidFill>
              </a:rPr>
              <a:t>Confiabilidade</a:t>
            </a:r>
            <a:r>
              <a:rPr lang="pt-BR" sz="2400" dirty="0">
                <a:solidFill>
                  <a:schemeClr val="bg1"/>
                </a:solidFill>
              </a:rPr>
              <a:t> – gerar confiança por meio do atendimento, fornecer as informações com precisão e eficiência;</a:t>
            </a:r>
          </a:p>
          <a:p>
            <a:pPr lvl="0" algn="just"/>
            <a:r>
              <a:rPr lang="pt-BR" sz="2400" b="1" dirty="0">
                <a:solidFill>
                  <a:schemeClr val="bg1"/>
                </a:solidFill>
              </a:rPr>
              <a:t>Tangíveis </a:t>
            </a:r>
            <a:r>
              <a:rPr lang="pt-BR" sz="2400" dirty="0">
                <a:solidFill>
                  <a:schemeClr val="bg1"/>
                </a:solidFill>
              </a:rPr>
              <a:t>– tangibilizar o atendimento para o cliente, fazer com que ele perceba a se sinta bem;</a:t>
            </a:r>
          </a:p>
          <a:p>
            <a:pPr lvl="0" algn="just"/>
            <a:r>
              <a:rPr lang="pt-BR" sz="2400" b="1" dirty="0">
                <a:solidFill>
                  <a:schemeClr val="bg1"/>
                </a:solidFill>
              </a:rPr>
              <a:t>Sensibilidade </a:t>
            </a:r>
            <a:r>
              <a:rPr lang="pt-BR" sz="2400" dirty="0">
                <a:solidFill>
                  <a:schemeClr val="bg1"/>
                </a:solidFill>
              </a:rPr>
              <a:t>– ser sensível aos problemas do cliente, seus anseios, perceber a importância do atendimento;</a:t>
            </a:r>
          </a:p>
          <a:p>
            <a:pPr lvl="0" algn="just"/>
            <a:r>
              <a:rPr lang="pt-BR" sz="2400" b="1" dirty="0">
                <a:solidFill>
                  <a:schemeClr val="bg1"/>
                </a:solidFill>
              </a:rPr>
              <a:t>Segurança</a:t>
            </a:r>
            <a:r>
              <a:rPr lang="pt-BR" sz="2400" dirty="0">
                <a:solidFill>
                  <a:schemeClr val="bg1"/>
                </a:solidFill>
              </a:rPr>
              <a:t> – estar seguro daquilo que está fazendo, demonstrar que conhece a atividade;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Empatia</a:t>
            </a:r>
            <a:r>
              <a:rPr lang="pt-BR" sz="2400" dirty="0">
                <a:solidFill>
                  <a:schemeClr val="bg1"/>
                </a:solidFill>
              </a:rPr>
              <a:t> – se colocar no lugar do cliente durante o atendimento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ESTRATÉGIA DE COMUNICAÇÃO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Uma boa estratégia é a de </a:t>
            </a:r>
            <a:r>
              <a:rPr lang="pt-BR" sz="2400" dirty="0" smtClean="0">
                <a:solidFill>
                  <a:schemeClr val="bg1"/>
                </a:solidFill>
              </a:rPr>
              <a:t>comunicação é antes de tudo </a:t>
            </a:r>
            <a:r>
              <a:rPr lang="pt-BR" sz="2400" dirty="0">
                <a:solidFill>
                  <a:schemeClr val="bg1"/>
                </a:solidFill>
              </a:rPr>
              <a:t>conhecer e reconhecer as características e benefícios da organização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Saber </a:t>
            </a:r>
            <a:r>
              <a:rPr lang="pt-BR" sz="2400" dirty="0">
                <a:solidFill>
                  <a:schemeClr val="bg1"/>
                </a:solidFill>
              </a:rPr>
              <a:t>escutar e se comunicar de forma simples, objetiva, coerente e estimuladora sempre será uma forma de atender bem, além de dar o “feedback” necessário ao cliente e as soluções de que ele precisa para tomar as decisões sobre produtos e serviços. </a:t>
            </a:r>
          </a:p>
          <a:p>
            <a:pPr algn="just"/>
            <a:endParaRPr lang="pt-BR" sz="22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ESTRATÉGIA DE COMUNICAÇÃO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Não </a:t>
            </a:r>
            <a:r>
              <a:rPr lang="pt-BR" sz="2400" b="1" dirty="0" smtClean="0">
                <a:solidFill>
                  <a:schemeClr val="bg1"/>
                </a:solidFill>
              </a:rPr>
              <a:t>esqueça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O processo de comunicação acontece tanto por meio de palavras tanto quanto por meio de formas</a:t>
            </a:r>
            <a:r>
              <a:rPr lang="pt-BR" sz="2400" b="1" dirty="0">
                <a:solidFill>
                  <a:schemeClr val="bg1"/>
                </a:solidFill>
              </a:rPr>
              <a:t> não verbais: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Gestos;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Olhar;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Movimento;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Postura do corpo;</a:t>
            </a:r>
          </a:p>
          <a:p>
            <a:pPr algn="just"/>
            <a:endParaRPr lang="pt-BR" sz="22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TRATAMENTO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1416"/>
            <a:ext cx="8229600" cy="4491880"/>
          </a:xfrm>
        </p:spPr>
        <p:txBody>
          <a:bodyPr>
            <a:noAutofit/>
          </a:bodyPr>
          <a:lstStyle/>
          <a:p>
            <a:pPr algn="just"/>
            <a:r>
              <a:rPr lang="pt-BR" sz="3000" dirty="0">
                <a:solidFill>
                  <a:schemeClr val="bg1"/>
                </a:solidFill>
              </a:rPr>
              <a:t>É o modo de como o atendente se recebe o cliente, orientando-o, demonstrando produtos e serviços e conquistando sua simpatia. </a:t>
            </a:r>
            <a:endParaRPr lang="pt-BR" sz="3000" dirty="0" smtClean="0">
              <a:solidFill>
                <a:schemeClr val="bg1"/>
              </a:solidFill>
            </a:endParaRPr>
          </a:p>
          <a:p>
            <a:pPr algn="just"/>
            <a:endParaRPr lang="pt-BR" sz="3000" dirty="0" smtClean="0">
              <a:solidFill>
                <a:schemeClr val="bg1"/>
              </a:solidFill>
            </a:endParaRPr>
          </a:p>
          <a:p>
            <a:pPr algn="just"/>
            <a:r>
              <a:rPr lang="pt-BR" sz="3000" dirty="0" smtClean="0">
                <a:solidFill>
                  <a:schemeClr val="bg1"/>
                </a:solidFill>
              </a:rPr>
              <a:t>Todo </a:t>
            </a:r>
            <a:r>
              <a:rPr lang="pt-BR" sz="3000" dirty="0">
                <a:solidFill>
                  <a:schemeClr val="bg1"/>
                </a:solidFill>
              </a:rPr>
              <a:t>atendimento deve envolver um bom tratamento, porém o bom tratamento não garante o bom atendimento.</a:t>
            </a:r>
          </a:p>
        </p:txBody>
      </p:sp>
    </p:spTree>
    <p:extLst>
      <p:ext uri="{BB962C8B-B14F-4D97-AF65-F5344CB8AC3E}">
        <p14:creationId xmlns:p14="http://schemas.microsoft.com/office/powerpoint/2010/main" val="254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IMPLICAÇÕES DA COMUNICAÇÃO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6914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Os clientes normalmente procuram as informações por meio de outras pessoas ou a “propaganda boca a boca”, utilizando dos testemunhos dos chamados formadores de opinião.</a:t>
            </a:r>
            <a:endParaRPr lang="pt-BR" sz="22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COMPOPRTAMENTO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DOS 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Passivo;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Agressivo;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Passivo/Agressivo;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Assertivo.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Retórico: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Fala como se estivesse discursando a uma plateia, mas não apresenta nenhum conteúdo;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É simpático, do tipo bonachão;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Tem facilidade e desviar o assunto.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Não abrevie a apresentação, e não faça interrupções;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Seja claro e prestativo nas argumentações;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Não fuja do assunto.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 err="1">
                <a:solidFill>
                  <a:schemeClr val="bg1"/>
                </a:solidFill>
              </a:rPr>
              <a:t>Adiador</a:t>
            </a:r>
            <a:r>
              <a:rPr lang="pt-BR" sz="2400" b="1" dirty="0">
                <a:solidFill>
                  <a:schemeClr val="bg1"/>
                </a:solidFill>
              </a:rPr>
              <a:t>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Nunca toma uma decisão no momento;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precisa de tempo para pensar e resolver qualquer questão. 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Use o argumento de que a venda é assunto urgente;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Dê ênfase aos benefícios e vantagens do produto ou serviço;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Faça com que tenha desejo de usufruir logo do produto ou serviço.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Mal Humorado: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É uma pessoa teimosa, briga com certa facilidade;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Qualquer motivo passa por discussão;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radical nas suas opiniões;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É impaciente e impulsivo;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Fala sempre alto e de forma intensa;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Constantemente interrompe aquele que o atende. 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Mantenha a calma e seja cortês;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Procure escutar com atenção e não fique preso às minúcias ou pormenores.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Tímido ou Indeciso: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Busca sempre a opinião alheia;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Não admite e não gosta de tomar decisões;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Têm maior dificuldade de decidir quando são muitas escolhas a fazer. 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Mantenha-o encorajado e o incentive;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Motive o diálogo de maneira hábil;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Seja direto e simples;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Apresente varias sugestões.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Desconfiado: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Desconfia de tudo e está sempre com o pé atrás;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Gosta de debater sobre o assunto, necessita de provas para o convencimento;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Solicita tudo por escrito;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Possui medo de errar. 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Agir com firmeza e segurança nas informações;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Inspire confiança por meio de detalhes;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Faça a venda em cima da segurança, garantia, integridade e tradição.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Apressado: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Capta todas as informações rapidamente;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Atendimento lento o deixa aborrecido;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É sempre objetivo e inquieto.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Procure perceber o que ele deseja logo no inicio;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Faça perguntas diretas e objetivas;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Procure envolvê-lo no assunto.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2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Técnico: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É apaixonado pelos atributos e capacidade do produto ou serviço;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 conteúdo é mais interessante do que a aparência;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As explicações devem ser minuciosas;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Evidenciar informações sobre o funcionamento, controle, garantias, etc.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dar ênfase às características e detalhes técnicos da mercadoria ou serviços.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2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Presunçoso: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 sente superior aos outros;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Acredita que sabe e conhece de tudo;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faz perguntas que dificultam a negociação ou transação;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Faz muitas objeções, principalmente se tem plateias;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É muito ruidoso e exigente;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Gosta de dominar a situação. 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se agradável;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Apresentar apenas sugestões;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Não perder o domínio da conversa.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FUNÇÃO DO ATENDENTE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A principal função do atendente é representar a organização junto aos clientes, fornecendo informações, esclarecendo dúvidas, solucionando problemas, enfim, dispensar um tratamento que gere satisfação, segurança e tranquilidade ao cliente.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Avarento: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Interessa-se apenas pelo preço ou benefícios do produto ou serviço;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Procura criar obstáculos mesmo antes da argumentação;</a:t>
            </a:r>
          </a:p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Sempre </a:t>
            </a:r>
            <a:r>
              <a:rPr lang="pt-BR" sz="2400" dirty="0">
                <a:solidFill>
                  <a:schemeClr val="bg1"/>
                </a:solidFill>
              </a:rPr>
              <a:t>acha tudo muito caro e solicita vantagens.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Passe a informação do preço com firmeza;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Demonstre que o preço é justo;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Pergunte bastante.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Conhecedor: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sabe o que deseja;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Não existem rodeios;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Sempre positivo e decide por si próprio. 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Como Tratá-lo: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Apresente tudo de forma objetiva e seja prestativo;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Apresente as informações e fatos corretos;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Nunca force a barra;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Precisa ser claro, não pode simular, nem ocultar informações. 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CLIENTES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09724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Outros Tipos de Clientes</a:t>
            </a:r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Ladrão, ou cleptomaníaco;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Aquele que gosta de quebrar as regras;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Beligerante ou encrenqueiro;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Encrenqueiros familiares, os que brigam com a família durante o atendimento;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Vândalo ou destruidor;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Pendurado ou sem dinheiro.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DIRETRIZES PARA SOLUÇÃO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EFETIVA DE PROBLEMAS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Agir depressa;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Admitir erros sem ficar na defensiva;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Entender o problema do ponto de vista do cliente;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Não discutir e entender os sentimentos do cliente;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Dar o benefício da dúvida;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Esclarecer passos para solucionar problemas;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Manter os clientes informados do andamento;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Considerar a indenização;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Perseverar para reconquistar a boa vontade;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DEFININDO A ESTRAÉTIGA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D</a:t>
            </a:r>
            <a:r>
              <a:rPr lang="pt-BR" sz="2400" dirty="0" smtClean="0">
                <a:solidFill>
                  <a:schemeClr val="bg1"/>
                </a:solidFill>
              </a:rPr>
              <a:t>eterminar </a:t>
            </a:r>
            <a:r>
              <a:rPr lang="pt-BR" sz="2400" dirty="0">
                <a:solidFill>
                  <a:schemeClr val="bg1"/>
                </a:solidFill>
              </a:rPr>
              <a:t>os atributos importantes de oferta da empresa em seus produtos e serviços, determinando as capacidades existentes e os potenciais de execução, para isso avaliar e determinar as forças e fraquezas, reputação, valores, para que se possa desenvolver uma estratégia de serviços que atenda às necessidades dos clientes, explore as capacidades e potenciais existentes na organização.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CLASSIFICAÇÃO DE PRODUTOS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Produto ou serviço básico</a:t>
            </a:r>
            <a:r>
              <a:rPr lang="pt-BR" sz="2400" dirty="0">
                <a:solidFill>
                  <a:schemeClr val="bg1"/>
                </a:solidFill>
              </a:rPr>
              <a:t> – aquele oferecido de forma </a:t>
            </a:r>
            <a:r>
              <a:rPr lang="pt-BR" sz="2400" i="1" dirty="0" err="1">
                <a:solidFill>
                  <a:schemeClr val="bg1"/>
                </a:solidFill>
              </a:rPr>
              <a:t>standart</a:t>
            </a:r>
            <a:r>
              <a:rPr lang="pt-BR" sz="2400" dirty="0">
                <a:solidFill>
                  <a:schemeClr val="bg1"/>
                </a:solidFill>
              </a:rPr>
              <a:t>, simples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Produto ou serviço suplementar</a:t>
            </a:r>
            <a:r>
              <a:rPr lang="pt-BR" sz="2400" dirty="0">
                <a:solidFill>
                  <a:schemeClr val="bg1"/>
                </a:solidFill>
              </a:rPr>
              <a:t> – aqueles que acrescentam valor, tornando-se um produto mais atrativo, por exemplo: quando vai a um lava </a:t>
            </a:r>
            <a:r>
              <a:rPr lang="pt-BR" sz="2400" dirty="0" err="1">
                <a:solidFill>
                  <a:schemeClr val="bg1"/>
                </a:solidFill>
              </a:rPr>
              <a:t>car</a:t>
            </a:r>
            <a:r>
              <a:rPr lang="pt-BR" sz="2400" dirty="0">
                <a:solidFill>
                  <a:schemeClr val="bg1"/>
                </a:solidFill>
              </a:rPr>
              <a:t> o produto básico é a lavagem do veículo e o produto suplementar é a lavagem com o polimento.</a:t>
            </a:r>
          </a:p>
        </p:txBody>
      </p:sp>
    </p:spTree>
    <p:extLst>
      <p:ext uri="{BB962C8B-B14F-4D97-AF65-F5344CB8AC3E}">
        <p14:creationId xmlns:p14="http://schemas.microsoft.com/office/powerpoint/2010/main" val="21275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CRIANDO VALOR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6882"/>
              </p:ext>
            </p:extLst>
          </p:nvPr>
        </p:nvGraphicFramePr>
        <p:xfrm>
          <a:off x="2555776" y="1484784"/>
          <a:ext cx="4896544" cy="5181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3709416" imgH="3925824" progId="">
                  <p:embed/>
                </p:oleObj>
              </mc:Choice>
              <mc:Fallback>
                <p:oleObj r:id="rId3" imgW="3709416" imgH="392582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484784"/>
                        <a:ext cx="4896544" cy="5181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5580112" y="6309320"/>
            <a:ext cx="2301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Fonte: </a:t>
            </a:r>
            <a:r>
              <a:rPr lang="pt-BR" sz="1200" b="1" dirty="0" err="1">
                <a:solidFill>
                  <a:schemeClr val="bg1"/>
                </a:solidFill>
              </a:rPr>
              <a:t>Sheth</a:t>
            </a:r>
            <a:r>
              <a:rPr lang="pt-BR" sz="1200" b="1" dirty="0">
                <a:solidFill>
                  <a:schemeClr val="bg1"/>
                </a:solidFill>
              </a:rPr>
              <a:t> </a:t>
            </a:r>
            <a:r>
              <a:rPr lang="pt-BR" sz="1200" b="1" i="1" dirty="0">
                <a:solidFill>
                  <a:schemeClr val="bg1"/>
                </a:solidFill>
              </a:rPr>
              <a:t>et al</a:t>
            </a:r>
            <a:r>
              <a:rPr lang="pt-BR" sz="1200" b="1" dirty="0">
                <a:solidFill>
                  <a:schemeClr val="bg1"/>
                </a:solidFill>
              </a:rPr>
              <a:t>. (2001) </a:t>
            </a:r>
            <a:r>
              <a:rPr lang="pt-BR" sz="1200" b="1" dirty="0" err="1">
                <a:solidFill>
                  <a:schemeClr val="bg1"/>
                </a:solidFill>
              </a:rPr>
              <a:t>pg</a:t>
            </a:r>
            <a:r>
              <a:rPr lang="pt-BR" sz="1200" b="1" dirty="0">
                <a:solidFill>
                  <a:schemeClr val="bg1"/>
                </a:solidFill>
              </a:rPr>
              <a:t> 734.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9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EXPECTATIVAS DO CLEINTE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Serviço desejado</a:t>
            </a:r>
            <a:r>
              <a:rPr lang="pt-BR" sz="2400" dirty="0">
                <a:solidFill>
                  <a:schemeClr val="bg1"/>
                </a:solidFill>
              </a:rPr>
              <a:t> – serviço que os clientes desejam receber, uma combinação do que pode ser entregue e suas necessidades pessoais;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Serviço adequado</a:t>
            </a:r>
            <a:r>
              <a:rPr lang="pt-BR" sz="2400" dirty="0">
                <a:solidFill>
                  <a:schemeClr val="bg1"/>
                </a:solidFill>
              </a:rPr>
              <a:t> – nível mínimo de serviço que os clientes aceitam para satisfação de suas necessidades de acordo com a oferta dada pela empresa;</a:t>
            </a:r>
          </a:p>
        </p:txBody>
      </p:sp>
    </p:spTree>
    <p:extLst>
      <p:ext uri="{BB962C8B-B14F-4D97-AF65-F5344CB8AC3E}">
        <p14:creationId xmlns:p14="http://schemas.microsoft.com/office/powerpoint/2010/main" val="12379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EXPECTATIVAS DO CLEINTE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</a:rPr>
              <a:t>Serviço </a:t>
            </a:r>
            <a:r>
              <a:rPr lang="pt-BR" sz="2400" b="1" dirty="0">
                <a:solidFill>
                  <a:schemeClr val="bg1"/>
                </a:solidFill>
              </a:rPr>
              <a:t>previsto</a:t>
            </a:r>
            <a:r>
              <a:rPr lang="pt-BR" sz="2400" dirty="0">
                <a:solidFill>
                  <a:schemeClr val="bg1"/>
                </a:solidFill>
              </a:rPr>
              <a:t> – serviço que os clientes efetivamente esperam receber atendendo as expectativas antecipadas formadas pelas informações dadas pelas empresas;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Zona de tolerância – </a:t>
            </a:r>
            <a:r>
              <a:rPr lang="pt-BR" sz="2400" dirty="0">
                <a:solidFill>
                  <a:schemeClr val="bg1"/>
                </a:solidFill>
              </a:rPr>
              <a:t>o grau ou nível de variações de serviço que os clientes estão dispostos a aceitar no momento da entrega, o nível dessa tolerância depende de cada tipo de cliente.</a:t>
            </a:r>
          </a:p>
        </p:txBody>
      </p:sp>
    </p:spTree>
    <p:extLst>
      <p:ext uri="{BB962C8B-B14F-4D97-AF65-F5344CB8AC3E}">
        <p14:creationId xmlns:p14="http://schemas.microsoft.com/office/powerpoint/2010/main" val="13823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ÉTICA NO ATENDIMENTO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A ética no atendimento inicia-se pela identidade profissional que é construída pelos grupos profissionais e por meio das relações que seus membros estabelecem entre si e com o meio em que vivem, pala sua forma de agir, pensar, sentir e de trabalhar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Esta </a:t>
            </a:r>
            <a:r>
              <a:rPr lang="pt-BR" sz="2400" dirty="0">
                <a:solidFill>
                  <a:schemeClr val="bg1"/>
                </a:solidFill>
              </a:rPr>
              <a:t>identidade é o que mostramos aos nossos clientes, por isso uma boa formação é essencial para um atendimento de excelência.</a:t>
            </a:r>
          </a:p>
        </p:txBody>
      </p:sp>
    </p:spTree>
    <p:extLst>
      <p:ext uri="{BB962C8B-B14F-4D97-AF65-F5344CB8AC3E}">
        <p14:creationId xmlns:p14="http://schemas.microsoft.com/office/powerpoint/2010/main" val="9668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ATENDENTE DE RECEPÇÃO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dirty="0">
                <a:solidFill>
                  <a:schemeClr val="bg1"/>
                </a:solidFill>
              </a:rPr>
              <a:t>Recebe ou recepciona o cliente;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Presta informações necessárias;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Encaminha o cliente;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Anota recados e informações;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Recebe e direciona as correspondências;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Precisa ser empático;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É primordial buscar os motivos do cliente; 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Mantenha a conversa em um nível profissional e dê retornos ao cliente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POSTURA ÉTICA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A postura ética é a forma de como estamos sendo profissionais e competentes naquilo que fazemos e se agimos de forma coerente com as pessoas com o ambiente e nas relações, com respeito, generosidade e cooperação no trabalho em equipe.  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Outro </a:t>
            </a:r>
            <a:r>
              <a:rPr lang="pt-BR" sz="2400" dirty="0">
                <a:solidFill>
                  <a:schemeClr val="bg1"/>
                </a:solidFill>
              </a:rPr>
              <a:t>fator normalmente observado á a postura de pró-atividade no agir habilmente dentro dos princípios e valores organizacionais.</a:t>
            </a:r>
          </a:p>
        </p:txBody>
      </p:sp>
    </p:spTree>
    <p:extLst>
      <p:ext uri="{BB962C8B-B14F-4D97-AF65-F5344CB8AC3E}">
        <p14:creationId xmlns:p14="http://schemas.microsoft.com/office/powerpoint/2010/main" val="13168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SETE PECADOS NO ATENDIMENTO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Inconsistência naquilo se que faz;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“Passar o abacaxi” ou repassar o problema a outro;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Apatia ou desinteresse pelo atendimento;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Normas muito rígidas, sem chance de negociação;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Prometer e não cumprir o que prometeu;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Não saber fornecer ou receber o </a:t>
            </a:r>
            <a:r>
              <a:rPr lang="pt-BR" sz="2400" i="1" dirty="0">
                <a:solidFill>
                  <a:schemeClr val="bg1"/>
                </a:solidFill>
              </a:rPr>
              <a:t>feedback</a:t>
            </a:r>
            <a:r>
              <a:rPr lang="pt-BR" sz="2400" dirty="0">
                <a:solidFill>
                  <a:schemeClr val="bg1"/>
                </a:solidFill>
              </a:rPr>
              <a:t>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Irritar-se facilmente com o cliente;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Falar mal dos outros ou da empresa.</a:t>
            </a:r>
          </a:p>
        </p:txBody>
      </p:sp>
    </p:spTree>
    <p:extLst>
      <p:ext uri="{BB962C8B-B14F-4D97-AF65-F5344CB8AC3E}">
        <p14:creationId xmlns:p14="http://schemas.microsoft.com/office/powerpoint/2010/main" val="13101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>
                <a:solidFill>
                  <a:schemeClr val="bg1"/>
                </a:solidFill>
              </a:rPr>
              <a:t>FEEDBACKS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2353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Dar o retorno (</a:t>
            </a:r>
            <a:r>
              <a:rPr lang="pt-BR" sz="2400" i="1" dirty="0">
                <a:solidFill>
                  <a:schemeClr val="bg1"/>
                </a:solidFill>
              </a:rPr>
              <a:t>feedback</a:t>
            </a:r>
            <a:r>
              <a:rPr lang="pt-BR" sz="2400" dirty="0">
                <a:solidFill>
                  <a:schemeClr val="bg1"/>
                </a:solidFill>
              </a:rPr>
              <a:t>) ao cliente é uma etapa do atendimento de grande importância, pois é o que o cliente espera que façamos de forma </a:t>
            </a:r>
            <a:r>
              <a:rPr lang="pt-BR" sz="2400" dirty="0" smtClean="0">
                <a:solidFill>
                  <a:schemeClr val="bg1"/>
                </a:solidFill>
              </a:rPr>
              <a:t>eficiente.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>
                <a:solidFill>
                  <a:schemeClr val="bg1"/>
                </a:solidFill>
              </a:rPr>
              <a:t>FEEDBACKS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Manter o respeito mútuo e aprender com o que aconteceu;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 retorno de forma construtiva pode trazer à luz a solução de um problema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 pessoa tanto que entrega como o que recebe participam da solução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 linguagem corporal diz tudo a nosso respeito, portanto devemos ter cuidado para não passarmos uma falsa imagem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Seja específico sem generalidades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>
                <a:solidFill>
                  <a:schemeClr val="bg1"/>
                </a:solidFill>
              </a:rPr>
              <a:t>FEEDBACKS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Após </a:t>
            </a:r>
            <a:r>
              <a:rPr lang="pt-BR" sz="2400" dirty="0">
                <a:solidFill>
                  <a:schemeClr val="bg1"/>
                </a:solidFill>
              </a:rPr>
              <a:t>o feedback, avaliar de que forma o problema não se repita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 Sustentar as sugestões em algo que possa desenvolver correções ou de evitar novas ocorrências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Procurar reforçar a autoestima dos seus pares reconhecendo seus méritos, sem hipocrisia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Oferecer ajuda e colocar-se a disposição quando houver necessidade. </a:t>
            </a:r>
          </a:p>
        </p:txBody>
      </p:sp>
    </p:spTree>
    <p:extLst>
      <p:ext uri="{BB962C8B-B14F-4D97-AF65-F5344CB8AC3E}">
        <p14:creationId xmlns:p14="http://schemas.microsoft.com/office/powerpoint/2010/main" val="8343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</a:t>
            </a:r>
            <a:r>
              <a:rPr lang="pt-BR" i="1" dirty="0" smtClean="0">
                <a:solidFill>
                  <a:schemeClr val="bg1"/>
                </a:solidFill>
              </a:rPr>
              <a:t>FEEDBACKS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b="1" dirty="0">
                <a:solidFill>
                  <a:schemeClr val="bg1"/>
                </a:solidFill>
              </a:rPr>
              <a:t>Feedback construtivo</a:t>
            </a:r>
            <a:r>
              <a:rPr lang="pt-BR" sz="2400" dirty="0">
                <a:solidFill>
                  <a:schemeClr val="bg1"/>
                </a:solidFill>
              </a:rPr>
              <a:t> – ajuda no desenvolvimento das pessoas e de seus comportamentos; </a:t>
            </a:r>
            <a:endParaRPr lang="pt-BR" sz="2400" dirty="0" smtClean="0">
              <a:solidFill>
                <a:schemeClr val="bg1"/>
              </a:solidFill>
            </a:endParaRP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b="1" dirty="0">
                <a:solidFill>
                  <a:schemeClr val="bg1"/>
                </a:solidFill>
              </a:rPr>
              <a:t>Feedback positivo</a:t>
            </a:r>
            <a:r>
              <a:rPr lang="pt-BR" sz="2400" dirty="0">
                <a:solidFill>
                  <a:schemeClr val="bg1"/>
                </a:solidFill>
              </a:rPr>
              <a:t> – aquilo que ajuda a manter os comportamentos positivos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b="1" dirty="0">
                <a:solidFill>
                  <a:schemeClr val="bg1"/>
                </a:solidFill>
              </a:rPr>
              <a:t>Feedback negativo</a:t>
            </a:r>
            <a:r>
              <a:rPr lang="pt-BR" sz="2400" dirty="0">
                <a:solidFill>
                  <a:schemeClr val="bg1"/>
                </a:solidFill>
              </a:rPr>
              <a:t> – é que desencoraja os comportamentos por meio de respostas negativas.</a:t>
            </a:r>
          </a:p>
        </p:txBody>
      </p:sp>
    </p:spTree>
    <p:extLst>
      <p:ext uri="{BB962C8B-B14F-4D97-AF65-F5344CB8AC3E}">
        <p14:creationId xmlns:p14="http://schemas.microsoft.com/office/powerpoint/2010/main" val="39603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DAR </a:t>
            </a:r>
            <a:r>
              <a:rPr lang="pt-BR" i="1" dirty="0" smtClean="0">
                <a:solidFill>
                  <a:schemeClr val="bg1"/>
                </a:solidFill>
              </a:rPr>
              <a:t>FEEDBACKS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Descrever objetivamente os comportamentos e suas consequências, com fatos comprovados (planilhas e documentos); </a:t>
            </a:r>
            <a:endParaRPr lang="pt-BR" sz="2400" dirty="0" smtClean="0">
              <a:solidFill>
                <a:schemeClr val="bg1"/>
              </a:solidFill>
            </a:endParaRP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Descrever especificamente a situação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Mencionar </a:t>
            </a:r>
            <a:r>
              <a:rPr lang="pt-BR" sz="2400" dirty="0">
                <a:solidFill>
                  <a:schemeClr val="bg1"/>
                </a:solidFill>
              </a:rPr>
              <a:t>quais consequências e impacto das ações sobre o andamento do trabalho; </a:t>
            </a:r>
            <a:endParaRPr lang="pt-BR" sz="2400" dirty="0" smtClean="0">
              <a:solidFill>
                <a:schemeClr val="bg1"/>
              </a:solidFill>
            </a:endParaRP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 comunicação deve ser nos dois sentidos, ouvir mais e falar o necessário.</a:t>
            </a:r>
          </a:p>
        </p:txBody>
      </p:sp>
    </p:spTree>
    <p:extLst>
      <p:ext uri="{BB962C8B-B14F-4D97-AF65-F5344CB8AC3E}">
        <p14:creationId xmlns:p14="http://schemas.microsoft.com/office/powerpoint/2010/main" val="29761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QUANDO RECEBER </a:t>
            </a:r>
            <a:r>
              <a:rPr lang="pt-BR" i="1" dirty="0" smtClean="0">
                <a:solidFill>
                  <a:schemeClr val="bg1"/>
                </a:solidFill>
              </a:rPr>
              <a:t>FEEDBACKS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Concentrar-se na informação e não na pessoa;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Ouvir calmamente e com muita atenção;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Deixar claras todas as informações;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Reconhecer as considerações e opiniões da outra pessoa;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Evitar ficar na defensiva ou dar muitas explicações;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Ser receptivo a novas sugestões.</a:t>
            </a:r>
          </a:p>
        </p:txBody>
      </p:sp>
    </p:spTree>
    <p:extLst>
      <p:ext uri="{BB962C8B-B14F-4D97-AF65-F5344CB8AC3E}">
        <p14:creationId xmlns:p14="http://schemas.microsoft.com/office/powerpoint/2010/main" val="38877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LIDERANÇA NO ATENDIMENTO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2353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A </a:t>
            </a:r>
            <a:r>
              <a:rPr lang="pt-BR" sz="2400" dirty="0">
                <a:solidFill>
                  <a:schemeClr val="bg1"/>
                </a:solidFill>
              </a:rPr>
              <a:t>liderança é fator essencial para o feedback positivo, sem ela o processo pode ficar desorientado, por isso manter uma liderança atuante e treinada é </a:t>
            </a:r>
            <a:r>
              <a:rPr lang="pt-BR" sz="2400" dirty="0" smtClean="0">
                <a:solidFill>
                  <a:schemeClr val="bg1"/>
                </a:solidFill>
              </a:rPr>
              <a:t>necessário.</a:t>
            </a:r>
          </a:p>
          <a:p>
            <a:pPr marL="0" indent="0" algn="just">
              <a:buNone/>
            </a:pPr>
            <a:endParaRPr lang="pt-BR" sz="2400" b="1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COMPETÊNCIAS DO LIDER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Ser </a:t>
            </a:r>
            <a:r>
              <a:rPr lang="pt-BR" sz="2400" dirty="0">
                <a:solidFill>
                  <a:schemeClr val="bg1"/>
                </a:solidFill>
              </a:rPr>
              <a:t>cooperativo e transmitir confiança mútua;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Tomar decisões;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Foco em resultados;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Manter avaliação de desempenho continuamente e de forma clara;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 comunicação deve ser franca; </a:t>
            </a:r>
            <a:endParaRPr lang="pt-BR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Todas as informações devem ser compartilhadas;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Usar de argumentos e emoções nas situações de conflito;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Utilizar diversas opiniões e argumentos;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Ser comprometido com as novas ideias; 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Identificar e destacar méritos dos outros.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ATENDENTE DE RECEPÇÃO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pt-BR" dirty="0" smtClean="0">
                <a:solidFill>
                  <a:schemeClr val="bg1"/>
                </a:solidFill>
              </a:rPr>
              <a:t>Mantenha </a:t>
            </a:r>
            <a:r>
              <a:rPr lang="pt-BR" dirty="0">
                <a:solidFill>
                  <a:schemeClr val="bg1"/>
                </a:solidFill>
              </a:rPr>
              <a:t>a conversa em um nível profissional e dê retornos ao cliente;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Utilize a comunicação efetiva;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Procure saber quais os anseios do cliente;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Procure oferecer soluções e alternativas;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Na visão do cliente você é o representante da empresa;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Mantenha informado o cliente sempre;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Sempre busque o acordo com o cliente;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Procure se certificar de que o prometido será cumprido;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Qualquer dúvida peça ajuda.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MOTIVAR COLABORADORES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Todas as pessoas desejam o reconhecimento e o apreço, em estar ocupado com atividades que fazem sentido, etc.;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Os colaboradores devem determinar </a:t>
            </a:r>
            <a:r>
              <a:rPr lang="pt-BR" sz="2400" b="1" i="1" dirty="0">
                <a:solidFill>
                  <a:schemeClr val="bg1"/>
                </a:solidFill>
              </a:rPr>
              <a:t>como</a:t>
            </a:r>
            <a:r>
              <a:rPr lang="pt-BR" sz="2400" dirty="0">
                <a:solidFill>
                  <a:schemeClr val="bg1"/>
                </a:solidFill>
              </a:rPr>
              <a:t> fazer o seu trabalho;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Ser receptivo, analisar novas propostas para uma nova abordagem;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Encorajar as pessoas para que assumam responsabilidades;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Apreciar quando alguém se encarrega de uma tarefa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Ter uma atitude positiva em relação às interações sociais e ao trabalho de equipe;</a:t>
            </a:r>
          </a:p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Manter as pessoas informadas sempre que possível;</a:t>
            </a:r>
          </a:p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Não deixar as incertezas desmotivar a sua equipe;</a:t>
            </a: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MOTIVAR COLABORADORES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Aceitar </a:t>
            </a:r>
            <a:r>
              <a:rPr lang="pt-BR" sz="2400" dirty="0">
                <a:solidFill>
                  <a:schemeClr val="bg1"/>
                </a:solidFill>
              </a:rPr>
              <a:t>os erros das pessoas, mesmo que não dominam totalmente uma tarefa ou uma função;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Reservar um tempo para pequenas conversas;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Dar aos colaboradores objetivos e desafios concretos;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Demonstrar o progresso das pessoas;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Encorajar as pessoas regularmente;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Respeitar os acordos e promessas;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Defender a sua equipe sempre;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Ouvir os dois lados em caso de conflito;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Avaliar e discutir o empenho de cada um;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Escutar as motivações de cada um.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QUE DESMOTIVA COLABORADORES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Respostas vagas e pouco claras;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Elaborar uma quantidade de regras desnecessárias e rigorosas;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Reuniões improdutivas e obrigatórias;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Estimular a competição interna, para ver quem vence;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Esquecer propositadamente de passar informações importantes;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Ser </a:t>
            </a:r>
            <a:r>
              <a:rPr lang="pt-BR" sz="2400" dirty="0" err="1">
                <a:solidFill>
                  <a:schemeClr val="bg1"/>
                </a:solidFill>
              </a:rPr>
              <a:t>desconstrutivo</a:t>
            </a:r>
            <a:r>
              <a:rPr lang="pt-BR" sz="2400" dirty="0">
                <a:solidFill>
                  <a:schemeClr val="bg1"/>
                </a:solidFill>
              </a:rPr>
              <a:t> no feedback e nas observações de trabalho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  <a:endParaRPr lang="pt-BR" sz="24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0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QUE DESMOTIVA COLABORADORES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>
                <a:solidFill>
                  <a:schemeClr val="bg1"/>
                </a:solidFill>
              </a:rPr>
              <a:t>Usar </a:t>
            </a:r>
            <a:r>
              <a:rPr lang="pt-BR" sz="2400" dirty="0">
                <a:solidFill>
                  <a:schemeClr val="bg1"/>
                </a:solidFill>
              </a:rPr>
              <a:t>os talentos dos seus colaboradores como referencia uns para os outros;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Não reparar nas coisas mal feitas, dando a impressão que não importa;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Tratar os colaboradores de forma injusta;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Fazer promessas que não pode ou não quer cumprir.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9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MOTIVAÇÃO E TRABALHO EM EQUIPE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Conhecer o que motiva sua equipe;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Quais os planos para motivar sua equipe?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Empenha-se e demonstrar paixão no que faz para motivar;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Seja exemplo para a equipe;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Ester sempre disponível para esclarecer dúvidas;</a:t>
            </a: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Estabelecer níveis de autonomia.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ETIQUETA PROFISSIONAL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2353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Etiqueta é um conjunto de algumas regras, não necessariamente normas rígidas nem lei para mudar, mas é uma orientação social que ajuda o ser humano, principalmente no ambiente de trabalho, a ficar mais harmonizado. Essas dicas que são passadas de uma pessoa para outra, ou de pai para filho, cria o que falamos anteriormente, harmonia na relação entre: empregado, empregador, cliente e colegas de trabalho, portanto aprender etiqueta profissional é fundamental para o sucesso de um cidadão.</a:t>
            </a:r>
          </a:p>
          <a:p>
            <a:pPr lvl="0" algn="just"/>
            <a:endParaRPr lang="pt-BR" sz="24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ETIQUETA PROFISSIONAL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Atitudes;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Ouvir mais e falar menos;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Cuidado com as </a:t>
            </a:r>
            <a:r>
              <a:rPr lang="pt-BR" sz="2400" dirty="0" smtClean="0">
                <a:solidFill>
                  <a:schemeClr val="bg1"/>
                </a:solidFill>
              </a:rPr>
              <a:t>piadas;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Colocar </a:t>
            </a:r>
            <a:r>
              <a:rPr lang="pt-BR" sz="2400" dirty="0">
                <a:solidFill>
                  <a:schemeClr val="bg1"/>
                </a:solidFill>
              </a:rPr>
              <a:t>apelidos nos </a:t>
            </a:r>
            <a:r>
              <a:rPr lang="pt-BR" sz="2400" dirty="0" smtClean="0">
                <a:solidFill>
                  <a:schemeClr val="bg1"/>
                </a:solidFill>
              </a:rPr>
              <a:t>outros pode </a:t>
            </a:r>
            <a:r>
              <a:rPr lang="pt-BR" sz="2400" dirty="0">
                <a:solidFill>
                  <a:schemeClr val="bg1"/>
                </a:solidFill>
              </a:rPr>
              <a:t>ser </a:t>
            </a:r>
            <a:r>
              <a:rPr lang="pt-BR" sz="2400" dirty="0" smtClean="0">
                <a:solidFill>
                  <a:schemeClr val="bg1"/>
                </a:solidFill>
              </a:rPr>
              <a:t>desastroso;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Bom humor na hora certa e dose certa;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Cuide de sua voz, o tom de voz deve ser de acordo com </a:t>
            </a:r>
            <a:r>
              <a:rPr lang="pt-BR" sz="2400" dirty="0" smtClean="0">
                <a:solidFill>
                  <a:schemeClr val="bg1"/>
                </a:solidFill>
              </a:rPr>
              <a:t>ambiente;</a:t>
            </a:r>
            <a:r>
              <a:rPr lang="pt-BR" sz="2400" dirty="0"/>
              <a:t> </a:t>
            </a:r>
            <a:endParaRPr lang="pt-BR" sz="2400" dirty="0" smtClean="0"/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Com relação ao vestuário precisa se sentir bem e confortável;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Evitar trajes extravagantes com cores fortes;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lvl="0" algn="just"/>
            <a:endParaRPr lang="pt-BR" sz="2400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3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ETIQUETA PROFISSIONAL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Para as mulheres, evitar, saias curtas e decotes profundos, ou muitos acessórios;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Para homens uma dica é da descrição total, cuidado com o colarinho da camisa, altura da barra da calça, meia combinando com sapatos, se usar terno, o punho da camisa deve ultrapassar apenas um pouco a manga do paletó.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lvl="0" algn="just"/>
            <a:endParaRPr lang="pt-BR" sz="2400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ETIQUETA PROFISSIONAL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Werner (2014), afirma que, a etiqueta profissional e ou coorporativa, tem uma boa semelhança com etiqueta social, na verdade ela é uma etiqueta social adaptada ao mundo do trabalho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Para tanto é necessário conhecer </a:t>
            </a:r>
            <a:r>
              <a:rPr lang="pt-BR" sz="2400" dirty="0">
                <a:solidFill>
                  <a:schemeClr val="bg1"/>
                </a:solidFill>
              </a:rPr>
              <a:t>as políticas da </a:t>
            </a:r>
            <a:r>
              <a:rPr lang="pt-BR" sz="2400" dirty="0" smtClean="0">
                <a:solidFill>
                  <a:schemeClr val="bg1"/>
                </a:solidFill>
              </a:rPr>
              <a:t>organização.</a:t>
            </a:r>
          </a:p>
          <a:p>
            <a:pPr lvl="0" algn="just"/>
            <a:endParaRPr lang="pt-BR" sz="2400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8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ATENDENTE AO TELEFONE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>
                <a:solidFill>
                  <a:schemeClr val="bg1"/>
                </a:solidFill>
              </a:rPr>
              <a:t>Recebe ou recepciona o cliente pelo telefone;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Presta todas as informações necessárias;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Anota recados e informações;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Recebe e direciona as ligações.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Você representa a empresa;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Atenda prontamente;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Sempre utilize de bom tratamento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ATENDENTE AO TELEFONE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dirty="0" smtClean="0">
                <a:solidFill>
                  <a:schemeClr val="bg1"/>
                </a:solidFill>
              </a:rPr>
              <a:t>Atenda </a:t>
            </a:r>
            <a:r>
              <a:rPr lang="pt-BR" dirty="0">
                <a:solidFill>
                  <a:schemeClr val="bg1"/>
                </a:solidFill>
              </a:rPr>
              <a:t>de forma clara e diga o nome da empresa e seu nome;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Não confie na memória, anote tudo;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Dê a atenção que todos merecem e </a:t>
            </a:r>
            <a:r>
              <a:rPr lang="pt-BR" dirty="0" smtClean="0">
                <a:solidFill>
                  <a:schemeClr val="bg1"/>
                </a:solidFill>
              </a:rPr>
              <a:t>gostam;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Antes </a:t>
            </a:r>
            <a:r>
              <a:rPr lang="pt-BR" dirty="0">
                <a:solidFill>
                  <a:schemeClr val="bg1"/>
                </a:solidFill>
              </a:rPr>
              <a:t>de ligar se prepare, tenha as informações à mão;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Esteja sempre atento a tudo;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Sempre passe a ligação e espere a outra pessoa atender;</a:t>
            </a:r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dirty="0">
                <a:solidFill>
                  <a:schemeClr val="bg1"/>
                </a:solidFill>
              </a:rPr>
              <a:t>Não deixe o interlocutor aguardando. 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ALGUNS CONCEITOS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</a:rPr>
              <a:t>Cliente Interno - </a:t>
            </a:r>
            <a:r>
              <a:rPr lang="pt-BR" dirty="0">
                <a:solidFill>
                  <a:schemeClr val="bg1"/>
                </a:solidFill>
              </a:rPr>
              <a:t>É o colaborador da empresa, pois recebe ou utiliza produtos ou serviços internos de outros colegas ou setores da empresa;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Cliente Externo </a:t>
            </a:r>
            <a:r>
              <a:rPr lang="pt-BR" dirty="0">
                <a:solidFill>
                  <a:schemeClr val="bg1"/>
                </a:solidFill>
              </a:rPr>
              <a:t>- É todo aquele que adquire os produtos/serviços da empresa;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Fornecedor Interno - </a:t>
            </a:r>
            <a:r>
              <a:rPr lang="pt-BR" dirty="0">
                <a:solidFill>
                  <a:schemeClr val="bg1"/>
                </a:solidFill>
              </a:rPr>
              <a:t>Todo aquele colaborador ou área que presta serviços a outro colaborador ou outra área;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Processo - </a:t>
            </a:r>
            <a:r>
              <a:rPr lang="pt-BR" dirty="0">
                <a:solidFill>
                  <a:schemeClr val="bg1"/>
                </a:solidFill>
              </a:rPr>
              <a:t>É o conjunto de ações ou tarefas desenvolvidas para a obtenção do produto ou serviço.</a:t>
            </a:r>
          </a:p>
        </p:txBody>
      </p:sp>
    </p:spTree>
    <p:extLst>
      <p:ext uri="{BB962C8B-B14F-4D97-AF65-F5344CB8AC3E}">
        <p14:creationId xmlns:p14="http://schemas.microsoft.com/office/powerpoint/2010/main" val="38099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3707</Words>
  <Application>Microsoft Office PowerPoint</Application>
  <PresentationFormat>Apresentação na tela (4:3)</PresentationFormat>
  <Paragraphs>438</Paragraphs>
  <Slides>68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68</vt:i4>
      </vt:variant>
    </vt:vector>
  </HeadingPairs>
  <TitlesOfParts>
    <vt:vector size="69" baseType="lpstr">
      <vt:lpstr>Tema do Office</vt:lpstr>
      <vt:lpstr>EXCELÊNCIA NO ATENDIMENTO E RECEPÇÃO COMERCIAL</vt:lpstr>
      <vt:lpstr>O QUE É ATENDIMENTO?</vt:lpstr>
      <vt:lpstr>TRATAMENTO</vt:lpstr>
      <vt:lpstr>FUNÇÃO DO ATENDENTE</vt:lpstr>
      <vt:lpstr>ATENDENTE DE RECEPÇÃO</vt:lpstr>
      <vt:lpstr>ATENDENTE DE RECEPÇÃO</vt:lpstr>
      <vt:lpstr>ATENDENTE AO TELEFONE</vt:lpstr>
      <vt:lpstr>ATENDENTE AO TELEFONE</vt:lpstr>
      <vt:lpstr>ALGUNS CONCEITOS</vt:lpstr>
      <vt:lpstr>RAZÃO PARA ATENDER BEM</vt:lpstr>
      <vt:lpstr>RAZÃO PARA ATENDER BEM</vt:lpstr>
      <vt:lpstr>PASSOS NO ATENDIMENTO DE SUCESSO</vt:lpstr>
      <vt:lpstr>LINHA DE FRENTE</vt:lpstr>
      <vt:lpstr>LINHA DE FRENTE</vt:lpstr>
      <vt:lpstr>GARANTIA DE SATISFAÇÃO</vt:lpstr>
      <vt:lpstr>ASPECTOS PSICOLOGICOS DO ATENDIMENTO</vt:lpstr>
      <vt:lpstr>CREDIBILIDADE E CONFIANÇA</vt:lpstr>
      <vt:lpstr>GESTOS QUE FAZEM A DIFERENÇA</vt:lpstr>
      <vt:lpstr>GESTOS QUE FAZEM A DIFERENÇA</vt:lpstr>
      <vt:lpstr>BOM COMPORTAMENTO  SEMPRE LEVA A</vt:lpstr>
      <vt:lpstr>QUALIDADE NO ATENDIMENTO</vt:lpstr>
      <vt:lpstr>COMO CHEGAR LÁ</vt:lpstr>
      <vt:lpstr>COMO CHEGAR LÁ</vt:lpstr>
      <vt:lpstr>COMO CHEGAR LÁ</vt:lpstr>
      <vt:lpstr>COMO CHEGAR LÁ</vt:lpstr>
      <vt:lpstr>COMO CHEGAR LÁ</vt:lpstr>
      <vt:lpstr>CINCO DIMENSÕES DA QUALIDADE NO ATENDIMENTO</vt:lpstr>
      <vt:lpstr>ESTRATÉGIA DE COMUNICAÇÃO</vt:lpstr>
      <vt:lpstr>ESTRATÉGIA DE COMUNICAÇÃO</vt:lpstr>
      <vt:lpstr>IMPLICAÇÕES DA COMUNICAÇÃO</vt:lpstr>
      <vt:lpstr>TIPOS DE COMPOPRTAMENTO  DOS  CLIENTES</vt:lpstr>
      <vt:lpstr>TIPOS DE CLIENTES</vt:lpstr>
      <vt:lpstr>TIPOS DE CLIENTES</vt:lpstr>
      <vt:lpstr>TIPOS DE CLIENTES</vt:lpstr>
      <vt:lpstr>TIPOS DE CLIENTES</vt:lpstr>
      <vt:lpstr>TIPOS DE CLIENTES</vt:lpstr>
      <vt:lpstr>TIPOS DE CLIENTES</vt:lpstr>
      <vt:lpstr>TIPOS DE CLIENTES</vt:lpstr>
      <vt:lpstr>TIPOS DE CLIENTES</vt:lpstr>
      <vt:lpstr>TIPOS DE CLIENTES</vt:lpstr>
      <vt:lpstr>TIPOS DE CLIENTES</vt:lpstr>
      <vt:lpstr>TIPOS DE CLIENTES</vt:lpstr>
      <vt:lpstr>DIRETRIZES PARA SOLUÇÃO  EFETIVA DE PROBLEMAS</vt:lpstr>
      <vt:lpstr>DEFININDO A ESTRAÉTIGA</vt:lpstr>
      <vt:lpstr>CLASSIFICAÇÃO DE PRODUTOS</vt:lpstr>
      <vt:lpstr>CRIANDO VALOR</vt:lpstr>
      <vt:lpstr>EXPECTATIVAS DO CLEINTE</vt:lpstr>
      <vt:lpstr>EXPECTATIVAS DO CLEINTE</vt:lpstr>
      <vt:lpstr>ÉTICA NO ATENDIMENTO</vt:lpstr>
      <vt:lpstr>POSTURA ÉTICA</vt:lpstr>
      <vt:lpstr>SETE PECADOS NO ATENDIMENTO</vt:lpstr>
      <vt:lpstr>FEEDBACKS</vt:lpstr>
      <vt:lpstr>FEEDBACKS</vt:lpstr>
      <vt:lpstr>FEEDBACKS</vt:lpstr>
      <vt:lpstr>TIPOS DE FEEDBACKS</vt:lpstr>
      <vt:lpstr>COMO DAR FEEDBACKS</vt:lpstr>
      <vt:lpstr>QUANDO RECEBER FEEDBACKS</vt:lpstr>
      <vt:lpstr>LIDERANÇA NO ATENDIMENTO</vt:lpstr>
      <vt:lpstr>COMPETÊNCIAS DO LIDER</vt:lpstr>
      <vt:lpstr>COMO MOTIVAR COLABORADORES</vt:lpstr>
      <vt:lpstr>COMO MOTIVAR COLABORADORES</vt:lpstr>
      <vt:lpstr>O QUE DESMOTIVA COLABORADORES</vt:lpstr>
      <vt:lpstr>O QUE DESMOTIVA COLABORADORES</vt:lpstr>
      <vt:lpstr>MOTIVAÇÃO E TRABALHO EM EQUIPE</vt:lpstr>
      <vt:lpstr>ETIQUETA PROFISSIONAL</vt:lpstr>
      <vt:lpstr>ETIQUETA PROFISSIONAL</vt:lpstr>
      <vt:lpstr>ETIQUETA PROFISSIONAL</vt:lpstr>
      <vt:lpstr>ETIQUETA PROFISSIONAL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17</cp:revision>
  <cp:lastPrinted>2020-10-23T15:44:45Z</cp:lastPrinted>
  <dcterms:created xsi:type="dcterms:W3CDTF">2020-10-23T14:46:34Z</dcterms:created>
  <dcterms:modified xsi:type="dcterms:W3CDTF">2020-10-27T14:31:28Z</dcterms:modified>
</cp:coreProperties>
</file>