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60" r:id="rId5"/>
    <p:sldId id="310" r:id="rId6"/>
    <p:sldId id="304" r:id="rId7"/>
    <p:sldId id="259" r:id="rId8"/>
    <p:sldId id="261" r:id="rId9"/>
    <p:sldId id="311" r:id="rId10"/>
    <p:sldId id="312" r:id="rId11"/>
    <p:sldId id="305" r:id="rId12"/>
    <p:sldId id="313" r:id="rId13"/>
    <p:sldId id="314" r:id="rId14"/>
    <p:sldId id="315" r:id="rId15"/>
    <p:sldId id="316" r:id="rId16"/>
    <p:sldId id="262" r:id="rId17"/>
    <p:sldId id="306" r:id="rId18"/>
    <p:sldId id="317" r:id="rId19"/>
    <p:sldId id="263" r:id="rId20"/>
    <p:sldId id="309" r:id="rId21"/>
    <p:sldId id="318" r:id="rId22"/>
    <p:sldId id="319" r:id="rId23"/>
    <p:sldId id="320" r:id="rId24"/>
    <p:sldId id="321" r:id="rId25"/>
    <p:sldId id="323" r:id="rId26"/>
    <p:sldId id="324" r:id="rId27"/>
    <p:sldId id="325" r:id="rId28"/>
    <p:sldId id="326" r:id="rId29"/>
    <p:sldId id="327" r:id="rId30"/>
    <p:sldId id="328" r:id="rId31"/>
    <p:sldId id="322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6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CD1B-7D38-4BBB-B59E-EB68453E2C91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1A76-183E-48D7-A2F2-07D53C807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61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42FB4-4C17-4D6C-9604-04CACD1C1FDA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A7A88-6031-4841-BBFA-B7053FF07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71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7A88-6031-4841-BBFA-B7053FF074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7A88-6031-4841-BBFA-B7053FF074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9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79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20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6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60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6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6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60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0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6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BAAB-7AB7-4A99-A4A9-25C1419D97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1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mma/pt-b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01317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DB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 FISCAL E CONSUMO</a:t>
            </a:r>
            <a:endParaRPr lang="pt-BR" dirty="0">
              <a:solidFill>
                <a:srgbClr val="FDB6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IMPOSTOS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C. Consumo:</a:t>
            </a:r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Imposto sobre Operações relativas à Circulação de Mercadoria </a:t>
            </a:r>
            <a:r>
              <a:rPr lang="pt-BR" sz="2400" dirty="0" smtClean="0">
                <a:solidFill>
                  <a:schemeClr val="bg1"/>
                </a:solidFill>
              </a:rPr>
              <a:t>e Prestação </a:t>
            </a:r>
            <a:r>
              <a:rPr lang="pt-BR" sz="2400" dirty="0">
                <a:solidFill>
                  <a:schemeClr val="bg1"/>
                </a:solidFill>
              </a:rPr>
              <a:t>de Serviço de Transporte Interestadual e Intermunicipal e </a:t>
            </a:r>
            <a:r>
              <a:rPr lang="pt-BR" sz="2400" dirty="0" smtClean="0">
                <a:solidFill>
                  <a:schemeClr val="bg1"/>
                </a:solidFill>
              </a:rPr>
              <a:t>de Comunicação </a:t>
            </a:r>
            <a:r>
              <a:rPr lang="pt-BR" sz="2400" dirty="0">
                <a:solidFill>
                  <a:schemeClr val="bg1"/>
                </a:solidFill>
              </a:rPr>
              <a:t>(ICMS), ou seja, ele incide sobre a circulação </a:t>
            </a:r>
            <a:r>
              <a:rPr lang="pt-BR" sz="2400" dirty="0" smtClean="0">
                <a:solidFill>
                  <a:schemeClr val="bg1"/>
                </a:solidFill>
              </a:rPr>
              <a:t>de mercadoria </a:t>
            </a:r>
            <a:r>
              <a:rPr lang="pt-BR" sz="2400" dirty="0">
                <a:solidFill>
                  <a:schemeClr val="bg1"/>
                </a:solidFill>
              </a:rPr>
              <a:t>e serviço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Imposto </a:t>
            </a:r>
            <a:r>
              <a:rPr lang="pt-BR" sz="2400" dirty="0">
                <a:solidFill>
                  <a:schemeClr val="bg1"/>
                </a:solidFill>
              </a:rPr>
              <a:t>Sobre Serviços (ISS) incide sobre a prestação de serviço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Imposto </a:t>
            </a:r>
            <a:r>
              <a:rPr lang="pt-BR" sz="2400" dirty="0">
                <a:solidFill>
                  <a:schemeClr val="bg1"/>
                </a:solidFill>
              </a:rPr>
              <a:t>Sobre Produtos Industrializados (IPI) incide sobre a </a:t>
            </a:r>
            <a:r>
              <a:rPr lang="pt-BR" sz="2400" dirty="0" smtClean="0">
                <a:solidFill>
                  <a:schemeClr val="bg1"/>
                </a:solidFill>
              </a:rPr>
              <a:t>produção de </a:t>
            </a:r>
            <a:r>
              <a:rPr lang="pt-BR" sz="2400" dirty="0">
                <a:solidFill>
                  <a:schemeClr val="bg1"/>
                </a:solidFill>
              </a:rPr>
              <a:t>produtos industrializados.</a:t>
            </a:r>
          </a:p>
        </p:txBody>
      </p:sp>
    </p:spTree>
    <p:extLst>
      <p:ext uri="{BB962C8B-B14F-4D97-AF65-F5344CB8AC3E}">
        <p14:creationId xmlns:p14="http://schemas.microsoft.com/office/powerpoint/2010/main" val="33820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TRIBUTOS FEDERAIS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II – Imposto sobre Importação.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IOF </a:t>
            </a:r>
            <a:r>
              <a:rPr lang="pt-BR" sz="2400" dirty="0">
                <a:solidFill>
                  <a:schemeClr val="bg1"/>
                </a:solidFill>
              </a:rPr>
              <a:t>– Imposto sobre Operações Financeiras. Incide sobre empréstimos</a:t>
            </a:r>
            <a:r>
              <a:rPr lang="pt-BR" sz="2400" dirty="0" smtClean="0">
                <a:solidFill>
                  <a:schemeClr val="bg1"/>
                </a:solidFill>
              </a:rPr>
              <a:t>, financiamentos </a:t>
            </a:r>
            <a:r>
              <a:rPr lang="pt-BR" sz="2400" dirty="0">
                <a:solidFill>
                  <a:schemeClr val="bg1"/>
                </a:solidFill>
              </a:rPr>
              <a:t>e outras operações financeiras, e sobre ações.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IPI </a:t>
            </a:r>
            <a:r>
              <a:rPr lang="pt-BR" sz="2400" dirty="0">
                <a:solidFill>
                  <a:schemeClr val="bg1"/>
                </a:solidFill>
              </a:rPr>
              <a:t>– Imposto sobre Produto Industrializado. Cobrado das indústrias.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IRPF </a:t>
            </a:r>
            <a:r>
              <a:rPr lang="pt-BR" sz="2400" dirty="0">
                <a:solidFill>
                  <a:schemeClr val="bg1"/>
                </a:solidFill>
              </a:rPr>
              <a:t>– Imposto de Renda Pessoa Física.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IRPJ </a:t>
            </a:r>
            <a:r>
              <a:rPr lang="pt-BR" sz="2400" dirty="0">
                <a:solidFill>
                  <a:schemeClr val="bg1"/>
                </a:solidFill>
              </a:rPr>
              <a:t>– Imposto de Renda Pessoa Jurídica. Incide sobre o lucro </a:t>
            </a:r>
            <a:r>
              <a:rPr lang="pt-BR" sz="2400" dirty="0" smtClean="0">
                <a:solidFill>
                  <a:schemeClr val="bg1"/>
                </a:solidFill>
              </a:rPr>
              <a:t>das empresas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2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TRIBUTOS FEDERAIS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ITR </a:t>
            </a:r>
            <a:r>
              <a:rPr lang="pt-BR" sz="2400" dirty="0">
                <a:solidFill>
                  <a:schemeClr val="bg1"/>
                </a:solidFill>
              </a:rPr>
              <a:t>– Imposto sobre a Propriedade Territorial Rural.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Cide </a:t>
            </a:r>
            <a:r>
              <a:rPr lang="pt-BR" sz="2400" dirty="0">
                <a:solidFill>
                  <a:schemeClr val="bg1"/>
                </a:solidFill>
              </a:rPr>
              <a:t>– Contribuição de Intervenção no Domínio Econômico. Incide </a:t>
            </a:r>
            <a:r>
              <a:rPr lang="pt-BR" sz="2400" dirty="0" smtClean="0">
                <a:solidFill>
                  <a:schemeClr val="bg1"/>
                </a:solidFill>
              </a:rPr>
              <a:t>sobre petróleo </a:t>
            </a:r>
            <a:r>
              <a:rPr lang="pt-BR" sz="2400" dirty="0">
                <a:solidFill>
                  <a:schemeClr val="bg1"/>
                </a:solidFill>
              </a:rPr>
              <a:t>e gás natural e seus derivados, e sobre álcool combustível.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COFINS </a:t>
            </a:r>
            <a:r>
              <a:rPr lang="pt-BR" sz="2400" dirty="0">
                <a:solidFill>
                  <a:schemeClr val="bg1"/>
                </a:solidFill>
              </a:rPr>
              <a:t>– Contribuição para o Financiamento da Seguridade Social</a:t>
            </a:r>
            <a:r>
              <a:rPr lang="pt-BR" sz="2400" dirty="0" smtClean="0">
                <a:solidFill>
                  <a:schemeClr val="bg1"/>
                </a:solidFill>
              </a:rPr>
              <a:t>. Cobrado </a:t>
            </a:r>
            <a:r>
              <a:rPr lang="pt-BR" sz="2400" dirty="0">
                <a:solidFill>
                  <a:schemeClr val="bg1"/>
                </a:solidFill>
              </a:rPr>
              <a:t>das empresas.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CPMF </a:t>
            </a:r>
            <a:r>
              <a:rPr lang="pt-BR" sz="2400" dirty="0">
                <a:solidFill>
                  <a:schemeClr val="bg1"/>
                </a:solidFill>
              </a:rPr>
              <a:t>– Contribuição Provisória sobre Movimentação Financeira. </a:t>
            </a:r>
            <a:r>
              <a:rPr lang="pt-BR" sz="2400" dirty="0" smtClean="0">
                <a:solidFill>
                  <a:schemeClr val="bg1"/>
                </a:solidFill>
              </a:rPr>
              <a:t>É descontada </a:t>
            </a:r>
            <a:r>
              <a:rPr lang="pt-BR" sz="2400" dirty="0">
                <a:solidFill>
                  <a:schemeClr val="bg1"/>
                </a:solidFill>
              </a:rPr>
              <a:t>a cada entrada e saída de dinheiro das contas bancárias.</a:t>
            </a:r>
          </a:p>
        </p:txBody>
      </p:sp>
    </p:spTree>
    <p:extLst>
      <p:ext uri="{BB962C8B-B14F-4D97-AF65-F5344CB8AC3E}">
        <p14:creationId xmlns:p14="http://schemas.microsoft.com/office/powerpoint/2010/main" val="1874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TRIBUTOS FEDERAIS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CSLL </a:t>
            </a:r>
            <a:r>
              <a:rPr lang="pt-BR" sz="2400" dirty="0">
                <a:solidFill>
                  <a:schemeClr val="bg1"/>
                </a:solidFill>
              </a:rPr>
              <a:t>– Contribuição Social sobre o Lucro Líquido.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FGTS </a:t>
            </a:r>
            <a:r>
              <a:rPr lang="pt-BR" sz="2400" dirty="0">
                <a:solidFill>
                  <a:schemeClr val="bg1"/>
                </a:solidFill>
              </a:rPr>
              <a:t>– Fundo de Garantia do Tempo de Serviço. Percentual do </a:t>
            </a:r>
            <a:r>
              <a:rPr lang="pt-BR" sz="2400" dirty="0" smtClean="0">
                <a:solidFill>
                  <a:schemeClr val="bg1"/>
                </a:solidFill>
              </a:rPr>
              <a:t>salário de </a:t>
            </a:r>
            <a:r>
              <a:rPr lang="pt-BR" sz="2400" dirty="0">
                <a:solidFill>
                  <a:schemeClr val="bg1"/>
                </a:solidFill>
              </a:rPr>
              <a:t>cada trabalhador com carteira assinada depositado pela empresa.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INSS </a:t>
            </a:r>
            <a:r>
              <a:rPr lang="pt-BR" sz="2400" dirty="0">
                <a:solidFill>
                  <a:schemeClr val="bg1"/>
                </a:solidFill>
              </a:rPr>
              <a:t>– Instituto Nacional do Seguro Social. Percentual do salário </a:t>
            </a:r>
            <a:r>
              <a:rPr lang="pt-BR" sz="2400" dirty="0" smtClean="0">
                <a:solidFill>
                  <a:schemeClr val="bg1"/>
                </a:solidFill>
              </a:rPr>
              <a:t>de cada </a:t>
            </a:r>
            <a:r>
              <a:rPr lang="pt-BR" sz="2400" dirty="0">
                <a:solidFill>
                  <a:schemeClr val="bg1"/>
                </a:solidFill>
              </a:rPr>
              <a:t>empregado cobrado da empresa (cerca de 28% – varia segundo </a:t>
            </a:r>
            <a:r>
              <a:rPr lang="pt-BR" sz="2400" dirty="0" smtClean="0">
                <a:solidFill>
                  <a:schemeClr val="bg1"/>
                </a:solidFill>
              </a:rPr>
              <a:t>o ramo </a:t>
            </a:r>
            <a:r>
              <a:rPr lang="pt-BR" sz="2400" dirty="0">
                <a:solidFill>
                  <a:schemeClr val="bg1"/>
                </a:solidFill>
              </a:rPr>
              <a:t>de atuação) e do trabalhador (8%) para assistência à saúde.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PIS/Pasep </a:t>
            </a:r>
            <a:r>
              <a:rPr lang="pt-BR" sz="2400" dirty="0">
                <a:solidFill>
                  <a:schemeClr val="bg1"/>
                </a:solidFill>
              </a:rPr>
              <a:t>– Programas de Integração Social e de Formação do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Patrimônio do Servidor Público. Cobrado das empresas.</a:t>
            </a:r>
          </a:p>
        </p:txBody>
      </p:sp>
    </p:spTree>
    <p:extLst>
      <p:ext uri="{BB962C8B-B14F-4D97-AF65-F5344CB8AC3E}">
        <p14:creationId xmlns:p14="http://schemas.microsoft.com/office/powerpoint/2010/main" val="12706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IMPOSTOS ESTADUAIS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733875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ICMS </a:t>
            </a:r>
            <a:r>
              <a:rPr lang="pt-BR" sz="2400" dirty="0">
                <a:solidFill>
                  <a:schemeClr val="bg1"/>
                </a:solidFill>
              </a:rPr>
              <a:t>– Imposto sobre Circulação de Mercadorias. Incide também </a:t>
            </a:r>
            <a:r>
              <a:rPr lang="pt-BR" sz="2400" dirty="0" smtClean="0">
                <a:solidFill>
                  <a:schemeClr val="bg1"/>
                </a:solidFill>
              </a:rPr>
              <a:t>sobre o </a:t>
            </a:r>
            <a:r>
              <a:rPr lang="pt-BR" sz="2400" dirty="0">
                <a:solidFill>
                  <a:schemeClr val="bg1"/>
                </a:solidFill>
              </a:rPr>
              <a:t>transporte interestadual e intermunicipal e telefonia.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IPVA </a:t>
            </a:r>
            <a:r>
              <a:rPr lang="pt-BR" sz="2400" dirty="0">
                <a:solidFill>
                  <a:schemeClr val="bg1"/>
                </a:solidFill>
              </a:rPr>
              <a:t>– Imposto sobre a Propriedade de Veículos Automotores.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ITCMD </a:t>
            </a:r>
            <a:r>
              <a:rPr lang="pt-BR" sz="2400" dirty="0">
                <a:solidFill>
                  <a:schemeClr val="bg1"/>
                </a:solidFill>
              </a:rPr>
              <a:t>– Imposto sobre a Transmissão Causa Mortis e Doação. </a:t>
            </a:r>
            <a:r>
              <a:rPr lang="pt-BR" sz="2400" dirty="0" smtClean="0">
                <a:solidFill>
                  <a:schemeClr val="bg1"/>
                </a:solidFill>
              </a:rPr>
              <a:t>Incide sobre </a:t>
            </a:r>
            <a:r>
              <a:rPr lang="pt-BR" sz="2400" dirty="0">
                <a:solidFill>
                  <a:schemeClr val="bg1"/>
                </a:solidFill>
              </a:rPr>
              <a:t>herança.</a:t>
            </a:r>
          </a:p>
        </p:txBody>
      </p:sp>
    </p:spTree>
    <p:extLst>
      <p:ext uri="{BB962C8B-B14F-4D97-AF65-F5344CB8AC3E}">
        <p14:creationId xmlns:p14="http://schemas.microsoft.com/office/powerpoint/2010/main" val="18545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IMPOSTOS MUNICIPAIS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949899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IPTU </a:t>
            </a:r>
            <a:r>
              <a:rPr lang="pt-BR" sz="2400" dirty="0">
                <a:solidFill>
                  <a:schemeClr val="bg1"/>
                </a:solidFill>
              </a:rPr>
              <a:t>– Imposto sobre a Propriedade Predial e Territorial Urbana.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ISS </a:t>
            </a:r>
            <a:r>
              <a:rPr lang="pt-BR" sz="2400" dirty="0">
                <a:solidFill>
                  <a:schemeClr val="bg1"/>
                </a:solidFill>
              </a:rPr>
              <a:t>– Imposto Sobre Serviços. Cobrado das empresas.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ITBI </a:t>
            </a:r>
            <a:r>
              <a:rPr lang="pt-BR" sz="2400" dirty="0">
                <a:solidFill>
                  <a:schemeClr val="bg1"/>
                </a:solidFill>
              </a:rPr>
              <a:t>– Imposto sobre Transmissão de Bens Inter Vivos. Incide sobre </a:t>
            </a:r>
            <a:r>
              <a:rPr lang="pt-BR" sz="2400" dirty="0" smtClean="0">
                <a:solidFill>
                  <a:schemeClr val="bg1"/>
                </a:solidFill>
              </a:rPr>
              <a:t>a mudança </a:t>
            </a:r>
            <a:r>
              <a:rPr lang="pt-BR" sz="2400" dirty="0">
                <a:solidFill>
                  <a:schemeClr val="bg1"/>
                </a:solidFill>
              </a:rPr>
              <a:t>de propriedade de imóveis.</a:t>
            </a:r>
          </a:p>
        </p:txBody>
      </p:sp>
    </p:spTree>
    <p:extLst>
      <p:ext uri="{BB962C8B-B14F-4D97-AF65-F5344CB8AC3E}">
        <p14:creationId xmlns:p14="http://schemas.microsoft.com/office/powerpoint/2010/main" val="41415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TAXAS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4539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Luz (2014) a cobrança de taxa está ligada a uma prestação </a:t>
            </a:r>
            <a:r>
              <a:rPr lang="pt-BR" sz="2400" dirty="0" smtClean="0">
                <a:solidFill>
                  <a:schemeClr val="bg1"/>
                </a:solidFill>
              </a:rPr>
              <a:t>de serviço </a:t>
            </a:r>
            <a:r>
              <a:rPr lang="pt-BR" sz="2400" dirty="0">
                <a:solidFill>
                  <a:schemeClr val="bg1"/>
                </a:solidFill>
              </a:rPr>
              <a:t>disponibilizado a um contribuinte, existem inúmeras taxas, </a:t>
            </a:r>
            <a:r>
              <a:rPr lang="pt-BR" sz="2400" dirty="0" smtClean="0">
                <a:solidFill>
                  <a:schemeClr val="bg1"/>
                </a:solidFill>
              </a:rPr>
              <a:t>segue apenas </a:t>
            </a:r>
            <a:r>
              <a:rPr lang="pt-BR" sz="2400" dirty="0">
                <a:solidFill>
                  <a:schemeClr val="bg1"/>
                </a:solidFill>
              </a:rPr>
              <a:t>algumas para seu conhecimento: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Taxa </a:t>
            </a:r>
            <a:r>
              <a:rPr lang="pt-BR" sz="2400" dirty="0">
                <a:solidFill>
                  <a:schemeClr val="bg1"/>
                </a:solidFill>
              </a:rPr>
              <a:t>de coleta de lixo;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Taxa </a:t>
            </a:r>
            <a:r>
              <a:rPr lang="pt-BR" sz="2400" dirty="0">
                <a:solidFill>
                  <a:schemeClr val="bg1"/>
                </a:solidFill>
              </a:rPr>
              <a:t>de conservação e Limpeza Pública;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Taxa </a:t>
            </a:r>
            <a:r>
              <a:rPr lang="pt-BR" sz="2400" dirty="0">
                <a:solidFill>
                  <a:schemeClr val="bg1"/>
                </a:solidFill>
              </a:rPr>
              <a:t>de Licenciamento Anual de Veículo;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Taxa </a:t>
            </a:r>
            <a:r>
              <a:rPr lang="pt-BR" sz="2400" dirty="0">
                <a:solidFill>
                  <a:schemeClr val="bg1"/>
                </a:solidFill>
              </a:rPr>
              <a:t>de Licenciamento para Funcionamento e Alvará Municipal.</a:t>
            </a:r>
          </a:p>
        </p:txBody>
      </p:sp>
    </p:spTree>
    <p:extLst>
      <p:ext uri="{BB962C8B-B14F-4D97-AF65-F5344CB8AC3E}">
        <p14:creationId xmlns:p14="http://schemas.microsoft.com/office/powerpoint/2010/main" val="147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CONTRIBUIÇÕES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86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Luz (2014) às contribuições se dividem em duas partes </a:t>
            </a:r>
            <a:r>
              <a:rPr lang="pt-BR" sz="2400" dirty="0" smtClean="0">
                <a:solidFill>
                  <a:schemeClr val="bg1"/>
                </a:solidFill>
              </a:rPr>
              <a:t> a saber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</a:rPr>
              <a:t>Melhoria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Esse tributo é cobrado com base em uma melhoria para o contribuinte</a:t>
            </a:r>
            <a:r>
              <a:rPr lang="pt-BR" sz="2400" dirty="0" smtClean="0">
                <a:solidFill>
                  <a:schemeClr val="bg1"/>
                </a:solidFill>
              </a:rPr>
              <a:t>, ou </a:t>
            </a:r>
            <a:r>
              <a:rPr lang="pt-BR" sz="2400" dirty="0">
                <a:solidFill>
                  <a:schemeClr val="bg1"/>
                </a:solidFill>
              </a:rPr>
              <a:t>seja, uma rua que foi pavimentada, por sua vez o contribuinte </a:t>
            </a:r>
            <a:r>
              <a:rPr lang="pt-BR" sz="2400" dirty="0" smtClean="0">
                <a:solidFill>
                  <a:schemeClr val="bg1"/>
                </a:solidFill>
              </a:rPr>
              <a:t>teve melhoria </a:t>
            </a:r>
            <a:r>
              <a:rPr lang="pt-BR" sz="2400" dirty="0">
                <a:solidFill>
                  <a:schemeClr val="bg1"/>
                </a:solidFill>
              </a:rPr>
              <a:t>no seu imóvel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</a:rPr>
              <a:t>Especial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Criada para atender um grupo específico, exemplo disso: </a:t>
            </a:r>
            <a:r>
              <a:rPr lang="pt-BR" sz="2400" dirty="0" smtClean="0">
                <a:solidFill>
                  <a:schemeClr val="bg1"/>
                </a:solidFill>
              </a:rPr>
              <a:t>Contribuição destinada </a:t>
            </a:r>
            <a:r>
              <a:rPr lang="pt-BR" sz="2400" dirty="0">
                <a:solidFill>
                  <a:schemeClr val="bg1"/>
                </a:solidFill>
              </a:rPr>
              <a:t>à Iluminação Pública (CIP), cobrada diretamente na conta </a:t>
            </a:r>
            <a:r>
              <a:rPr lang="pt-BR" sz="2400" dirty="0" smtClean="0">
                <a:solidFill>
                  <a:schemeClr val="bg1"/>
                </a:solidFill>
              </a:rPr>
              <a:t>de energia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5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EMPRÉSTIMO COMPULSÓRIO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19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Luz (2014) Empréstimo Compulsório é uma espécie de tributo</a:t>
            </a:r>
            <a:r>
              <a:rPr lang="pt-BR" sz="2400" dirty="0" smtClean="0">
                <a:solidFill>
                  <a:schemeClr val="bg1"/>
                </a:solidFill>
              </a:rPr>
              <a:t>, determinada </a:t>
            </a:r>
            <a:r>
              <a:rPr lang="pt-BR" sz="2400" dirty="0">
                <a:solidFill>
                  <a:schemeClr val="bg1"/>
                </a:solidFill>
              </a:rPr>
              <a:t>pelo Supremo Tribunal Federal (STF), para atender uma </a:t>
            </a:r>
            <a:r>
              <a:rPr lang="pt-BR" sz="2400" dirty="0" smtClean="0">
                <a:solidFill>
                  <a:schemeClr val="bg1"/>
                </a:solidFill>
              </a:rPr>
              <a:t>demanda e </a:t>
            </a:r>
            <a:r>
              <a:rPr lang="pt-BR" sz="2400" dirty="0">
                <a:solidFill>
                  <a:schemeClr val="bg1"/>
                </a:solidFill>
              </a:rPr>
              <a:t>após um período de tempo esse valor será devolvido ao contribuinte. </a:t>
            </a:r>
            <a:r>
              <a:rPr lang="pt-BR" sz="2400" dirty="0" smtClean="0">
                <a:solidFill>
                  <a:schemeClr val="bg1"/>
                </a:solidFill>
              </a:rPr>
              <a:t>Sua precisão </a:t>
            </a:r>
            <a:r>
              <a:rPr lang="pt-BR" sz="2400" dirty="0">
                <a:solidFill>
                  <a:schemeClr val="bg1"/>
                </a:solidFill>
              </a:rPr>
              <a:t>consta no art. 148 da Constituição Federal de 1.988.</a:t>
            </a:r>
          </a:p>
        </p:txBody>
      </p:sp>
    </p:spTree>
    <p:extLst>
      <p:ext uri="{BB962C8B-B14F-4D97-AF65-F5344CB8AC3E}">
        <p14:creationId xmlns:p14="http://schemas.microsoft.com/office/powerpoint/2010/main" val="32239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ARRECADAÇÃO DE IMPOSTOS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2594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Luz (2014) o controle estatal com relação a arrecadação, </a:t>
            </a:r>
            <a:r>
              <a:rPr lang="pt-BR" sz="2400" dirty="0" smtClean="0">
                <a:solidFill>
                  <a:schemeClr val="bg1"/>
                </a:solidFill>
              </a:rPr>
              <a:t>está cada </a:t>
            </a:r>
            <a:r>
              <a:rPr lang="pt-BR" sz="2400" dirty="0">
                <a:solidFill>
                  <a:schemeClr val="bg1"/>
                </a:solidFill>
              </a:rPr>
              <a:t>dia mais se aprimorando e com uma velocidade considerável, o que </a:t>
            </a:r>
            <a:r>
              <a:rPr lang="pt-BR" sz="2400" dirty="0" smtClean="0">
                <a:solidFill>
                  <a:schemeClr val="bg1"/>
                </a:solidFill>
              </a:rPr>
              <a:t>tem contribuído </a:t>
            </a:r>
            <a:r>
              <a:rPr lang="pt-BR" sz="2400" dirty="0">
                <a:solidFill>
                  <a:schemeClr val="bg1"/>
                </a:solidFill>
              </a:rPr>
              <a:t>para essa ação, através da informatização dos controles </a:t>
            </a:r>
            <a:r>
              <a:rPr lang="pt-BR" sz="2400" dirty="0" smtClean="0">
                <a:solidFill>
                  <a:schemeClr val="bg1"/>
                </a:solidFill>
              </a:rPr>
              <a:t>e fechando </a:t>
            </a:r>
            <a:r>
              <a:rPr lang="pt-BR" sz="2400" dirty="0">
                <a:solidFill>
                  <a:schemeClr val="bg1"/>
                </a:solidFill>
              </a:rPr>
              <a:t>com informação dos contribuintes e tributos. Isso também </a:t>
            </a:r>
            <a:r>
              <a:rPr lang="pt-BR" sz="2400" dirty="0" smtClean="0">
                <a:solidFill>
                  <a:schemeClr val="bg1"/>
                </a:solidFill>
              </a:rPr>
              <a:t>tem proporcionado </a:t>
            </a:r>
            <a:r>
              <a:rPr lang="pt-BR" sz="2400" dirty="0">
                <a:solidFill>
                  <a:schemeClr val="bg1"/>
                </a:solidFill>
              </a:rPr>
              <a:t>cobranças mais efetivas por parte da União, Estados </a:t>
            </a:r>
            <a:r>
              <a:rPr lang="pt-BR" sz="2400" dirty="0" smtClean="0">
                <a:solidFill>
                  <a:schemeClr val="bg1"/>
                </a:solidFill>
              </a:rPr>
              <a:t>e Municípios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CIDADANIA FISCAL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260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A Cidadania Fiscal é </a:t>
            </a:r>
            <a:r>
              <a:rPr lang="pt-BR" sz="2400" dirty="0" smtClean="0">
                <a:solidFill>
                  <a:schemeClr val="bg1"/>
                </a:solidFill>
              </a:rPr>
              <a:t>um instrumento </a:t>
            </a:r>
            <a:r>
              <a:rPr lang="pt-BR" sz="2400" dirty="0">
                <a:solidFill>
                  <a:schemeClr val="bg1"/>
                </a:solidFill>
              </a:rPr>
              <a:t>para conscientizar a sociedade sobre os seus direitos e </a:t>
            </a:r>
            <a:r>
              <a:rPr lang="pt-BR" sz="2400" dirty="0" smtClean="0">
                <a:solidFill>
                  <a:schemeClr val="bg1"/>
                </a:solidFill>
              </a:rPr>
              <a:t>deveres fiscais</a:t>
            </a:r>
            <a:r>
              <a:rPr lang="pt-BR" sz="2400" dirty="0">
                <a:solidFill>
                  <a:schemeClr val="bg1"/>
                </a:solidFill>
              </a:rPr>
              <a:t>. Ter conhecimento da tributação promove a cidadania, dando </a:t>
            </a:r>
            <a:r>
              <a:rPr lang="pt-BR" sz="2400" dirty="0" smtClean="0">
                <a:solidFill>
                  <a:schemeClr val="bg1"/>
                </a:solidFill>
              </a:rPr>
              <a:t>condições de </a:t>
            </a:r>
            <a:r>
              <a:rPr lang="pt-BR" sz="2400" dirty="0">
                <a:solidFill>
                  <a:schemeClr val="bg1"/>
                </a:solidFill>
              </a:rPr>
              <a:t>entender a função social do tributo. O cidadão se torna capaz de </a:t>
            </a:r>
            <a:r>
              <a:rPr lang="pt-BR" sz="2400" dirty="0" smtClean="0">
                <a:solidFill>
                  <a:schemeClr val="bg1"/>
                </a:solidFill>
              </a:rPr>
              <a:t>participar do </a:t>
            </a:r>
            <a:r>
              <a:rPr lang="pt-BR" sz="2400" dirty="0">
                <a:solidFill>
                  <a:schemeClr val="bg1"/>
                </a:solidFill>
              </a:rPr>
              <a:t>processo de arrecadação e da aplicabilidade desses recursos e atuando </a:t>
            </a:r>
            <a:r>
              <a:rPr lang="pt-BR" sz="2400" dirty="0" smtClean="0">
                <a:solidFill>
                  <a:schemeClr val="bg1"/>
                </a:solidFill>
              </a:rPr>
              <a:t>na fiscalização </a:t>
            </a:r>
            <a:r>
              <a:rPr lang="pt-BR" sz="2400" dirty="0">
                <a:solidFill>
                  <a:schemeClr val="bg1"/>
                </a:solidFill>
              </a:rPr>
              <a:t>dos mesmos.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FORMAS DE ARRECADAÇÃO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6914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A forma de arrecadação ocorre de várias formas, agora que você </a:t>
            </a:r>
            <a:r>
              <a:rPr lang="pt-BR" sz="2400" dirty="0" smtClean="0">
                <a:solidFill>
                  <a:schemeClr val="bg1"/>
                </a:solidFill>
              </a:rPr>
              <a:t>já estudou </a:t>
            </a:r>
            <a:r>
              <a:rPr lang="pt-BR" sz="2400" dirty="0">
                <a:solidFill>
                  <a:schemeClr val="bg1"/>
                </a:solidFill>
              </a:rPr>
              <a:t>os tipos de tributos que existem no Brasil, poderá entender como </a:t>
            </a:r>
            <a:r>
              <a:rPr lang="pt-BR" sz="2400" dirty="0" smtClean="0">
                <a:solidFill>
                  <a:schemeClr val="bg1"/>
                </a:solidFill>
              </a:rPr>
              <a:t>é feita </a:t>
            </a:r>
            <a:r>
              <a:rPr lang="pt-BR" sz="2400" dirty="0">
                <a:solidFill>
                  <a:schemeClr val="bg1"/>
                </a:solidFill>
              </a:rPr>
              <a:t>sua arrecadação. Abaixo segue alguns tributos e sua forma </a:t>
            </a:r>
            <a:r>
              <a:rPr lang="pt-BR" sz="2400" dirty="0" smtClean="0">
                <a:solidFill>
                  <a:schemeClr val="bg1"/>
                </a:solidFill>
              </a:rPr>
              <a:t>de arrecadação</a:t>
            </a:r>
            <a:r>
              <a:rPr lang="pt-BR" sz="2400" dirty="0">
                <a:solidFill>
                  <a:schemeClr val="bg1"/>
                </a:solidFill>
              </a:rPr>
              <a:t>, lembrando que existem muitos </a:t>
            </a:r>
            <a:r>
              <a:rPr lang="pt-BR" sz="2400" dirty="0" smtClean="0">
                <a:solidFill>
                  <a:schemeClr val="bg1"/>
                </a:solidFill>
              </a:rPr>
              <a:t>outros.</a:t>
            </a:r>
          </a:p>
        </p:txBody>
      </p:sp>
    </p:spTree>
    <p:extLst>
      <p:ext uri="{BB962C8B-B14F-4D97-AF65-F5344CB8AC3E}">
        <p14:creationId xmlns:p14="http://schemas.microsoft.com/office/powerpoint/2010/main" val="1127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FORMAS DE ARRECADAÇÃO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9075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Tributos</a:t>
            </a:r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FGTS e INSS, é recolhido pelo empregador, ao gerar a folha </a:t>
            </a:r>
            <a:r>
              <a:rPr lang="pt-BR" sz="2400" dirty="0" smtClean="0">
                <a:solidFill>
                  <a:schemeClr val="bg1"/>
                </a:solidFill>
              </a:rPr>
              <a:t>de pagamento </a:t>
            </a:r>
            <a:r>
              <a:rPr lang="pt-BR" sz="2400" dirty="0">
                <a:solidFill>
                  <a:schemeClr val="bg1"/>
                </a:solidFill>
              </a:rPr>
              <a:t>tem-se o valor que o empregador tem a responsabilidade </a:t>
            </a:r>
            <a:r>
              <a:rPr lang="pt-BR" sz="2400" dirty="0" smtClean="0">
                <a:solidFill>
                  <a:schemeClr val="bg1"/>
                </a:solidFill>
              </a:rPr>
              <a:t>de recolher </a:t>
            </a:r>
            <a:r>
              <a:rPr lang="pt-BR" sz="2400" dirty="0">
                <a:solidFill>
                  <a:schemeClr val="bg1"/>
                </a:solidFill>
              </a:rPr>
              <a:t>para os cofres públicos.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IPTU é recolhido pelo proprietário do imóvel ou pelo </a:t>
            </a:r>
            <a:r>
              <a:rPr lang="pt-BR" sz="2400" dirty="0" smtClean="0">
                <a:solidFill>
                  <a:schemeClr val="bg1"/>
                </a:solidFill>
              </a:rPr>
              <a:t> Inquilino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Imposto de Renda Retido na Fonte (IRRF), esse imposto que a </a:t>
            </a:r>
            <a:r>
              <a:rPr lang="pt-BR" sz="2400" dirty="0" err="1" smtClean="0">
                <a:solidFill>
                  <a:schemeClr val="bg1"/>
                </a:solidFill>
              </a:rPr>
              <a:t>ReceitaFederal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aplica sobre o salário dos trabalhadores com carteira assinada </a:t>
            </a:r>
            <a:r>
              <a:rPr lang="pt-BR" sz="2400" dirty="0" smtClean="0">
                <a:solidFill>
                  <a:schemeClr val="bg1"/>
                </a:solidFill>
              </a:rPr>
              <a:t>e que </a:t>
            </a:r>
            <a:r>
              <a:rPr lang="pt-BR" sz="2400" dirty="0">
                <a:solidFill>
                  <a:schemeClr val="bg1"/>
                </a:solidFill>
              </a:rPr>
              <a:t>seu ganho ultrapasse os valores estipulados pela tabela que segue.</a:t>
            </a:r>
          </a:p>
        </p:txBody>
      </p:sp>
    </p:spTree>
    <p:extLst>
      <p:ext uri="{BB962C8B-B14F-4D97-AF65-F5344CB8AC3E}">
        <p14:creationId xmlns:p14="http://schemas.microsoft.com/office/powerpoint/2010/main" val="36478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TABELA IMPOSTO DE RENDA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3962"/>
            <a:ext cx="752410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589609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Apesar de o imposto ser descontado na folha de pagamento </a:t>
            </a:r>
            <a:r>
              <a:rPr lang="pt-BR" dirty="0" smtClean="0">
                <a:solidFill>
                  <a:schemeClr val="bg1"/>
                </a:solidFill>
              </a:rPr>
              <a:t>do empregado</a:t>
            </a:r>
            <a:r>
              <a:rPr lang="pt-BR" dirty="0">
                <a:solidFill>
                  <a:schemeClr val="bg1"/>
                </a:solidFill>
              </a:rPr>
              <a:t>, quem tem a responsabilidade de recolher para o governo é </a:t>
            </a:r>
            <a:r>
              <a:rPr lang="pt-BR" dirty="0" smtClean="0">
                <a:solidFill>
                  <a:schemeClr val="bg1"/>
                </a:solidFill>
              </a:rPr>
              <a:t>o empregador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8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FORMAS DE ARRECADAÇÃO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9075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COBRANÇA DE TRIBUTOS EM SERVIÇOS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No exemplo abaixo é possível ver os tributos cobrados na Fatura </a:t>
            </a:r>
            <a:r>
              <a:rPr lang="pt-BR" sz="2400" dirty="0" smtClean="0">
                <a:solidFill>
                  <a:schemeClr val="bg1"/>
                </a:solidFill>
              </a:rPr>
              <a:t>de Energia </a:t>
            </a:r>
            <a:r>
              <a:rPr lang="pt-BR" sz="2400" dirty="0">
                <a:solidFill>
                  <a:schemeClr val="bg1"/>
                </a:solidFill>
              </a:rPr>
              <a:t>Elétrica: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Impostos </a:t>
            </a:r>
            <a:r>
              <a:rPr lang="pt-BR" sz="2400" dirty="0">
                <a:solidFill>
                  <a:schemeClr val="bg1"/>
                </a:solidFill>
              </a:rPr>
              <a:t>e uma Contribuição Especial (Contribuição </a:t>
            </a:r>
            <a:r>
              <a:rPr lang="pt-BR" sz="2400" dirty="0" smtClean="0">
                <a:solidFill>
                  <a:schemeClr val="bg1"/>
                </a:solidFill>
              </a:rPr>
              <a:t>de Iluminação </a:t>
            </a:r>
            <a:r>
              <a:rPr lang="pt-BR" sz="2400" dirty="0">
                <a:solidFill>
                  <a:schemeClr val="bg1"/>
                </a:solidFill>
              </a:rPr>
              <a:t>Pública do Município) de R$36,37 (trinta e seis reais </a:t>
            </a:r>
            <a:r>
              <a:rPr lang="pt-BR" sz="2400" dirty="0" smtClean="0">
                <a:solidFill>
                  <a:schemeClr val="bg1"/>
                </a:solidFill>
              </a:rPr>
              <a:t>e trinta </a:t>
            </a:r>
            <a:r>
              <a:rPr lang="pt-BR" sz="2400" dirty="0">
                <a:solidFill>
                  <a:schemeClr val="bg1"/>
                </a:solidFill>
              </a:rPr>
              <a:t>e sete centavos);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PIS/PASEP </a:t>
            </a:r>
            <a:r>
              <a:rPr lang="pt-BR" sz="2400" dirty="0">
                <a:solidFill>
                  <a:schemeClr val="bg1"/>
                </a:solidFill>
              </a:rPr>
              <a:t>0,99%;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COFINS </a:t>
            </a:r>
            <a:r>
              <a:rPr lang="pt-BR" sz="2400" dirty="0">
                <a:solidFill>
                  <a:schemeClr val="bg1"/>
                </a:solidFill>
              </a:rPr>
              <a:t>4,55%. </a:t>
            </a:r>
          </a:p>
        </p:txBody>
      </p:sp>
    </p:spTree>
    <p:extLst>
      <p:ext uri="{BB962C8B-B14F-4D97-AF65-F5344CB8AC3E}">
        <p14:creationId xmlns:p14="http://schemas.microsoft.com/office/powerpoint/2010/main" val="13730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COBRANÇA DE TRIBUTOS EM SERVIÇOS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5824"/>
            <a:ext cx="7579739" cy="556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CONSUMO CONSCIENTE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9075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Souza (2017) a palavra consumo produz 3 (três) definições:</a:t>
            </a:r>
          </a:p>
          <a:p>
            <a:pPr lvl="1" algn="just"/>
            <a:r>
              <a:rPr lang="pt-BR" sz="2000" dirty="0">
                <a:solidFill>
                  <a:schemeClr val="bg1"/>
                </a:solidFill>
              </a:rPr>
              <a:t>Consumir energia (luz, água, gás etc.);</a:t>
            </a:r>
          </a:p>
          <a:p>
            <a:pPr lvl="1" algn="just"/>
            <a:r>
              <a:rPr lang="pt-BR" sz="2000" dirty="0">
                <a:solidFill>
                  <a:schemeClr val="bg1"/>
                </a:solidFill>
              </a:rPr>
              <a:t>Gastar, dispêndio;</a:t>
            </a:r>
          </a:p>
          <a:p>
            <a:pPr lvl="1" algn="just"/>
            <a:r>
              <a:rPr lang="pt-BR" sz="2000" dirty="0">
                <a:solidFill>
                  <a:schemeClr val="bg1"/>
                </a:solidFill>
              </a:rPr>
              <a:t>Consumo como o uso que se faz de bens e serviços produzidos.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Segundo </a:t>
            </a:r>
            <a:r>
              <a:rPr lang="pt-BR" sz="2400" dirty="0">
                <a:solidFill>
                  <a:schemeClr val="bg1"/>
                </a:solidFill>
              </a:rPr>
              <a:t>o autor, não podemos fugir do ato de consumir, pois esse faz parte da nossa sobrevivência, alimentar, vestimentas, medicamentos, abrigar o corpo do tempo, entre várias outras necessidades. Portanto o consumo faz parte da vida do homem e da mulher no planeta terra.</a:t>
            </a:r>
          </a:p>
        </p:txBody>
      </p:sp>
    </p:spTree>
    <p:extLst>
      <p:ext uri="{BB962C8B-B14F-4D97-AF65-F5344CB8AC3E}">
        <p14:creationId xmlns:p14="http://schemas.microsoft.com/office/powerpoint/2010/main" val="38057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CONSUMO CONSCIENTE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619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Souza (2017) existe no presente momento, uma preocupação com o consumo, onde se produz uma enorme quantidade de lixo, trazendo segundo estudiosos uma necessidade de se preocupar com o meio ambiente, diante desse fato nasce o “consumo consciente”. </a:t>
            </a:r>
          </a:p>
        </p:txBody>
      </p:sp>
    </p:spTree>
    <p:extLst>
      <p:ext uri="{BB962C8B-B14F-4D97-AF65-F5344CB8AC3E}">
        <p14:creationId xmlns:p14="http://schemas.microsoft.com/office/powerpoint/2010/main" val="10211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CONSUMO CONSCIENTE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619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O conceito de saúde e qualidade de vida é o mesmo de antes, mas os meios para conseguir isso mudaram, e muito, todos os dias somos bombardeados por apelos sobre ter muita saúde para ser muito produtivo e incitando ao consumo. Nossos hábitos passam a ser designados pelas necessidades de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 algn="just"/>
            <a:r>
              <a:rPr lang="pt-BR" sz="2200" dirty="0">
                <a:solidFill>
                  <a:schemeClr val="bg1"/>
                </a:solidFill>
              </a:rPr>
              <a:t>Facilidades para que nossa rotina seja possível, então precisamos contar com a indústria.</a:t>
            </a:r>
          </a:p>
          <a:p>
            <a:pPr lvl="0" algn="just"/>
            <a:r>
              <a:rPr lang="pt-BR" sz="2200" dirty="0">
                <a:solidFill>
                  <a:schemeClr val="bg1"/>
                </a:solidFill>
              </a:rPr>
              <a:t>Quando vamos ao supermercado, lotamos nosso carrinho com produtos prontos para consumir.</a:t>
            </a:r>
          </a:p>
          <a:p>
            <a:pPr lvl="0" algn="just"/>
            <a:r>
              <a:rPr lang="pt-BR" sz="2200" dirty="0">
                <a:solidFill>
                  <a:schemeClr val="bg1"/>
                </a:solidFill>
              </a:rPr>
              <a:t>Todos estão vivendo a mesma necessidade de comprar.</a:t>
            </a:r>
          </a:p>
          <a:p>
            <a:pPr lvl="0" algn="just"/>
            <a:r>
              <a:rPr lang="pt-BR" sz="2200" dirty="0">
                <a:solidFill>
                  <a:schemeClr val="bg1"/>
                </a:solidFill>
              </a:rPr>
              <a:t>Para evitar doenças consumimos suplementos industrializados em cápsulas e, quando ficamos doentes, consumimos medicamentos.</a:t>
            </a:r>
          </a:p>
          <a:p>
            <a:pPr lvl="0" algn="just"/>
            <a:r>
              <a:rPr lang="pt-BR" sz="2200" dirty="0">
                <a:solidFill>
                  <a:schemeClr val="bg1"/>
                </a:solidFill>
              </a:rPr>
              <a:t>Em resumo, acabamos sustentando a nossa vida de forma artificial.</a:t>
            </a:r>
          </a:p>
        </p:txBody>
      </p:sp>
    </p:spTree>
    <p:extLst>
      <p:ext uri="{BB962C8B-B14F-4D97-AF65-F5344CB8AC3E}">
        <p14:creationId xmlns:p14="http://schemas.microsoft.com/office/powerpoint/2010/main" val="11626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CONSUMO CONSCIENTE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19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No </a:t>
            </a:r>
            <a:r>
              <a:rPr lang="pt-BR" sz="2400" dirty="0">
                <a:solidFill>
                  <a:schemeClr val="bg1"/>
                </a:solidFill>
              </a:rPr>
              <a:t>dia 15 de outubro é comemorado o Dia do Consumo Consciente. A data foi instituída pelo Ministério do Meio Ambiente (MMA), no Brasil, para conscientizar a população sobre os problemas socioambientais que os padrões atuais de produção e consumo estão causando ao planeta Terra e aos próprios seres humanos. </a:t>
            </a:r>
            <a:r>
              <a:rPr lang="pt-BR" sz="2400" u="sng" dirty="0">
                <a:solidFill>
                  <a:schemeClr val="bg1"/>
                </a:solidFill>
                <a:hlinkClick r:id="rId2"/>
              </a:rPr>
              <a:t>https://www.gov.br/mma/pt-br</a:t>
            </a:r>
            <a:r>
              <a:rPr lang="pt-BR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32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CONSUMO CONSCIENTE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619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O consumo consciente passa por questões que afetam nosso cotidiano nas atividades mais essenciais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Preocupar-se com as condições de produção do que consome, não apenas preço ou marca;</a:t>
            </a: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Nas relações de trabalho, perceber as questões ambientais relativas às plantas e aos animais, às matérias-primas, poluição, resíduos;</a:t>
            </a: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Saber avaliar o consumo com relação ao que é realmente necessário e o que pode ser evitado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EXIGÊNCIA DE NOTA FISCAL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 emissão de nota fiscal, recibo ou documento equivalente, relativo </a:t>
            </a:r>
            <a:r>
              <a:rPr lang="pt-BR" dirty="0" smtClean="0">
                <a:solidFill>
                  <a:schemeClr val="bg1"/>
                </a:solidFill>
              </a:rPr>
              <a:t>à venda </a:t>
            </a:r>
            <a:r>
              <a:rPr lang="pt-BR" dirty="0">
                <a:solidFill>
                  <a:schemeClr val="bg1"/>
                </a:solidFill>
              </a:rPr>
              <a:t>de mercadorias, prestação de serviços ou operações de alienação </a:t>
            </a:r>
            <a:r>
              <a:rPr lang="pt-BR" dirty="0" smtClean="0">
                <a:solidFill>
                  <a:schemeClr val="bg1"/>
                </a:solidFill>
              </a:rPr>
              <a:t>de bens </a:t>
            </a:r>
            <a:r>
              <a:rPr lang="pt-BR" dirty="0">
                <a:solidFill>
                  <a:schemeClr val="bg1"/>
                </a:solidFill>
              </a:rPr>
              <a:t>móveis, deverá ser efetuada, para efeito da legislação do imposto sobre </a:t>
            </a:r>
            <a:r>
              <a:rPr lang="pt-BR" dirty="0" smtClean="0">
                <a:solidFill>
                  <a:schemeClr val="bg1"/>
                </a:solidFill>
              </a:rPr>
              <a:t>a renda </a:t>
            </a:r>
            <a:r>
              <a:rPr lang="pt-BR" dirty="0">
                <a:solidFill>
                  <a:schemeClr val="bg1"/>
                </a:solidFill>
              </a:rPr>
              <a:t>e proventos de qualquer natureza, no momento da efetivação </a:t>
            </a:r>
            <a:r>
              <a:rPr lang="pt-BR" dirty="0" smtClean="0">
                <a:solidFill>
                  <a:schemeClr val="bg1"/>
                </a:solidFill>
              </a:rPr>
              <a:t>da operação</a:t>
            </a:r>
            <a:r>
              <a:rPr lang="pt-BR" dirty="0">
                <a:solidFill>
                  <a:schemeClr val="bg1"/>
                </a:solidFill>
              </a:rPr>
              <a:t>. (Brasil 1994).</a:t>
            </a:r>
          </a:p>
        </p:txBody>
      </p:sp>
    </p:spTree>
    <p:extLst>
      <p:ext uri="{BB962C8B-B14F-4D97-AF65-F5344CB8AC3E}">
        <p14:creationId xmlns:p14="http://schemas.microsoft.com/office/powerpoint/2010/main" val="929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CONSUMO CONSCIENTE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619476"/>
          </a:xfrm>
        </p:spPr>
        <p:txBody>
          <a:bodyPr>
            <a:noAutofit/>
          </a:bodyPr>
          <a:lstStyle/>
          <a:p>
            <a:pPr lvl="0" algn="just"/>
            <a:r>
              <a:rPr lang="pt-BR" sz="2400" dirty="0" smtClean="0">
                <a:solidFill>
                  <a:schemeClr val="bg1"/>
                </a:solidFill>
              </a:rPr>
              <a:t>Avaliar </a:t>
            </a:r>
            <a:r>
              <a:rPr lang="pt-BR" sz="2400" dirty="0">
                <a:solidFill>
                  <a:schemeClr val="bg1"/>
                </a:solidFill>
              </a:rPr>
              <a:t>o consumo pelo impacto ambiental daquilo que consome: se industrializado, é se usa excesso de embalagens, se agride o meio ambiente;</a:t>
            </a: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Dar preferência às empresas que se empenham na construção da sustentabilidade;</a:t>
            </a: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Ser incentivador do consumo consciente nas suas relações diárias e cotidianas;</a:t>
            </a: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Buscar equilibrar questões de satisfação pessoal com a sustentabilidade;</a:t>
            </a: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Saber que qualquer ação que faça, por menor que seja, terá sim resultados positivos.</a:t>
            </a:r>
          </a:p>
        </p:txBody>
      </p:sp>
    </p:spTree>
    <p:extLst>
      <p:ext uri="{BB962C8B-B14F-4D97-AF65-F5344CB8AC3E}">
        <p14:creationId xmlns:p14="http://schemas.microsoft.com/office/powerpoint/2010/main" val="6896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ADMINISTRAÇÃO DE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RECURSOS PESSOAIS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619476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administração dos recursos pessoais é na verdade uma visão de controle dos recursos financeiros de cada família ou pessoa, ou seja, da renda familiar ou pessoal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Segundo </a:t>
            </a:r>
            <a:r>
              <a:rPr lang="pt-BR" sz="2400" dirty="0" err="1">
                <a:solidFill>
                  <a:schemeClr val="bg1"/>
                </a:solidFill>
              </a:rPr>
              <a:t>Caravantes</a:t>
            </a:r>
            <a:r>
              <a:rPr lang="pt-BR" sz="2400" dirty="0">
                <a:solidFill>
                  <a:schemeClr val="bg1"/>
                </a:solidFill>
              </a:rPr>
              <a:t> (2014) a administração deve atingir os objetivos da organização de maneira eficiente e eficaz por meio do planejamento, da organização, da liderança e do controle dos recursos, e isso vale para as pessoas. </a:t>
            </a:r>
          </a:p>
        </p:txBody>
      </p:sp>
    </p:spTree>
    <p:extLst>
      <p:ext uri="{BB962C8B-B14F-4D97-AF65-F5344CB8AC3E}">
        <p14:creationId xmlns:p14="http://schemas.microsoft.com/office/powerpoint/2010/main" val="24244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ADMINISTRAÇÃO DE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RECURSOS PESSOAIS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3619476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Com base nessa informação temos o entendimento de que:</a:t>
            </a:r>
          </a:p>
          <a:p>
            <a:pPr lvl="2" algn="just"/>
            <a:r>
              <a:rPr lang="pt-BR" dirty="0">
                <a:solidFill>
                  <a:schemeClr val="bg1"/>
                </a:solidFill>
              </a:rPr>
              <a:t>Atingir objetivos é a ação de materializar os sonhos e desejos, tornando realidade os sonhos e desejos das famílias, comprar sua casa própria, seu veículo, notebook, etc.. </a:t>
            </a:r>
          </a:p>
          <a:p>
            <a:pPr lvl="2" algn="just"/>
            <a:r>
              <a:rPr lang="pt-BR" dirty="0">
                <a:solidFill>
                  <a:schemeClr val="bg1"/>
                </a:solidFill>
              </a:rPr>
              <a:t>A eficiência e eficácia está vincula a redução de custos, por exemplo: fazer cotação antes de comprar, não pagar aluguel pelo dinheiro, aumentar a renda da família, com outras atividades. </a:t>
            </a:r>
          </a:p>
          <a:p>
            <a:pPr lvl="2" algn="just"/>
            <a:r>
              <a:rPr lang="pt-BR" dirty="0">
                <a:solidFill>
                  <a:schemeClr val="bg1"/>
                </a:solidFill>
              </a:rPr>
              <a:t>O planejamento, organização, liderança e controle, faz parte do gerenciamento de recursos. As famílias precisam ter planejamento, liderança e controle dos recursos, possibilitando sucesso financeiro em longo prazo.</a:t>
            </a:r>
          </a:p>
        </p:txBody>
      </p:sp>
    </p:spTree>
    <p:extLst>
      <p:ext uri="{BB962C8B-B14F-4D97-AF65-F5344CB8AC3E}">
        <p14:creationId xmlns:p14="http://schemas.microsoft.com/office/powerpoint/2010/main" val="34403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REMUNERAÇÃO X RECURSOS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3331444"/>
          </a:xfrm>
        </p:spPr>
        <p:txBody>
          <a:bodyPr>
            <a:noAutofit/>
          </a:bodyPr>
          <a:lstStyle/>
          <a:p>
            <a:pPr lvl="0" algn="just"/>
            <a:r>
              <a:rPr lang="pt-BR" sz="2400" dirty="0">
                <a:solidFill>
                  <a:schemeClr val="bg1"/>
                </a:solidFill>
              </a:rPr>
              <a:t>Os recursos financeiros são dinheiro em caixa, investimentos, contas a receber, créditos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pt-BR" sz="2400" dirty="0">
              <a:solidFill>
                <a:schemeClr val="bg1"/>
              </a:solidFill>
            </a:endParaRPr>
          </a:p>
          <a:p>
            <a:pPr lvl="0" algn="just"/>
            <a:r>
              <a:rPr lang="pt-BR" sz="2400" dirty="0">
                <a:solidFill>
                  <a:schemeClr val="bg1"/>
                </a:solidFill>
              </a:rPr>
              <a:t>Remuneração está ligada a uma das principais funções das organizações, ela representa receber um salário justo pela força de trabalho fornecida por seus colaboradores, ou seja, o valor pago pelo aluguel do serviço fornecido, ou por serviços executados. </a:t>
            </a:r>
          </a:p>
        </p:txBody>
      </p:sp>
    </p:spTree>
    <p:extLst>
      <p:ext uri="{BB962C8B-B14F-4D97-AF65-F5344CB8AC3E}">
        <p14:creationId xmlns:p14="http://schemas.microsoft.com/office/powerpoint/2010/main" val="22184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RECEITAS X DESPESAS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333144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Segundo Luz (2015) a receita é o resultado que uma empresa obtém com suas vendas ou prestações de serviços prestados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Seguindo esse mesmo raciocínio com relação a receita na vida pessoal ou familiar, pode-se afirmar que, a receita será oriunda de: salário líquido (remuneração), aposentadoria, benefícios, pensão, juros de investimentos e receitas de aluguéis, </a:t>
            </a:r>
            <a:r>
              <a:rPr lang="pt-BR" sz="2400" dirty="0" smtClean="0">
                <a:solidFill>
                  <a:schemeClr val="bg1"/>
                </a:solidFill>
              </a:rPr>
              <a:t>etc.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RECEITAS X DESPESAS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3331444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solidFill>
                  <a:schemeClr val="bg1"/>
                </a:solidFill>
              </a:rPr>
              <a:t>Ainda de acordo com Luz (2015) as despesas são recursos consumidos com características de sacrifícios no objetivo de obter receitas futuras</a:t>
            </a:r>
            <a:r>
              <a:rPr lang="pt-BR" sz="2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</a:rPr>
              <a:t>Com base nessa afirmativa na vida pessoal ou familiar, as despesas estão presentes na formação do orçamento familiar ou pessoal, existindo várias despesas, algumas fixas outras variáveis, sendo as principais: água, luz, telefone, transporte, combustível, manutenção de veículos, alimentação, saúde, lazer, aluguel e/ou parcelas de financiamento do imóvel, educação, taxa de </a:t>
            </a:r>
            <a:r>
              <a:rPr lang="pt-BR" sz="2200" dirty="0" err="1">
                <a:solidFill>
                  <a:schemeClr val="bg1"/>
                </a:solidFill>
              </a:rPr>
              <a:t>condominio</a:t>
            </a:r>
            <a:r>
              <a:rPr lang="pt-BR" sz="2200" dirty="0">
                <a:solidFill>
                  <a:schemeClr val="bg1"/>
                </a:solidFill>
              </a:rPr>
              <a:t>, etc..</a:t>
            </a:r>
          </a:p>
          <a:p>
            <a:pPr algn="just"/>
            <a:r>
              <a:rPr lang="pt-BR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RECEITAS X DESPESAS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2395340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</a:rPr>
              <a:t>O </a:t>
            </a:r>
            <a:r>
              <a:rPr lang="pt-BR" sz="2200" dirty="0">
                <a:solidFill>
                  <a:schemeClr val="bg1"/>
                </a:solidFill>
              </a:rPr>
              <a:t>maior “erro financeiro” está na grande maioria das vezes, na falta de noção de quanto as pessoas podem gastar mensalmente e no que gastar. Ultrapassando assim a renda familiar mensal, pagando muito juros por empréstimos tomados para pagamento de despesas, e estes juros nem sempre estão presentes no orçamento doméstico o que contribui para o descontrole das contas.</a:t>
            </a:r>
          </a:p>
        </p:txBody>
      </p:sp>
    </p:spTree>
    <p:extLst>
      <p:ext uri="{BB962C8B-B14F-4D97-AF65-F5344CB8AC3E}">
        <p14:creationId xmlns:p14="http://schemas.microsoft.com/office/powerpoint/2010/main" val="28406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RENDA FAMILIAR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239534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Conceito de família segundo o Governo Federal (</a:t>
            </a:r>
            <a:r>
              <a:rPr lang="pt-BR" sz="2400" dirty="0" err="1">
                <a:solidFill>
                  <a:schemeClr val="bg1"/>
                </a:solidFill>
              </a:rPr>
              <a:t>CadÚnico</a:t>
            </a:r>
            <a:r>
              <a:rPr lang="pt-BR" sz="2400" dirty="0">
                <a:solidFill>
                  <a:schemeClr val="bg1"/>
                </a:solidFill>
              </a:rPr>
              <a:t>), família é a unidade nuclear formada por um ou mais indivíduo, onde estão inclusas as pessoas que contribuem para a formação da renda, e/ou também tenham suas necessidades atendidas por aquela unidade familiar. 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renda familiar mensal, é a soma de todos os ganhos de todos os membros da família que contribuem para pagarem todas as despesas da casa. </a:t>
            </a:r>
          </a:p>
        </p:txBody>
      </p:sp>
    </p:spTree>
    <p:extLst>
      <p:ext uri="{BB962C8B-B14F-4D97-AF65-F5344CB8AC3E}">
        <p14:creationId xmlns:p14="http://schemas.microsoft.com/office/powerpoint/2010/main" val="17221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RENDA FAMILIAR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23953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Trazendo essa frase de Kaplan &amp; Norton (1992) </a:t>
            </a:r>
            <a:r>
              <a:rPr lang="pt-BR" sz="2400" i="1" dirty="0">
                <a:solidFill>
                  <a:schemeClr val="bg1"/>
                </a:solidFill>
              </a:rPr>
              <a:t>“o que não é medido não é gerenciado</a:t>
            </a:r>
            <a:r>
              <a:rPr lang="pt-BR" sz="2400" dirty="0">
                <a:solidFill>
                  <a:schemeClr val="bg1"/>
                </a:solidFill>
              </a:rPr>
              <a:t>”, trazendo esta informação para a vida pessoal, familiar, significa ter um sistema de controle, para se souber exatamente quanto está sendo gerenciado com relação às entradas (receitas) e quanto custa (despesas) em nosso dia a dia.</a:t>
            </a:r>
          </a:p>
        </p:txBody>
      </p:sp>
    </p:spTree>
    <p:extLst>
      <p:ext uri="{BB962C8B-B14F-4D97-AF65-F5344CB8AC3E}">
        <p14:creationId xmlns:p14="http://schemas.microsoft.com/office/powerpoint/2010/main" val="5510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RENDA FAMILIAR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23953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É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preciso montar uma planilha orçamentária ajustada a realidade de cada um, a elaboração de uma planilha é fundamental para ter sucesso financeiro, quando você estrutura os seus ganhos (receitas) e gastos (despesas) é possível saber onde estão os gargalos, das suas despesas, os estoques desnecessários, as horas ociosas que podem se tornarem produtivas, e assim sucessivamente. </a:t>
            </a:r>
          </a:p>
        </p:txBody>
      </p:sp>
    </p:spTree>
    <p:extLst>
      <p:ext uri="{BB962C8B-B14F-4D97-AF65-F5344CB8AC3E}">
        <p14:creationId xmlns:p14="http://schemas.microsoft.com/office/powerpoint/2010/main" val="6463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PROGRAMAS ESTADUAIS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0448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Alguns Estados com intuito de aumentar suas arrecadações e diminuir </a:t>
            </a:r>
            <a:r>
              <a:rPr lang="pt-BR" dirty="0" smtClean="0">
                <a:solidFill>
                  <a:schemeClr val="bg1"/>
                </a:solidFill>
              </a:rPr>
              <a:t>a sonegação </a:t>
            </a:r>
            <a:r>
              <a:rPr lang="pt-BR" dirty="0">
                <a:solidFill>
                  <a:schemeClr val="bg1"/>
                </a:solidFill>
              </a:rPr>
              <a:t>criaram algum atrativo para o contribuinte, a exemplo disso </a:t>
            </a:r>
            <a:r>
              <a:rPr lang="pt-BR" dirty="0" smtClean="0">
                <a:solidFill>
                  <a:schemeClr val="bg1"/>
                </a:solidFill>
              </a:rPr>
              <a:t>pode citar </a:t>
            </a:r>
            <a:r>
              <a:rPr lang="pt-BR" dirty="0">
                <a:solidFill>
                  <a:schemeClr val="bg1"/>
                </a:solidFill>
              </a:rPr>
              <a:t>o Estado do Paraná, que instituiu o Programa Nota Paraná.</a:t>
            </a:r>
          </a:p>
        </p:txBody>
      </p:sp>
    </p:spTree>
    <p:extLst>
      <p:ext uri="{BB962C8B-B14F-4D97-AF65-F5344CB8AC3E}">
        <p14:creationId xmlns:p14="http://schemas.microsoft.com/office/powerpoint/2010/main" val="37019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ORÇAMENTO FAMILIAR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1340768"/>
            <a:ext cx="7776864" cy="49685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2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COTAÇÃO PREÇOS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239534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Uma das formas de valorizar o dinheiro é fazendo cotação de preços, pode-se economizar em uma compra de 10% ou mais, isso dá uma boa vantagem na renda familiar ou pessoal. 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É importante salientar que a cotação de preços na verdade é um controle, nos dando clareza sobre o que está sendo gasto, auxiliando na avaliação do valor dispendido ou se é o momento adequado para isso.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Sempre </a:t>
            </a:r>
            <a:r>
              <a:rPr lang="pt-BR" sz="2400" dirty="0">
                <a:solidFill>
                  <a:schemeClr val="bg1"/>
                </a:solidFill>
              </a:rPr>
              <a:t>levar em conta que o preço a vista na maioria das vezes é mais vantajoso, embora possa ser que não possa pagar tudo na hora precisa levar em consideração os prazos e os juros embutidos na operação, com uma planilha de cotação poderá verificar melhor fornecedor, melhores prazos e menores custos de parcelamento.</a:t>
            </a:r>
          </a:p>
        </p:txBody>
      </p:sp>
    </p:spTree>
    <p:extLst>
      <p:ext uri="{BB962C8B-B14F-4D97-AF65-F5344CB8AC3E}">
        <p14:creationId xmlns:p14="http://schemas.microsoft.com/office/powerpoint/2010/main" val="29794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COTAÇÃO DE PREÇOS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1628800"/>
            <a:ext cx="7632848" cy="41764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271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SALDO EM CAIXA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23953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Segundo </a:t>
            </a:r>
            <a:r>
              <a:rPr lang="pt-BR" sz="2400" dirty="0" err="1">
                <a:solidFill>
                  <a:schemeClr val="bg1"/>
                </a:solidFill>
              </a:rPr>
              <a:t>Cerbasi</a:t>
            </a:r>
            <a:r>
              <a:rPr lang="pt-BR" sz="2400" dirty="0">
                <a:solidFill>
                  <a:schemeClr val="bg1"/>
                </a:solidFill>
              </a:rPr>
              <a:t> (2009), logo após ser subtraído da receita líquida familiar, as despesas, terá um valor que tem nome de </a:t>
            </a:r>
            <a:r>
              <a:rPr lang="pt-BR" sz="2400" b="1" dirty="0">
                <a:solidFill>
                  <a:schemeClr val="bg1"/>
                </a:solidFill>
              </a:rPr>
              <a:t>saldo de caixa</a:t>
            </a:r>
            <a:r>
              <a:rPr lang="pt-BR" sz="2400" dirty="0">
                <a:solidFill>
                  <a:schemeClr val="bg1"/>
                </a:solidFill>
              </a:rPr>
              <a:t>, (caixa positivo), esse valor será a mola propulsora, para realizar sonhos, como se trata de algo futuro, o correto é direcioná-lo a algum tipo de investimento, lembrando que dinheiro parado é dinheiro dando prejuízo, portanto deve investir em algo de sua preferência. O mesmo autor, traz o conceito de </a:t>
            </a:r>
            <a:r>
              <a:rPr lang="pt-BR" sz="2400" b="1" dirty="0">
                <a:solidFill>
                  <a:schemeClr val="bg1"/>
                </a:solidFill>
              </a:rPr>
              <a:t>sobra de caixa, </a:t>
            </a:r>
            <a:r>
              <a:rPr lang="pt-BR" sz="2400" dirty="0">
                <a:solidFill>
                  <a:schemeClr val="bg1"/>
                </a:solidFill>
              </a:rPr>
              <a:t>seguindo o raciocínio de que suas despesas e investimentos foram atingidos com sucesso, e ainda obteve sobra de caixa, ou seja, do valor que tinha programado sobrou, isso significa que está tendo sucesso financeiro. </a:t>
            </a:r>
          </a:p>
        </p:txBody>
      </p:sp>
    </p:spTree>
    <p:extLst>
      <p:ext uri="{BB962C8B-B14F-4D97-AF65-F5344CB8AC3E}">
        <p14:creationId xmlns:p14="http://schemas.microsoft.com/office/powerpoint/2010/main" val="14965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SALDO EM CAIXA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23953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De acordo com </a:t>
            </a:r>
            <a:r>
              <a:rPr lang="pt-BR" sz="2400" dirty="0" err="1">
                <a:solidFill>
                  <a:schemeClr val="bg1"/>
                </a:solidFill>
              </a:rPr>
              <a:t>Cerbasi</a:t>
            </a:r>
            <a:r>
              <a:rPr lang="pt-BR" sz="2400" dirty="0">
                <a:solidFill>
                  <a:schemeClr val="bg1"/>
                </a:solidFill>
              </a:rPr>
              <a:t> (2009) para ter uma estabilidade financeira, o valor ideal a constituir será de 6 (seis) vezes o consumo mensal, onde se o consumo mensal de uma determinada família perfaz um valor de R$2.500,00, é preciso ter uma reserva de 6 vezes esse valor, veja o exemplo: 6 x R$2.500,00 = R$15.000,00. Essa reserva leva o nome de </a:t>
            </a:r>
            <a:r>
              <a:rPr lang="pt-BR" sz="2400" b="1" dirty="0">
                <a:solidFill>
                  <a:schemeClr val="bg1"/>
                </a:solidFill>
              </a:rPr>
              <a:t>Patrimônio Mínimo de Sobrevivência - PMS.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SALDO EM CAIXA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270512"/>
              </p:ext>
            </p:extLst>
          </p:nvPr>
        </p:nvGraphicFramePr>
        <p:xfrm>
          <a:off x="1115615" y="2276871"/>
          <a:ext cx="6840760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80"/>
                <a:gridCol w="3420380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CAIXA DISPONÍVEL</a:t>
                      </a:r>
                      <a:endParaRPr lang="pt-BR" sz="2400" b="1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VALOR</a:t>
                      </a:r>
                      <a:endParaRPr lang="pt-BR" sz="2400" b="1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Receita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R$2.500,00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Despesas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R$1.800,00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Investimento 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R$500,00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Sobra de Caixa</a:t>
                      </a:r>
                      <a:endParaRPr lang="pt-BR" sz="2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R$200,00</a:t>
                      </a:r>
                      <a:endParaRPr lang="pt-BR" sz="2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NOTA PARANÁ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6181"/>
            <a:ext cx="6542484" cy="54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NOTA FISCAL ELETRÔNICA (</a:t>
            </a:r>
            <a:r>
              <a:rPr lang="pt-BR" dirty="0" err="1" smtClean="0">
                <a:solidFill>
                  <a:schemeClr val="bg1"/>
                </a:solidFill>
              </a:rPr>
              <a:t>Nf-e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 Nota Fiscal Eletrônica é um documento de existência apenas digital</a:t>
            </a:r>
            <a:r>
              <a:rPr lang="pt-BR" dirty="0" smtClean="0">
                <a:solidFill>
                  <a:schemeClr val="bg1"/>
                </a:solidFill>
              </a:rPr>
              <a:t>, emitido </a:t>
            </a:r>
            <a:r>
              <a:rPr lang="pt-BR" dirty="0">
                <a:solidFill>
                  <a:schemeClr val="bg1"/>
                </a:solidFill>
              </a:rPr>
              <a:t>e armazenado eletronicamente, com o intuito de documentar, para </a:t>
            </a:r>
            <a:r>
              <a:rPr lang="pt-BR" dirty="0" smtClean="0">
                <a:solidFill>
                  <a:schemeClr val="bg1"/>
                </a:solidFill>
              </a:rPr>
              <a:t>fins fiscais</a:t>
            </a:r>
            <a:r>
              <a:rPr lang="pt-BR" dirty="0">
                <a:solidFill>
                  <a:schemeClr val="bg1"/>
                </a:solidFill>
              </a:rPr>
              <a:t>, uma operação de circulação de mercadorias ou uma prestação </a:t>
            </a:r>
            <a:r>
              <a:rPr lang="pt-BR" dirty="0" smtClean="0">
                <a:solidFill>
                  <a:schemeClr val="bg1"/>
                </a:solidFill>
              </a:rPr>
              <a:t>de serviços</a:t>
            </a:r>
            <a:r>
              <a:rPr lang="pt-BR" dirty="0">
                <a:solidFill>
                  <a:schemeClr val="bg1"/>
                </a:solidFill>
              </a:rPr>
              <a:t>, ocorrida entre as partes. Sua validade jurídica é garantida </a:t>
            </a:r>
            <a:r>
              <a:rPr lang="pt-BR" dirty="0" smtClean="0">
                <a:solidFill>
                  <a:schemeClr val="bg1"/>
                </a:solidFill>
              </a:rPr>
              <a:t>pela assinatura </a:t>
            </a:r>
            <a:r>
              <a:rPr lang="pt-BR" dirty="0">
                <a:solidFill>
                  <a:schemeClr val="bg1"/>
                </a:solidFill>
              </a:rPr>
              <a:t>digital do remetente (garantia de autoria e de integridade) e </a:t>
            </a:r>
            <a:r>
              <a:rPr lang="pt-BR" dirty="0" smtClean="0">
                <a:solidFill>
                  <a:schemeClr val="bg1"/>
                </a:solidFill>
              </a:rPr>
              <a:t>a autorização </a:t>
            </a:r>
            <a:r>
              <a:rPr lang="pt-BR" dirty="0">
                <a:solidFill>
                  <a:schemeClr val="bg1"/>
                </a:solidFill>
              </a:rPr>
              <a:t>de uso fornecida pelo Fisco, antes da ocorrência do fato gerador.</a:t>
            </a:r>
          </a:p>
        </p:txBody>
      </p:sp>
    </p:spTree>
    <p:extLst>
      <p:ext uri="{BB962C8B-B14F-4D97-AF65-F5344CB8AC3E}">
        <p14:creationId xmlns:p14="http://schemas.microsoft.com/office/powerpoint/2010/main" val="18784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TRIBUTOS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Segundo Luz (2014) tributo é o nome dado para representar a </a:t>
            </a:r>
            <a:r>
              <a:rPr lang="pt-BR" dirty="0" smtClean="0">
                <a:solidFill>
                  <a:schemeClr val="bg1"/>
                </a:solidFill>
              </a:rPr>
              <a:t>classe responsável </a:t>
            </a:r>
            <a:r>
              <a:rPr lang="pt-BR" dirty="0">
                <a:solidFill>
                  <a:schemeClr val="bg1"/>
                </a:solidFill>
              </a:rPr>
              <a:t>pela arrecadação no país, dentro do tributo estão: impostos</a:t>
            </a:r>
            <a:r>
              <a:rPr lang="pt-BR" dirty="0" smtClean="0">
                <a:solidFill>
                  <a:schemeClr val="bg1"/>
                </a:solidFill>
              </a:rPr>
              <a:t>, taxas</a:t>
            </a:r>
            <a:r>
              <a:rPr lang="pt-BR" dirty="0">
                <a:solidFill>
                  <a:schemeClr val="bg1"/>
                </a:solidFill>
              </a:rPr>
              <a:t>, contribuição de melhoria, empréstimo compulsório e </a:t>
            </a:r>
            <a:r>
              <a:rPr lang="pt-BR" dirty="0" smtClean="0">
                <a:solidFill>
                  <a:schemeClr val="bg1"/>
                </a:solidFill>
              </a:rPr>
              <a:t>contribuições especiais</a:t>
            </a:r>
            <a:r>
              <a:rPr lang="pt-BR" dirty="0">
                <a:solidFill>
                  <a:schemeClr val="bg1"/>
                </a:solidFill>
              </a:rPr>
              <a:t>. O Código Tributário Nacional (CTN) Lei 5.172, de 25 de outubro </a:t>
            </a:r>
            <a:r>
              <a:rPr lang="pt-BR" dirty="0" smtClean="0">
                <a:solidFill>
                  <a:schemeClr val="bg1"/>
                </a:solidFill>
              </a:rPr>
              <a:t>de 1966</a:t>
            </a:r>
            <a:r>
              <a:rPr lang="pt-BR" dirty="0">
                <a:solidFill>
                  <a:schemeClr val="bg1"/>
                </a:solidFill>
              </a:rPr>
              <a:t>, é norteadora da aplicabilidade dos tributos no Brasil.</a:t>
            </a:r>
          </a:p>
        </p:txBody>
      </p:sp>
    </p:spTree>
    <p:extLst>
      <p:ext uri="{BB962C8B-B14F-4D97-AF65-F5344CB8AC3E}">
        <p14:creationId xmlns:p14="http://schemas.microsoft.com/office/powerpoint/2010/main" val="38099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IMPOSTOS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buAutoNum type="alphaUcPeriod"/>
            </a:pPr>
            <a:r>
              <a:rPr lang="pt-BR" sz="2400" b="1" dirty="0" smtClean="0">
                <a:solidFill>
                  <a:schemeClr val="bg1"/>
                </a:solidFill>
              </a:rPr>
              <a:t>Patrimônio:</a:t>
            </a:r>
          </a:p>
          <a:p>
            <a:pPr marL="457200" indent="-457200" algn="just">
              <a:buAutoNum type="alphaUcPeriod"/>
            </a:pP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Imposto </a:t>
            </a:r>
            <a:r>
              <a:rPr lang="pt-BR" sz="2400" dirty="0">
                <a:solidFill>
                  <a:schemeClr val="bg1"/>
                </a:solidFill>
              </a:rPr>
              <a:t>sobre Propriedade de Veículos Automotores (IPVA), </a:t>
            </a:r>
            <a:r>
              <a:rPr lang="pt-BR" sz="2400" dirty="0" smtClean="0">
                <a:solidFill>
                  <a:schemeClr val="bg1"/>
                </a:solidFill>
              </a:rPr>
              <a:t>imposto este </a:t>
            </a:r>
            <a:r>
              <a:rPr lang="pt-BR" sz="2400" dirty="0">
                <a:solidFill>
                  <a:schemeClr val="bg1"/>
                </a:solidFill>
              </a:rPr>
              <a:t>que pertence aos Estados e Distrito Federal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Imposto </a:t>
            </a:r>
            <a:r>
              <a:rPr lang="pt-BR" sz="2400" dirty="0">
                <a:solidFill>
                  <a:schemeClr val="bg1"/>
                </a:solidFill>
              </a:rPr>
              <a:t>sobre Propriedade Predial e Territorial Urbana (IPTU), </a:t>
            </a:r>
            <a:r>
              <a:rPr lang="pt-BR" sz="2400" dirty="0" smtClean="0">
                <a:solidFill>
                  <a:schemeClr val="bg1"/>
                </a:solidFill>
              </a:rPr>
              <a:t>imposto este </a:t>
            </a:r>
            <a:r>
              <a:rPr lang="pt-BR" sz="2400" dirty="0">
                <a:solidFill>
                  <a:schemeClr val="bg1"/>
                </a:solidFill>
              </a:rPr>
              <a:t>que pertence ao Município.</a:t>
            </a:r>
          </a:p>
        </p:txBody>
      </p:sp>
    </p:spTree>
    <p:extLst>
      <p:ext uri="{BB962C8B-B14F-4D97-AF65-F5344CB8AC3E}">
        <p14:creationId xmlns:p14="http://schemas.microsoft.com/office/powerpoint/2010/main" val="13790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IMPOSTOS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</a:rPr>
              <a:t>B. Renda: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Imposto </a:t>
            </a:r>
            <a:r>
              <a:rPr lang="pt-BR" sz="2400" dirty="0">
                <a:solidFill>
                  <a:schemeClr val="bg1"/>
                </a:solidFill>
              </a:rPr>
              <a:t>de Renda da Pessoa Física (IRPF), incide sobre a renda </a:t>
            </a:r>
            <a:r>
              <a:rPr lang="pt-BR" sz="2400" dirty="0" smtClean="0">
                <a:solidFill>
                  <a:schemeClr val="bg1"/>
                </a:solidFill>
              </a:rPr>
              <a:t>das pessoas </a:t>
            </a:r>
            <a:r>
              <a:rPr lang="pt-BR" sz="2400" dirty="0">
                <a:solidFill>
                  <a:schemeClr val="bg1"/>
                </a:solidFill>
              </a:rPr>
              <a:t>que auferiram renda anual superior a R$28.559,70, essa </a:t>
            </a:r>
            <a:r>
              <a:rPr lang="pt-BR" sz="2400" dirty="0" smtClean="0">
                <a:solidFill>
                  <a:schemeClr val="bg1"/>
                </a:solidFill>
              </a:rPr>
              <a:t>base muda </a:t>
            </a:r>
            <a:r>
              <a:rPr lang="pt-BR" sz="2400" dirty="0">
                <a:solidFill>
                  <a:schemeClr val="bg1"/>
                </a:solidFill>
              </a:rPr>
              <a:t>todos os anos, é informada pela Receita Federal, (no </a:t>
            </a:r>
            <a:r>
              <a:rPr lang="pt-BR" sz="2400" dirty="0" smtClean="0">
                <a:solidFill>
                  <a:schemeClr val="bg1"/>
                </a:solidFill>
              </a:rPr>
              <a:t>momento da </a:t>
            </a:r>
            <a:r>
              <a:rPr lang="pt-BR" sz="2400" dirty="0">
                <a:solidFill>
                  <a:schemeClr val="bg1"/>
                </a:solidFill>
              </a:rPr>
              <a:t>produção desta apostila está esse valor apresentado), </a:t>
            </a:r>
            <a:r>
              <a:rPr lang="pt-BR" sz="2400" dirty="0" smtClean="0">
                <a:solidFill>
                  <a:schemeClr val="bg1"/>
                </a:solidFill>
              </a:rPr>
              <a:t>essa declaração </a:t>
            </a:r>
            <a:r>
              <a:rPr lang="pt-BR" sz="2400" dirty="0">
                <a:solidFill>
                  <a:schemeClr val="bg1"/>
                </a:solidFill>
              </a:rPr>
              <a:t>é calculada com base na renda do ano anterior e o </a:t>
            </a:r>
            <a:r>
              <a:rPr lang="pt-BR" sz="2400" dirty="0" smtClean="0">
                <a:solidFill>
                  <a:schemeClr val="bg1"/>
                </a:solidFill>
              </a:rPr>
              <a:t>cidadão brasileiro </a:t>
            </a:r>
            <a:r>
              <a:rPr lang="pt-BR" sz="2400" dirty="0">
                <a:solidFill>
                  <a:schemeClr val="bg1"/>
                </a:solidFill>
              </a:rPr>
              <a:t>tem até 30 de abril do próximo ano para entregar a mesma</a:t>
            </a:r>
            <a:r>
              <a:rPr lang="pt-BR" sz="2400" dirty="0" smtClean="0">
                <a:solidFill>
                  <a:schemeClr val="bg1"/>
                </a:solidFill>
              </a:rPr>
              <a:t>, exemplo</a:t>
            </a:r>
            <a:r>
              <a:rPr lang="pt-BR" sz="2400" dirty="0">
                <a:solidFill>
                  <a:schemeClr val="bg1"/>
                </a:solidFill>
              </a:rPr>
              <a:t>: resultado da renda auferida durante ano 2020, entregar </a:t>
            </a:r>
            <a:r>
              <a:rPr lang="pt-BR" sz="2400" dirty="0" smtClean="0">
                <a:solidFill>
                  <a:schemeClr val="bg1"/>
                </a:solidFill>
              </a:rPr>
              <a:t>a declaração </a:t>
            </a:r>
            <a:r>
              <a:rPr lang="pt-BR" sz="2400" dirty="0">
                <a:solidFill>
                  <a:schemeClr val="bg1"/>
                </a:solidFill>
              </a:rPr>
              <a:t>de IRPF até 30 de abril 2021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Imposto de Renda da Pessoa Jurídica (IRPJ) incide sobre a renda </a:t>
            </a:r>
            <a:r>
              <a:rPr lang="pt-BR" sz="2400" dirty="0" smtClean="0">
                <a:solidFill>
                  <a:schemeClr val="bg1"/>
                </a:solidFill>
              </a:rPr>
              <a:t>das empresas</a:t>
            </a:r>
            <a:r>
              <a:rPr lang="pt-BR" sz="2400" dirty="0">
                <a:solidFill>
                  <a:schemeClr val="bg1"/>
                </a:solidFill>
              </a:rPr>
              <a:t>, as datas de cálculo e entrega vai depender do </a:t>
            </a:r>
            <a:r>
              <a:rPr lang="pt-BR" sz="2400" dirty="0" smtClean="0">
                <a:solidFill>
                  <a:schemeClr val="bg1"/>
                </a:solidFill>
              </a:rPr>
              <a:t>regime tributário </a:t>
            </a:r>
            <a:r>
              <a:rPr lang="pt-BR" sz="2400" dirty="0">
                <a:solidFill>
                  <a:schemeClr val="bg1"/>
                </a:solidFill>
              </a:rPr>
              <a:t>dessa empresa ou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21880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2917</Words>
  <Application>Microsoft Office PowerPoint</Application>
  <PresentationFormat>Apresentação na tela (4:3)</PresentationFormat>
  <Paragraphs>174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EDUCAÇÃO FISCAL E CONSUMO</vt:lpstr>
      <vt:lpstr>CIDADANIA FISCAL</vt:lpstr>
      <vt:lpstr>EXIGÊNCIA DE NOTA FISCAL</vt:lpstr>
      <vt:lpstr>PROGRAMAS ESTADUAIS</vt:lpstr>
      <vt:lpstr>NOTA PARANÁ</vt:lpstr>
      <vt:lpstr>NOTA FISCAL ELETRÔNICA (Nf-e)</vt:lpstr>
      <vt:lpstr>TRIBUTOS</vt:lpstr>
      <vt:lpstr>IMPOSTOS</vt:lpstr>
      <vt:lpstr>IMPOSTOS</vt:lpstr>
      <vt:lpstr>IMPOSTOS</vt:lpstr>
      <vt:lpstr>TRIBUTOS FEDERAIS</vt:lpstr>
      <vt:lpstr>TRIBUTOS FEDERAIS</vt:lpstr>
      <vt:lpstr>TRIBUTOS FEDERAIS</vt:lpstr>
      <vt:lpstr>IMPOSTOS ESTADUAIS</vt:lpstr>
      <vt:lpstr>IMPOSTOS MUNICIPAIS</vt:lpstr>
      <vt:lpstr>TAXAS</vt:lpstr>
      <vt:lpstr>CONTRIBUIÇÕES</vt:lpstr>
      <vt:lpstr>EMPRÉSTIMO COMPULSÓRIO</vt:lpstr>
      <vt:lpstr>ARRECADAÇÃO DE IMPOSTOS</vt:lpstr>
      <vt:lpstr>FORMAS DE ARRECADAÇÃO</vt:lpstr>
      <vt:lpstr>FORMAS DE ARRECADAÇÃO</vt:lpstr>
      <vt:lpstr>TABELA IMPOSTO DE RENDA</vt:lpstr>
      <vt:lpstr>FORMAS DE ARRECADAÇÃO</vt:lpstr>
      <vt:lpstr>COBRANÇA DE TRIBUTOS EM SERVIÇOS</vt:lpstr>
      <vt:lpstr>CONSUMO CONSCIENTE</vt:lpstr>
      <vt:lpstr>CONSUMO CONSCIENTE</vt:lpstr>
      <vt:lpstr>CONSUMO CONSCIENTE</vt:lpstr>
      <vt:lpstr>CONSUMO CONSCIENTE</vt:lpstr>
      <vt:lpstr>CONSUMO CONSCIENTE</vt:lpstr>
      <vt:lpstr>CONSUMO CONSCIENTE</vt:lpstr>
      <vt:lpstr>ADMINISTRAÇÃO DE RECURSOS PESSOAIS</vt:lpstr>
      <vt:lpstr>ADMINISTRAÇÃO DE RECURSOS PESSOAIS</vt:lpstr>
      <vt:lpstr>REMUNERAÇÃO X RECURSOS</vt:lpstr>
      <vt:lpstr>RECEITAS X DESPESAS</vt:lpstr>
      <vt:lpstr>RECEITAS X DESPESAS</vt:lpstr>
      <vt:lpstr>RECEITAS X DESPESAS</vt:lpstr>
      <vt:lpstr>RENDA FAMILIAR</vt:lpstr>
      <vt:lpstr>RENDA FAMILIAR</vt:lpstr>
      <vt:lpstr>RENDA FAMILIAR</vt:lpstr>
      <vt:lpstr>ORÇAMENTO FAMILIAR</vt:lpstr>
      <vt:lpstr>COTAÇÃO PREÇOS</vt:lpstr>
      <vt:lpstr>COTAÇÃO DE PREÇOS</vt:lpstr>
      <vt:lpstr>SALDO EM CAIXA</vt:lpstr>
      <vt:lpstr>SALDO EM CAIXA</vt:lpstr>
      <vt:lpstr>SALDO EM CAIXA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Usuário</cp:lastModifiedBy>
  <cp:revision>17</cp:revision>
  <cp:lastPrinted>2020-10-23T15:44:45Z</cp:lastPrinted>
  <dcterms:created xsi:type="dcterms:W3CDTF">2020-10-23T14:46:34Z</dcterms:created>
  <dcterms:modified xsi:type="dcterms:W3CDTF">2021-03-02T14:07:25Z</dcterms:modified>
</cp:coreProperties>
</file>