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256" r:id="rId2"/>
    <p:sldId id="257" r:id="rId3"/>
    <p:sldId id="364" r:id="rId4"/>
    <p:sldId id="365" r:id="rId5"/>
    <p:sldId id="258" r:id="rId6"/>
    <p:sldId id="366" r:id="rId7"/>
    <p:sldId id="304" r:id="rId8"/>
    <p:sldId id="260" r:id="rId9"/>
    <p:sldId id="367" r:id="rId10"/>
    <p:sldId id="368" r:id="rId11"/>
    <p:sldId id="370" r:id="rId12"/>
    <p:sldId id="369" r:id="rId13"/>
    <p:sldId id="371" r:id="rId14"/>
    <p:sldId id="372" r:id="rId15"/>
    <p:sldId id="373" r:id="rId16"/>
    <p:sldId id="374" r:id="rId17"/>
    <p:sldId id="375" r:id="rId18"/>
    <p:sldId id="376" r:id="rId19"/>
    <p:sldId id="377" r:id="rId20"/>
    <p:sldId id="378" r:id="rId21"/>
    <p:sldId id="379" r:id="rId22"/>
    <p:sldId id="380" r:id="rId23"/>
    <p:sldId id="381" r:id="rId24"/>
    <p:sldId id="382" r:id="rId25"/>
    <p:sldId id="383" r:id="rId26"/>
    <p:sldId id="384" r:id="rId27"/>
    <p:sldId id="385" r:id="rId28"/>
    <p:sldId id="386" r:id="rId29"/>
    <p:sldId id="387" r:id="rId30"/>
    <p:sldId id="388" r:id="rId31"/>
    <p:sldId id="389" r:id="rId32"/>
    <p:sldId id="390" r:id="rId33"/>
    <p:sldId id="391" r:id="rId34"/>
    <p:sldId id="392" r:id="rId35"/>
    <p:sldId id="393" r:id="rId36"/>
    <p:sldId id="394" r:id="rId37"/>
    <p:sldId id="395" r:id="rId38"/>
    <p:sldId id="396" r:id="rId39"/>
  </p:sldIdLst>
  <p:sldSz cx="9144000" cy="6858000" type="screen4x3"/>
  <p:notesSz cx="7104063" cy="102346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635"/>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62" autoAdjust="0"/>
  </p:normalViewPr>
  <p:slideViewPr>
    <p:cSldViewPr>
      <p:cViewPr varScale="1">
        <p:scale>
          <a:sx n="112" d="100"/>
          <a:sy n="112" d="100"/>
        </p:scale>
        <p:origin x="-1584" y="-78"/>
      </p:cViewPr>
      <p:guideLst>
        <p:guide orient="horz" pos="2160"/>
        <p:guide pos="2880"/>
      </p:guideLst>
    </p:cSldViewPr>
  </p:slideViewPr>
  <p:outlineViewPr>
    <p:cViewPr>
      <p:scale>
        <a:sx n="33" d="100"/>
        <a:sy n="33" d="100"/>
      </p:scale>
      <p:origin x="48" y="1817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4024313" y="0"/>
            <a:ext cx="3078162" cy="511175"/>
          </a:xfrm>
          <a:prstGeom prst="rect">
            <a:avLst/>
          </a:prstGeom>
        </p:spPr>
        <p:txBody>
          <a:bodyPr vert="horz" lIns="91440" tIns="45720" rIns="91440" bIns="45720" rtlCol="0"/>
          <a:lstStyle>
            <a:lvl1pPr algn="r">
              <a:defRPr sz="1200"/>
            </a:lvl1pPr>
          </a:lstStyle>
          <a:p>
            <a:fld id="{3339CD1B-7D38-4BBB-B59E-EB68453E2C91}" type="datetimeFigureOut">
              <a:rPr lang="pt-BR" smtClean="0"/>
              <a:t>24/03/2021</a:t>
            </a:fld>
            <a:endParaRPr lang="pt-BR"/>
          </a:p>
        </p:txBody>
      </p:sp>
      <p:sp>
        <p:nvSpPr>
          <p:cNvPr id="4" name="Espaço Reservado para Rodapé 3"/>
          <p:cNvSpPr>
            <a:spLocks noGrp="1"/>
          </p:cNvSpPr>
          <p:nvPr>
            <p:ph type="ftr" sz="quarter" idx="2"/>
          </p:nvPr>
        </p:nvSpPr>
        <p:spPr>
          <a:xfrm>
            <a:off x="0" y="9721850"/>
            <a:ext cx="3078163" cy="511175"/>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4024313" y="9721850"/>
            <a:ext cx="3078162" cy="511175"/>
          </a:xfrm>
          <a:prstGeom prst="rect">
            <a:avLst/>
          </a:prstGeom>
        </p:spPr>
        <p:txBody>
          <a:bodyPr vert="horz" lIns="91440" tIns="45720" rIns="91440" bIns="45720" rtlCol="0" anchor="b"/>
          <a:lstStyle>
            <a:lvl1pPr algn="r">
              <a:defRPr sz="1200"/>
            </a:lvl1pPr>
          </a:lstStyle>
          <a:p>
            <a:fld id="{23DC1A76-183E-48D7-A2F2-07D53C807390}" type="slidenum">
              <a:rPr lang="pt-BR" smtClean="0"/>
              <a:t>‹nº›</a:t>
            </a:fld>
            <a:endParaRPr lang="pt-BR"/>
          </a:p>
        </p:txBody>
      </p:sp>
    </p:spTree>
    <p:extLst>
      <p:ext uri="{BB962C8B-B14F-4D97-AF65-F5344CB8AC3E}">
        <p14:creationId xmlns:p14="http://schemas.microsoft.com/office/powerpoint/2010/main" val="8516157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24/03/2021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411379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24/03/2021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05620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24/03/2021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63869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24/03/2021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180609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489FBAAB-7AB7-4A99-A4A9-25C1419D97FF}" type="datetimeFigureOut">
              <a:rPr lang="pt-BR" smtClean="0"/>
              <a:t>24/03/2021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70567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89FBAAB-7AB7-4A99-A4A9-25C1419D97FF}" type="datetimeFigureOut">
              <a:rPr lang="pt-BR" smtClean="0"/>
              <a:t>24/03/2021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5406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89FBAAB-7AB7-4A99-A4A9-25C1419D97FF}" type="datetimeFigureOut">
              <a:rPr lang="pt-BR" smtClean="0"/>
              <a:t>24/03/2021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75082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89FBAAB-7AB7-4A99-A4A9-25C1419D97FF}" type="datetimeFigureOut">
              <a:rPr lang="pt-BR" smtClean="0"/>
              <a:t>24/03/2021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49660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89FBAAB-7AB7-4A99-A4A9-25C1419D97FF}" type="datetimeFigureOut">
              <a:rPr lang="pt-BR" smtClean="0"/>
              <a:t>24/03/2021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483021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89FBAAB-7AB7-4A99-A4A9-25C1419D97FF}" type="datetimeFigureOut">
              <a:rPr lang="pt-BR" smtClean="0"/>
              <a:t>24/03/2021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226209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89FBAAB-7AB7-4A99-A4A9-25C1419D97FF}" type="datetimeFigureOut">
              <a:rPr lang="pt-BR" smtClean="0"/>
              <a:t>24/03/2021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72668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FBAAB-7AB7-4A99-A4A9-25C1419D97FF}" type="datetimeFigureOut">
              <a:rPr lang="pt-BR" smtClean="0"/>
              <a:t>24/03/2021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D3FD5-545D-435A-AC56-B0E6DE7546CC}" type="slidenum">
              <a:rPr lang="pt-BR" smtClean="0"/>
              <a:t>‹nº›</a:t>
            </a:fld>
            <a:endParaRPr lang="pt-BR"/>
          </a:p>
        </p:txBody>
      </p:sp>
    </p:spTree>
    <p:extLst>
      <p:ext uri="{BB962C8B-B14F-4D97-AF65-F5344CB8AC3E}">
        <p14:creationId xmlns:p14="http://schemas.microsoft.com/office/powerpoint/2010/main" val="919195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11560" y="5013176"/>
            <a:ext cx="7772400" cy="1470025"/>
          </a:xfrm>
        </p:spPr>
        <p:txBody>
          <a:bodyPr>
            <a:normAutofit fontScale="90000"/>
          </a:bodyPr>
          <a:lstStyle/>
          <a:p>
            <a:r>
              <a:rPr lang="pt-BR" dirty="0" smtClean="0">
                <a:solidFill>
                  <a:srgbClr val="FDB635"/>
                </a:solidFill>
                <a:latin typeface="Calibri" panose="020F0502020204030204" pitchFamily="34" charset="0"/>
                <a:cs typeface="Calibri" panose="020F0502020204030204" pitchFamily="34" charset="0"/>
              </a:rPr>
              <a:t>DIVERSIDADE CULTURAL RELACIONADA AO MUNDO DO TRABALHO</a:t>
            </a:r>
            <a:endParaRPr lang="pt-BR" dirty="0">
              <a:solidFill>
                <a:srgbClr val="FDB63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89206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CULTURA E DIVERSIDADE NO BRASIL</a:t>
            </a:r>
            <a:endParaRPr lang="pt-BR" dirty="0">
              <a:solidFill>
                <a:schemeClr val="bg1"/>
              </a:solidFill>
            </a:endParaRPr>
          </a:p>
        </p:txBody>
      </p:sp>
      <p:sp>
        <p:nvSpPr>
          <p:cNvPr id="3" name="Espaço Reservado para Conteúdo 2"/>
          <p:cNvSpPr>
            <a:spLocks noGrp="1"/>
          </p:cNvSpPr>
          <p:nvPr>
            <p:ph idx="1"/>
          </p:nvPr>
        </p:nvSpPr>
        <p:spPr>
          <a:xfrm>
            <a:off x="467544" y="1556792"/>
            <a:ext cx="8229600" cy="4525963"/>
          </a:xfrm>
        </p:spPr>
        <p:txBody>
          <a:bodyPr>
            <a:normAutofit fontScale="70000" lnSpcReduction="20000"/>
          </a:bodyPr>
          <a:lstStyle/>
          <a:p>
            <a:pPr marL="0" indent="0" algn="just">
              <a:buNone/>
            </a:pPr>
            <a:r>
              <a:rPr lang="pt-BR" dirty="0">
                <a:solidFill>
                  <a:schemeClr val="bg1"/>
                </a:solidFill>
              </a:rPr>
              <a:t>Os europeus, por se acharem superiores aos nativos americanos, procurou e tentou pôr todo ou qualquer meio; implantar a cultura e elementos europeus, sendo o idioma, religião, direitos, concepções de política e economia, padrões científicos e artísticos, etc.</a:t>
            </a:r>
          </a:p>
          <a:p>
            <a:pPr marL="0" indent="0" algn="just">
              <a:buNone/>
            </a:pPr>
            <a:endParaRPr lang="pt-BR" dirty="0">
              <a:solidFill>
                <a:schemeClr val="bg1"/>
              </a:solidFill>
            </a:endParaRPr>
          </a:p>
          <a:p>
            <a:pPr marL="0" indent="0" algn="just">
              <a:buNone/>
            </a:pPr>
            <a:r>
              <a:rPr lang="pt-BR" dirty="0" smtClean="0">
                <a:solidFill>
                  <a:schemeClr val="bg1"/>
                </a:solidFill>
              </a:rPr>
              <a:t>Segundo </a:t>
            </a:r>
            <a:r>
              <a:rPr lang="pt-BR" dirty="0">
                <a:solidFill>
                  <a:schemeClr val="bg1"/>
                </a:solidFill>
              </a:rPr>
              <a:t>afirma Cotrim (1996) sua ideologia de superioridade se baseava em termos totalmente fúteis e triviais, como por exemplo:</a:t>
            </a:r>
          </a:p>
          <a:p>
            <a:pPr lvl="0" algn="just"/>
            <a:r>
              <a:rPr lang="pt-BR" dirty="0">
                <a:solidFill>
                  <a:schemeClr val="bg1"/>
                </a:solidFill>
              </a:rPr>
              <a:t>As pessoas eram superiores desde o dia que nasciam, por terem pele branca.</a:t>
            </a:r>
          </a:p>
          <a:p>
            <a:pPr lvl="0" algn="just"/>
            <a:r>
              <a:rPr lang="pt-BR" dirty="0">
                <a:solidFill>
                  <a:schemeClr val="bg1"/>
                </a:solidFill>
              </a:rPr>
              <a:t>Tinham a única e verdadeira fé religiosa, que era o catolicismo.</a:t>
            </a:r>
          </a:p>
          <a:p>
            <a:pPr lvl="0" algn="just"/>
            <a:r>
              <a:rPr lang="pt-BR" dirty="0">
                <a:solidFill>
                  <a:schemeClr val="bg1"/>
                </a:solidFill>
              </a:rPr>
              <a:t>Eles possuíam os únicos e melhores sistemas sociais, econômicos e culturais, sendo o capitalismo, e realizações no campo da técnica, ciência e arte.</a:t>
            </a:r>
          </a:p>
        </p:txBody>
      </p:sp>
    </p:spTree>
    <p:extLst>
      <p:ext uri="{BB962C8B-B14F-4D97-AF65-F5344CB8AC3E}">
        <p14:creationId xmlns:p14="http://schemas.microsoft.com/office/powerpoint/2010/main" val="2540058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CULTURA E DIVERSIDADE NO BRASIL</a:t>
            </a:r>
            <a:endParaRPr lang="pt-BR" dirty="0">
              <a:solidFill>
                <a:schemeClr val="bg1"/>
              </a:solidFill>
            </a:endParaRPr>
          </a:p>
        </p:txBody>
      </p:sp>
      <p:sp>
        <p:nvSpPr>
          <p:cNvPr id="3" name="Espaço Reservado para Conteúdo 2"/>
          <p:cNvSpPr>
            <a:spLocks noGrp="1"/>
          </p:cNvSpPr>
          <p:nvPr>
            <p:ph idx="1"/>
          </p:nvPr>
        </p:nvSpPr>
        <p:spPr>
          <a:xfrm>
            <a:off x="467544" y="1556792"/>
            <a:ext cx="8229600" cy="4525963"/>
          </a:xfrm>
        </p:spPr>
        <p:txBody>
          <a:bodyPr>
            <a:normAutofit fontScale="92500" lnSpcReduction="20000"/>
          </a:bodyPr>
          <a:lstStyle/>
          <a:p>
            <a:pPr marL="0" indent="0" algn="just">
              <a:buNone/>
            </a:pPr>
            <a:r>
              <a:rPr lang="pt-BR" dirty="0">
                <a:solidFill>
                  <a:schemeClr val="bg1"/>
                </a:solidFill>
              </a:rPr>
              <a:t>Segundo Cotrim 1996, a palavra indígena simboliza um nome genérico, que é usado para denominar um vasto número de povos, ou nações que são diferentes entre si. Havia um pouco mais de 3 mil nações indígenas que viviam na América no fim do século XV, nisto, é possível destacar entre elas:</a:t>
            </a:r>
          </a:p>
          <a:p>
            <a:pPr lvl="0" algn="just"/>
            <a:r>
              <a:rPr lang="pt-BR" dirty="0">
                <a:solidFill>
                  <a:schemeClr val="bg1"/>
                </a:solidFill>
              </a:rPr>
              <a:t>Os </a:t>
            </a:r>
            <a:r>
              <a:rPr lang="pt-BR" b="1" dirty="0">
                <a:solidFill>
                  <a:schemeClr val="bg1"/>
                </a:solidFill>
              </a:rPr>
              <a:t>Apaches, Comanches e Iroqueses, </a:t>
            </a:r>
            <a:r>
              <a:rPr lang="pt-BR" dirty="0">
                <a:solidFill>
                  <a:schemeClr val="bg1"/>
                </a:solidFill>
              </a:rPr>
              <a:t>na América do Norte;</a:t>
            </a:r>
          </a:p>
          <a:p>
            <a:pPr lvl="0" algn="just"/>
            <a:r>
              <a:rPr lang="pt-BR" dirty="0">
                <a:solidFill>
                  <a:schemeClr val="bg1"/>
                </a:solidFill>
              </a:rPr>
              <a:t>Os</a:t>
            </a:r>
            <a:r>
              <a:rPr lang="pt-BR" b="1" dirty="0">
                <a:solidFill>
                  <a:schemeClr val="bg1"/>
                </a:solidFill>
              </a:rPr>
              <a:t> Astecas </a:t>
            </a:r>
            <a:r>
              <a:rPr lang="pt-BR" dirty="0">
                <a:solidFill>
                  <a:schemeClr val="bg1"/>
                </a:solidFill>
              </a:rPr>
              <a:t>e </a:t>
            </a:r>
            <a:r>
              <a:rPr lang="pt-BR" b="1" dirty="0">
                <a:solidFill>
                  <a:schemeClr val="bg1"/>
                </a:solidFill>
              </a:rPr>
              <a:t>Maias, </a:t>
            </a:r>
            <a:r>
              <a:rPr lang="pt-BR" dirty="0">
                <a:solidFill>
                  <a:schemeClr val="bg1"/>
                </a:solidFill>
              </a:rPr>
              <a:t>na América Central;</a:t>
            </a:r>
          </a:p>
          <a:p>
            <a:pPr lvl="0" algn="just"/>
            <a:r>
              <a:rPr lang="pt-BR" dirty="0">
                <a:solidFill>
                  <a:schemeClr val="bg1"/>
                </a:solidFill>
              </a:rPr>
              <a:t>E os </a:t>
            </a:r>
            <a:r>
              <a:rPr lang="pt-BR" b="1" dirty="0">
                <a:solidFill>
                  <a:schemeClr val="bg1"/>
                </a:solidFill>
              </a:rPr>
              <a:t>Incas, tupis, Jês </a:t>
            </a:r>
            <a:r>
              <a:rPr lang="pt-BR" dirty="0">
                <a:solidFill>
                  <a:schemeClr val="bg1"/>
                </a:solidFill>
              </a:rPr>
              <a:t>e os </a:t>
            </a:r>
            <a:r>
              <a:rPr lang="pt-BR" b="1" dirty="0">
                <a:solidFill>
                  <a:schemeClr val="bg1"/>
                </a:solidFill>
              </a:rPr>
              <a:t>Nuaruaques, </a:t>
            </a:r>
            <a:r>
              <a:rPr lang="pt-BR" dirty="0">
                <a:solidFill>
                  <a:schemeClr val="bg1"/>
                </a:solidFill>
              </a:rPr>
              <a:t>que viviam na América do </a:t>
            </a:r>
            <a:r>
              <a:rPr lang="pt-BR" dirty="0" smtClean="0">
                <a:solidFill>
                  <a:schemeClr val="bg1"/>
                </a:solidFill>
              </a:rPr>
              <a:t>Sul, entre outros;</a:t>
            </a:r>
            <a:endParaRPr lang="pt-BR" dirty="0">
              <a:solidFill>
                <a:schemeClr val="bg1"/>
              </a:solidFill>
            </a:endParaRPr>
          </a:p>
        </p:txBody>
      </p:sp>
    </p:spTree>
    <p:extLst>
      <p:ext uri="{BB962C8B-B14F-4D97-AF65-F5344CB8AC3E}">
        <p14:creationId xmlns:p14="http://schemas.microsoft.com/office/powerpoint/2010/main" val="1380793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DIFERENTES CULTURAS NO BRASIL</a:t>
            </a:r>
            <a:endParaRPr lang="pt-BR" dirty="0">
              <a:solidFill>
                <a:schemeClr val="bg1"/>
              </a:solidFill>
            </a:endParaRPr>
          </a:p>
        </p:txBody>
      </p:sp>
      <p:sp>
        <p:nvSpPr>
          <p:cNvPr id="3" name="Espaço Reservado para Conteúdo 2"/>
          <p:cNvSpPr>
            <a:spLocks noGrp="1"/>
          </p:cNvSpPr>
          <p:nvPr>
            <p:ph idx="1"/>
          </p:nvPr>
        </p:nvSpPr>
        <p:spPr>
          <a:xfrm>
            <a:off x="467544" y="1556792"/>
            <a:ext cx="8229600" cy="4525963"/>
          </a:xfrm>
        </p:spPr>
        <p:txBody>
          <a:bodyPr>
            <a:noAutofit/>
          </a:bodyPr>
          <a:lstStyle/>
          <a:p>
            <a:pPr marL="0" lvl="0" indent="0" algn="just">
              <a:buNone/>
            </a:pPr>
            <a:r>
              <a:rPr lang="pt-BR" sz="2800" b="1" dirty="0" smtClean="0">
                <a:solidFill>
                  <a:schemeClr val="bg1"/>
                </a:solidFill>
              </a:rPr>
              <a:t>Nordeste </a:t>
            </a:r>
          </a:p>
          <a:p>
            <a:pPr lvl="0" algn="just"/>
            <a:r>
              <a:rPr lang="pt-BR" sz="2800" dirty="0" smtClean="0">
                <a:solidFill>
                  <a:schemeClr val="bg1"/>
                </a:solidFill>
              </a:rPr>
              <a:t>Danças </a:t>
            </a:r>
            <a:r>
              <a:rPr lang="pt-BR" sz="2800" dirty="0">
                <a:solidFill>
                  <a:schemeClr val="bg1"/>
                </a:solidFill>
              </a:rPr>
              <a:t>e festa: bumba meu boi, maracatu, caboclinho, carnaval, ciranda, frevo, capoeira;</a:t>
            </a:r>
          </a:p>
          <a:p>
            <a:pPr lvl="0" algn="just"/>
            <a:r>
              <a:rPr lang="pt-BR" sz="2800" dirty="0">
                <a:solidFill>
                  <a:schemeClr val="bg1"/>
                </a:solidFill>
              </a:rPr>
              <a:t>Religião: Iemanjá, Lavagem Escadaria de Bonfim;</a:t>
            </a:r>
          </a:p>
          <a:p>
            <a:pPr lvl="0" algn="just"/>
            <a:r>
              <a:rPr lang="pt-BR" sz="2800" dirty="0">
                <a:solidFill>
                  <a:schemeClr val="bg1"/>
                </a:solidFill>
              </a:rPr>
              <a:t>Literatura de cordel;</a:t>
            </a:r>
          </a:p>
          <a:p>
            <a:pPr lvl="0" algn="just"/>
            <a:r>
              <a:rPr lang="pt-BR" sz="2800" dirty="0">
                <a:solidFill>
                  <a:schemeClr val="bg1"/>
                </a:solidFill>
              </a:rPr>
              <a:t>Artesanatos;</a:t>
            </a:r>
          </a:p>
          <a:p>
            <a:pPr lvl="0" algn="just"/>
            <a:r>
              <a:rPr lang="pt-BR" sz="2800" dirty="0">
                <a:solidFill>
                  <a:schemeClr val="bg1"/>
                </a:solidFill>
              </a:rPr>
              <a:t>Alimentação: carne de sol, o bode assado, buchada de bode, cuscuz, mungunzá, mandioca, cocada, pé de moleque, acarajé, tapioca (beiju).  </a:t>
            </a:r>
          </a:p>
        </p:txBody>
      </p:sp>
    </p:spTree>
    <p:extLst>
      <p:ext uri="{BB962C8B-B14F-4D97-AF65-F5344CB8AC3E}">
        <p14:creationId xmlns:p14="http://schemas.microsoft.com/office/powerpoint/2010/main" val="702341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DIFERENTES CULTURAS NO BRASIL</a:t>
            </a:r>
            <a:endParaRPr lang="pt-BR" dirty="0">
              <a:solidFill>
                <a:schemeClr val="bg1"/>
              </a:solidFill>
            </a:endParaRPr>
          </a:p>
        </p:txBody>
      </p:sp>
      <p:sp>
        <p:nvSpPr>
          <p:cNvPr id="3" name="Espaço Reservado para Conteúdo 2"/>
          <p:cNvSpPr>
            <a:spLocks noGrp="1"/>
          </p:cNvSpPr>
          <p:nvPr>
            <p:ph idx="1"/>
          </p:nvPr>
        </p:nvSpPr>
        <p:spPr>
          <a:xfrm>
            <a:off x="467544" y="1556792"/>
            <a:ext cx="8229600" cy="4525963"/>
          </a:xfrm>
        </p:spPr>
        <p:txBody>
          <a:bodyPr>
            <a:noAutofit/>
          </a:bodyPr>
          <a:lstStyle/>
          <a:p>
            <a:pPr marL="0" lvl="0" indent="0" algn="just">
              <a:buNone/>
            </a:pPr>
            <a:r>
              <a:rPr lang="pt-BR" sz="2800" b="1" dirty="0" smtClean="0">
                <a:solidFill>
                  <a:schemeClr val="bg1"/>
                </a:solidFill>
              </a:rPr>
              <a:t>Norte  - </a:t>
            </a:r>
            <a:r>
              <a:rPr lang="pt-BR" sz="2800" dirty="0" smtClean="0">
                <a:solidFill>
                  <a:schemeClr val="bg1"/>
                </a:solidFill>
              </a:rPr>
              <a:t>A </a:t>
            </a:r>
            <a:r>
              <a:rPr lang="pt-BR" sz="2800" dirty="0">
                <a:solidFill>
                  <a:schemeClr val="bg1"/>
                </a:solidFill>
              </a:rPr>
              <a:t>região Norte do Brasil é conhecida pelos inúmeros eventos festivos e culturais que ocorrem por lá. Sendo eles:</a:t>
            </a:r>
          </a:p>
          <a:p>
            <a:pPr lvl="0" algn="just"/>
            <a:r>
              <a:rPr lang="pt-BR" sz="2800" dirty="0">
                <a:solidFill>
                  <a:schemeClr val="bg1"/>
                </a:solidFill>
              </a:rPr>
              <a:t>Celebrações Indígenas;</a:t>
            </a:r>
          </a:p>
          <a:p>
            <a:pPr lvl="0" algn="just"/>
            <a:r>
              <a:rPr lang="pt-BR" sz="2800" dirty="0">
                <a:solidFill>
                  <a:schemeClr val="bg1"/>
                </a:solidFill>
              </a:rPr>
              <a:t>A festa Círio de Nazaré;</a:t>
            </a:r>
          </a:p>
          <a:p>
            <a:pPr lvl="0" algn="just"/>
            <a:r>
              <a:rPr lang="pt-BR" sz="2800" dirty="0">
                <a:solidFill>
                  <a:schemeClr val="bg1"/>
                </a:solidFill>
              </a:rPr>
              <a:t>Festival de Parintins, das festas mais conhecidas envolvendo o boi-bumbá;</a:t>
            </a:r>
          </a:p>
          <a:p>
            <a:pPr lvl="0" algn="just"/>
            <a:r>
              <a:rPr lang="pt-BR" sz="2800" dirty="0">
                <a:solidFill>
                  <a:schemeClr val="bg1"/>
                </a:solidFill>
              </a:rPr>
              <a:t>A Congada;</a:t>
            </a:r>
          </a:p>
          <a:p>
            <a:pPr lvl="0" algn="just"/>
            <a:r>
              <a:rPr lang="pt-BR" sz="2800" dirty="0">
                <a:solidFill>
                  <a:schemeClr val="bg1"/>
                </a:solidFill>
              </a:rPr>
              <a:t>E também o artesanato indígena;</a:t>
            </a:r>
          </a:p>
        </p:txBody>
      </p:sp>
    </p:spTree>
    <p:extLst>
      <p:ext uri="{BB962C8B-B14F-4D97-AF65-F5344CB8AC3E}">
        <p14:creationId xmlns:p14="http://schemas.microsoft.com/office/powerpoint/2010/main" val="475560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DIFERENTES CULTURAS NO BRASIL</a:t>
            </a:r>
            <a:endParaRPr lang="pt-BR" dirty="0">
              <a:solidFill>
                <a:schemeClr val="bg1"/>
              </a:solidFill>
            </a:endParaRPr>
          </a:p>
        </p:txBody>
      </p:sp>
      <p:sp>
        <p:nvSpPr>
          <p:cNvPr id="3" name="Espaço Reservado para Conteúdo 2"/>
          <p:cNvSpPr>
            <a:spLocks noGrp="1"/>
          </p:cNvSpPr>
          <p:nvPr>
            <p:ph idx="1"/>
          </p:nvPr>
        </p:nvSpPr>
        <p:spPr>
          <a:xfrm>
            <a:off x="467544" y="1340768"/>
            <a:ext cx="8229600" cy="4525963"/>
          </a:xfrm>
        </p:spPr>
        <p:txBody>
          <a:bodyPr>
            <a:noAutofit/>
          </a:bodyPr>
          <a:lstStyle/>
          <a:p>
            <a:pPr algn="just"/>
            <a:r>
              <a:rPr lang="pt-BR" sz="2600" b="1" dirty="0" smtClean="0">
                <a:solidFill>
                  <a:schemeClr val="bg1"/>
                </a:solidFill>
              </a:rPr>
              <a:t>Centro-Oeste  - </a:t>
            </a:r>
            <a:r>
              <a:rPr lang="pt-BR" sz="2600" dirty="0">
                <a:solidFill>
                  <a:schemeClr val="bg1"/>
                </a:solidFill>
              </a:rPr>
              <a:t>Na região Centro-Oeste, faz parte da cultura: </a:t>
            </a:r>
          </a:p>
          <a:p>
            <a:pPr lvl="0" algn="just"/>
            <a:r>
              <a:rPr lang="pt-BR" sz="2600" dirty="0">
                <a:solidFill>
                  <a:schemeClr val="bg1"/>
                </a:solidFill>
              </a:rPr>
              <a:t>A Procissão do Fogaréu e as Cavalhadas;</a:t>
            </a:r>
          </a:p>
          <a:p>
            <a:pPr lvl="0" algn="just"/>
            <a:r>
              <a:rPr lang="pt-BR" sz="2600" dirty="0">
                <a:solidFill>
                  <a:schemeClr val="bg1"/>
                </a:solidFill>
              </a:rPr>
              <a:t>Cavalhadas, (que são espécies de festivais);</a:t>
            </a:r>
          </a:p>
          <a:p>
            <a:pPr lvl="0" algn="just"/>
            <a:r>
              <a:rPr lang="pt-BR" sz="2600" dirty="0">
                <a:solidFill>
                  <a:schemeClr val="bg1"/>
                </a:solidFill>
              </a:rPr>
              <a:t>Tear Manual;</a:t>
            </a:r>
          </a:p>
          <a:p>
            <a:pPr lvl="0" algn="just"/>
            <a:r>
              <a:rPr lang="pt-BR" sz="2600" dirty="0">
                <a:solidFill>
                  <a:schemeClr val="bg1"/>
                </a:solidFill>
              </a:rPr>
              <a:t>A dança Cururu;</a:t>
            </a:r>
          </a:p>
          <a:p>
            <a:pPr lvl="0" algn="just"/>
            <a:r>
              <a:rPr lang="pt-BR" sz="2600" dirty="0">
                <a:solidFill>
                  <a:schemeClr val="bg1"/>
                </a:solidFill>
              </a:rPr>
              <a:t>O Siriri;</a:t>
            </a:r>
          </a:p>
          <a:p>
            <a:pPr lvl="0" algn="just"/>
            <a:r>
              <a:rPr lang="pt-BR" sz="2600" dirty="0">
                <a:solidFill>
                  <a:schemeClr val="bg1"/>
                </a:solidFill>
              </a:rPr>
              <a:t>O </a:t>
            </a:r>
            <a:r>
              <a:rPr lang="pt-BR" sz="2600" dirty="0" err="1">
                <a:solidFill>
                  <a:schemeClr val="bg1"/>
                </a:solidFill>
              </a:rPr>
              <a:t>Rasqueado</a:t>
            </a:r>
            <a:r>
              <a:rPr lang="pt-BR" sz="2600" dirty="0">
                <a:solidFill>
                  <a:schemeClr val="bg1"/>
                </a:solidFill>
              </a:rPr>
              <a:t> Cuiabano;</a:t>
            </a:r>
          </a:p>
          <a:p>
            <a:pPr lvl="0" algn="just"/>
            <a:r>
              <a:rPr lang="pt-BR" sz="2600" dirty="0">
                <a:solidFill>
                  <a:schemeClr val="bg1"/>
                </a:solidFill>
              </a:rPr>
              <a:t>A Viola de Cocho;</a:t>
            </a:r>
          </a:p>
          <a:p>
            <a:pPr marL="0" lvl="0" indent="0" algn="just">
              <a:buNone/>
            </a:pPr>
            <a:r>
              <a:rPr lang="pt-BR" sz="2600" dirty="0">
                <a:solidFill>
                  <a:schemeClr val="bg1"/>
                </a:solidFill>
              </a:rPr>
              <a:t>Suas principais culinárias são: o bolo de arroz, a mojica de pintado, a Maria Isael e farofa de banana;</a:t>
            </a:r>
          </a:p>
        </p:txBody>
      </p:sp>
    </p:spTree>
    <p:extLst>
      <p:ext uri="{BB962C8B-B14F-4D97-AF65-F5344CB8AC3E}">
        <p14:creationId xmlns:p14="http://schemas.microsoft.com/office/powerpoint/2010/main" val="1810883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DIFERENTES CULTURAS NO BRASIL</a:t>
            </a:r>
            <a:endParaRPr lang="pt-BR" dirty="0">
              <a:solidFill>
                <a:schemeClr val="bg1"/>
              </a:solidFill>
            </a:endParaRPr>
          </a:p>
        </p:txBody>
      </p:sp>
      <p:sp>
        <p:nvSpPr>
          <p:cNvPr id="3" name="Espaço Reservado para Conteúdo 2"/>
          <p:cNvSpPr>
            <a:spLocks noGrp="1"/>
          </p:cNvSpPr>
          <p:nvPr>
            <p:ph idx="1"/>
          </p:nvPr>
        </p:nvSpPr>
        <p:spPr>
          <a:xfrm>
            <a:off x="467544" y="1340768"/>
            <a:ext cx="8229600" cy="4525963"/>
          </a:xfrm>
        </p:spPr>
        <p:txBody>
          <a:bodyPr>
            <a:noAutofit/>
          </a:bodyPr>
          <a:lstStyle/>
          <a:p>
            <a:pPr marL="0" indent="0" algn="just">
              <a:buNone/>
            </a:pPr>
            <a:r>
              <a:rPr lang="pt-BR" sz="2600" b="1" dirty="0" smtClean="0">
                <a:solidFill>
                  <a:schemeClr val="bg1"/>
                </a:solidFill>
              </a:rPr>
              <a:t>Sudeste:</a:t>
            </a:r>
            <a:endParaRPr lang="pt-BR" sz="2600" dirty="0">
              <a:solidFill>
                <a:schemeClr val="bg1"/>
              </a:solidFill>
            </a:endParaRPr>
          </a:p>
          <a:p>
            <a:pPr lvl="0" algn="just"/>
            <a:r>
              <a:rPr lang="pt-BR" sz="2600" dirty="0">
                <a:solidFill>
                  <a:schemeClr val="bg1"/>
                </a:solidFill>
              </a:rPr>
              <a:t>Congada;</a:t>
            </a:r>
          </a:p>
          <a:p>
            <a:pPr lvl="0" algn="just"/>
            <a:r>
              <a:rPr lang="pt-BR" sz="2600" dirty="0">
                <a:solidFill>
                  <a:schemeClr val="bg1"/>
                </a:solidFill>
              </a:rPr>
              <a:t>Os Desfiles de escolas de Samba;</a:t>
            </a:r>
          </a:p>
          <a:p>
            <a:pPr lvl="0" algn="just"/>
            <a:r>
              <a:rPr lang="pt-BR" sz="2600" dirty="0">
                <a:solidFill>
                  <a:schemeClr val="bg1"/>
                </a:solidFill>
              </a:rPr>
              <a:t>Festa de Iemanjá;</a:t>
            </a:r>
          </a:p>
          <a:p>
            <a:pPr lvl="0" algn="just"/>
            <a:r>
              <a:rPr lang="pt-BR" sz="2600" dirty="0">
                <a:solidFill>
                  <a:schemeClr val="bg1"/>
                </a:solidFill>
              </a:rPr>
              <a:t>Folia de Reis;</a:t>
            </a:r>
          </a:p>
          <a:p>
            <a:pPr lvl="0" algn="just"/>
            <a:r>
              <a:rPr lang="pt-BR" sz="2600" dirty="0">
                <a:solidFill>
                  <a:schemeClr val="bg1"/>
                </a:solidFill>
              </a:rPr>
              <a:t>A Dança de São Gonçalo;</a:t>
            </a:r>
          </a:p>
          <a:p>
            <a:pPr lvl="0" algn="just"/>
            <a:r>
              <a:rPr lang="pt-BR" sz="2600" dirty="0">
                <a:solidFill>
                  <a:schemeClr val="bg1"/>
                </a:solidFill>
              </a:rPr>
              <a:t>Caiapó;</a:t>
            </a:r>
          </a:p>
          <a:p>
            <a:pPr lvl="0" algn="just"/>
            <a:r>
              <a:rPr lang="pt-BR" sz="2600" dirty="0" err="1">
                <a:solidFill>
                  <a:schemeClr val="bg1"/>
                </a:solidFill>
              </a:rPr>
              <a:t>Ticumbi</a:t>
            </a:r>
            <a:r>
              <a:rPr lang="pt-BR" sz="2600" dirty="0">
                <a:solidFill>
                  <a:schemeClr val="bg1"/>
                </a:solidFill>
              </a:rPr>
              <a:t>;</a:t>
            </a:r>
          </a:p>
          <a:p>
            <a:pPr marL="0" lvl="0" indent="0" algn="just">
              <a:buNone/>
            </a:pPr>
            <a:r>
              <a:rPr lang="pt-BR" sz="2600" dirty="0">
                <a:solidFill>
                  <a:schemeClr val="bg1"/>
                </a:solidFill>
              </a:rPr>
              <a:t>A culinária é representada pelos pratos: a moqueca de capixaba, pão de queijo, feijão tropeiro, carne de porco com couve, milho ou mandioca, e outros.</a:t>
            </a:r>
          </a:p>
        </p:txBody>
      </p:sp>
    </p:spTree>
    <p:extLst>
      <p:ext uri="{BB962C8B-B14F-4D97-AF65-F5344CB8AC3E}">
        <p14:creationId xmlns:p14="http://schemas.microsoft.com/office/powerpoint/2010/main" val="1936058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DIFERENTES CULTURAS NO BRASIL</a:t>
            </a:r>
            <a:endParaRPr lang="pt-BR" dirty="0">
              <a:solidFill>
                <a:schemeClr val="bg1"/>
              </a:solidFill>
            </a:endParaRPr>
          </a:p>
        </p:txBody>
      </p:sp>
      <p:sp>
        <p:nvSpPr>
          <p:cNvPr id="3" name="Espaço Reservado para Conteúdo 2"/>
          <p:cNvSpPr>
            <a:spLocks noGrp="1"/>
          </p:cNvSpPr>
          <p:nvPr>
            <p:ph idx="1"/>
          </p:nvPr>
        </p:nvSpPr>
        <p:spPr>
          <a:xfrm>
            <a:off x="467544" y="1052736"/>
            <a:ext cx="8229600" cy="4525963"/>
          </a:xfrm>
        </p:spPr>
        <p:txBody>
          <a:bodyPr>
            <a:noAutofit/>
          </a:bodyPr>
          <a:lstStyle/>
          <a:p>
            <a:pPr marL="0" indent="0" algn="just">
              <a:buNone/>
            </a:pPr>
            <a:r>
              <a:rPr lang="pt-BR" sz="2600" b="1" dirty="0" smtClean="0">
                <a:solidFill>
                  <a:schemeClr val="bg1"/>
                </a:solidFill>
              </a:rPr>
              <a:t>Sul - </a:t>
            </a:r>
            <a:r>
              <a:rPr lang="pt-BR" sz="2400" dirty="0" smtClean="0">
                <a:solidFill>
                  <a:schemeClr val="bg1"/>
                </a:solidFill>
              </a:rPr>
              <a:t>A </a:t>
            </a:r>
            <a:r>
              <a:rPr lang="pt-BR" sz="2400" dirty="0">
                <a:solidFill>
                  <a:schemeClr val="bg1"/>
                </a:solidFill>
              </a:rPr>
              <a:t>região Sul do Brasil é fortemente conhecida pelo frio. Além disso existem outras coisas pelas quais são reconhecidos como por exemplo:</a:t>
            </a:r>
          </a:p>
          <a:p>
            <a:pPr lvl="0" algn="just"/>
            <a:r>
              <a:rPr lang="pt-BR" sz="2400" dirty="0">
                <a:solidFill>
                  <a:schemeClr val="bg1"/>
                </a:solidFill>
              </a:rPr>
              <a:t>A Bombacha e o Chimarrão;</a:t>
            </a:r>
          </a:p>
          <a:p>
            <a:pPr lvl="0" algn="just"/>
            <a:r>
              <a:rPr lang="pt-BR" sz="2400" dirty="0">
                <a:solidFill>
                  <a:schemeClr val="bg1"/>
                </a:solidFill>
              </a:rPr>
              <a:t>A dança Cavalhada;</a:t>
            </a:r>
          </a:p>
          <a:p>
            <a:pPr lvl="0" algn="just"/>
            <a:r>
              <a:rPr lang="pt-BR" sz="2400" dirty="0">
                <a:solidFill>
                  <a:schemeClr val="bg1"/>
                </a:solidFill>
              </a:rPr>
              <a:t>Dança de São Gonçalo;</a:t>
            </a:r>
          </a:p>
          <a:p>
            <a:pPr lvl="0" algn="just"/>
            <a:r>
              <a:rPr lang="pt-BR" sz="2400" dirty="0">
                <a:solidFill>
                  <a:schemeClr val="bg1"/>
                </a:solidFill>
              </a:rPr>
              <a:t>Festa de Cerejeira;</a:t>
            </a:r>
          </a:p>
          <a:p>
            <a:pPr lvl="0" algn="just"/>
            <a:r>
              <a:rPr lang="pt-BR" sz="2400" dirty="0">
                <a:solidFill>
                  <a:schemeClr val="bg1"/>
                </a:solidFill>
              </a:rPr>
              <a:t>Festa do Divino;</a:t>
            </a:r>
          </a:p>
          <a:p>
            <a:pPr lvl="0" algn="just"/>
            <a:r>
              <a:rPr lang="pt-BR" sz="2400" dirty="0">
                <a:solidFill>
                  <a:schemeClr val="bg1"/>
                </a:solidFill>
              </a:rPr>
              <a:t>Coração de Nossa Senhora;</a:t>
            </a:r>
          </a:p>
          <a:p>
            <a:pPr lvl="0" algn="just"/>
            <a:r>
              <a:rPr lang="pt-BR" sz="2400" dirty="0">
                <a:solidFill>
                  <a:schemeClr val="bg1"/>
                </a:solidFill>
              </a:rPr>
              <a:t>Festa de São Benedito;</a:t>
            </a:r>
          </a:p>
          <a:p>
            <a:pPr marL="0" lvl="0" indent="0" algn="just">
              <a:buNone/>
            </a:pPr>
            <a:r>
              <a:rPr lang="pt-BR" sz="2400" dirty="0">
                <a:solidFill>
                  <a:schemeClr val="bg1"/>
                </a:solidFill>
              </a:rPr>
              <a:t>Sua culinária é representada por: barreado que é um cozido de carne, chimarrão, que é uma erva colocada em uma cuia com água quente, muito usada nas épocas de frio forte, e várias outras comidas típicas.</a:t>
            </a:r>
          </a:p>
        </p:txBody>
      </p:sp>
    </p:spTree>
    <p:extLst>
      <p:ext uri="{BB962C8B-B14F-4D97-AF65-F5344CB8AC3E}">
        <p14:creationId xmlns:p14="http://schemas.microsoft.com/office/powerpoint/2010/main" val="3580032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ETNIAS NO BRASIL</a:t>
            </a:r>
            <a:endParaRPr lang="pt-BR" dirty="0">
              <a:solidFill>
                <a:schemeClr val="bg1"/>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894599346"/>
              </p:ext>
            </p:extLst>
          </p:nvPr>
        </p:nvGraphicFramePr>
        <p:xfrm>
          <a:off x="1691680" y="1772816"/>
          <a:ext cx="6071939" cy="4089400"/>
        </p:xfrm>
        <a:graphic>
          <a:graphicData uri="http://schemas.openxmlformats.org/drawingml/2006/table">
            <a:tbl>
              <a:tblPr>
                <a:tableStyleId>{5C22544A-7EE6-4342-B048-85BDC9FD1C3A}</a:tableStyleId>
              </a:tblPr>
              <a:tblGrid>
                <a:gridCol w="1968041"/>
                <a:gridCol w="2013809"/>
                <a:gridCol w="2090089"/>
              </a:tblGrid>
              <a:tr h="584200">
                <a:tc gridSpan="3">
                  <a:txBody>
                    <a:bodyPr/>
                    <a:lstStyle/>
                    <a:p>
                      <a:pPr algn="just">
                        <a:lnSpc>
                          <a:spcPct val="150000"/>
                        </a:lnSpc>
                        <a:spcAft>
                          <a:spcPts val="0"/>
                        </a:spcAft>
                      </a:pPr>
                      <a:r>
                        <a:rPr lang="pt-BR" sz="2000" dirty="0">
                          <a:effectLst/>
                        </a:rPr>
                        <a:t>Tabela de distribuição da população, por cor ou raça</a:t>
                      </a:r>
                      <a:endParaRPr lang="pt-BR" sz="2000" dirty="0">
                        <a:effectLst/>
                        <a:latin typeface="Calibri"/>
                        <a:ea typeface="Batang"/>
                        <a:cs typeface="Times New Roman"/>
                      </a:endParaRPr>
                    </a:p>
                  </a:txBody>
                  <a:tcPr marL="63500" marR="63500" marT="63500" marB="63500"/>
                </a:tc>
                <a:tc hMerge="1">
                  <a:txBody>
                    <a:bodyPr/>
                    <a:lstStyle/>
                    <a:p>
                      <a:endParaRPr lang="pt-BR"/>
                    </a:p>
                  </a:txBody>
                  <a:tcPr/>
                </a:tc>
                <a:tc hMerge="1">
                  <a:txBody>
                    <a:bodyPr/>
                    <a:lstStyle/>
                    <a:p>
                      <a:endParaRPr lang="pt-BR"/>
                    </a:p>
                  </a:txBody>
                  <a:tcPr/>
                </a:tc>
              </a:tr>
              <a:tr h="488387">
                <a:tc>
                  <a:txBody>
                    <a:bodyPr/>
                    <a:lstStyle/>
                    <a:p>
                      <a:pPr algn="just">
                        <a:lnSpc>
                          <a:spcPct val="150000"/>
                        </a:lnSpc>
                        <a:spcAft>
                          <a:spcPts val="0"/>
                        </a:spcAft>
                      </a:pPr>
                      <a:r>
                        <a:rPr lang="pt-BR" sz="2000" dirty="0">
                          <a:effectLst/>
                        </a:rPr>
                        <a:t>Cor/Raça</a:t>
                      </a:r>
                      <a:endParaRPr lang="pt-BR" sz="2000" dirty="0">
                        <a:effectLst/>
                        <a:latin typeface="Calibri"/>
                        <a:ea typeface="Batang"/>
                        <a:cs typeface="Times New Roman"/>
                      </a:endParaRPr>
                    </a:p>
                  </a:txBody>
                  <a:tcPr marL="63500" marR="63500" marT="63500" marB="63500"/>
                </a:tc>
                <a:tc>
                  <a:txBody>
                    <a:bodyPr/>
                    <a:lstStyle/>
                    <a:p>
                      <a:pPr algn="just">
                        <a:lnSpc>
                          <a:spcPct val="150000"/>
                        </a:lnSpc>
                        <a:spcAft>
                          <a:spcPts val="0"/>
                        </a:spcAft>
                      </a:pPr>
                      <a:r>
                        <a:rPr lang="pt-BR" sz="2000">
                          <a:effectLst/>
                        </a:rPr>
                        <a:t>População</a:t>
                      </a:r>
                      <a:endParaRPr lang="pt-BR" sz="2000">
                        <a:effectLst/>
                        <a:latin typeface="Calibri"/>
                        <a:ea typeface="Batang"/>
                        <a:cs typeface="Times New Roman"/>
                      </a:endParaRPr>
                    </a:p>
                  </a:txBody>
                  <a:tcPr marL="63500" marR="63500" marT="63500" marB="63500"/>
                </a:tc>
                <a:tc>
                  <a:txBody>
                    <a:bodyPr/>
                    <a:lstStyle/>
                    <a:p>
                      <a:pPr algn="just">
                        <a:lnSpc>
                          <a:spcPct val="150000"/>
                        </a:lnSpc>
                        <a:spcAft>
                          <a:spcPts val="0"/>
                        </a:spcAft>
                      </a:pPr>
                      <a:r>
                        <a:rPr lang="pt-BR" sz="2000">
                          <a:effectLst/>
                        </a:rPr>
                        <a:t>Percentual</a:t>
                      </a:r>
                      <a:endParaRPr lang="pt-BR" sz="2000">
                        <a:effectLst/>
                        <a:latin typeface="Calibri"/>
                        <a:ea typeface="Batang"/>
                        <a:cs typeface="Times New Roman"/>
                      </a:endParaRPr>
                    </a:p>
                  </a:txBody>
                  <a:tcPr marL="63500" marR="63500" marT="63500" marB="63500"/>
                </a:tc>
              </a:tr>
              <a:tr h="488387">
                <a:tc>
                  <a:txBody>
                    <a:bodyPr/>
                    <a:lstStyle/>
                    <a:p>
                      <a:pPr algn="just">
                        <a:lnSpc>
                          <a:spcPct val="150000"/>
                        </a:lnSpc>
                        <a:spcAft>
                          <a:spcPts val="0"/>
                        </a:spcAft>
                      </a:pPr>
                      <a:r>
                        <a:rPr lang="pt-BR" sz="2000">
                          <a:effectLst/>
                        </a:rPr>
                        <a:t>Branca</a:t>
                      </a:r>
                      <a:endParaRPr lang="pt-BR" sz="2000">
                        <a:effectLst/>
                        <a:latin typeface="Calibri"/>
                        <a:ea typeface="Batang"/>
                        <a:cs typeface="Times New Roman"/>
                      </a:endParaRPr>
                    </a:p>
                  </a:txBody>
                  <a:tcPr marL="63500" marR="63500" marT="63500" marB="63500"/>
                </a:tc>
                <a:tc>
                  <a:txBody>
                    <a:bodyPr/>
                    <a:lstStyle/>
                    <a:p>
                      <a:pPr algn="just">
                        <a:lnSpc>
                          <a:spcPct val="150000"/>
                        </a:lnSpc>
                        <a:spcAft>
                          <a:spcPts val="0"/>
                        </a:spcAft>
                      </a:pPr>
                      <a:r>
                        <a:rPr lang="pt-BR" sz="2000" dirty="0">
                          <a:effectLst/>
                        </a:rPr>
                        <a:t>92.636</a:t>
                      </a:r>
                      <a:endParaRPr lang="pt-BR" sz="2000" dirty="0">
                        <a:effectLst/>
                        <a:latin typeface="Calibri"/>
                        <a:ea typeface="Batang"/>
                        <a:cs typeface="Times New Roman"/>
                      </a:endParaRPr>
                    </a:p>
                  </a:txBody>
                  <a:tcPr marL="63500" marR="63500" marT="63500" marB="63500"/>
                </a:tc>
                <a:tc>
                  <a:txBody>
                    <a:bodyPr/>
                    <a:lstStyle/>
                    <a:p>
                      <a:pPr algn="just">
                        <a:lnSpc>
                          <a:spcPct val="150000"/>
                        </a:lnSpc>
                        <a:spcAft>
                          <a:spcPts val="0"/>
                        </a:spcAft>
                      </a:pPr>
                      <a:r>
                        <a:rPr lang="pt-BR" sz="2000">
                          <a:effectLst/>
                        </a:rPr>
                        <a:t>45,22</a:t>
                      </a:r>
                      <a:endParaRPr lang="pt-BR" sz="2000">
                        <a:effectLst/>
                        <a:latin typeface="Calibri"/>
                        <a:ea typeface="Batang"/>
                        <a:cs typeface="Times New Roman"/>
                      </a:endParaRPr>
                    </a:p>
                  </a:txBody>
                  <a:tcPr marL="63500" marR="63500" marT="63500" marB="63500"/>
                </a:tc>
              </a:tr>
              <a:tr h="488387">
                <a:tc>
                  <a:txBody>
                    <a:bodyPr/>
                    <a:lstStyle/>
                    <a:p>
                      <a:pPr algn="just">
                        <a:lnSpc>
                          <a:spcPct val="150000"/>
                        </a:lnSpc>
                        <a:spcAft>
                          <a:spcPts val="0"/>
                        </a:spcAft>
                      </a:pPr>
                      <a:r>
                        <a:rPr lang="pt-BR" sz="2000">
                          <a:effectLst/>
                        </a:rPr>
                        <a:t>Preta</a:t>
                      </a:r>
                      <a:endParaRPr lang="pt-BR" sz="2000">
                        <a:effectLst/>
                        <a:latin typeface="Calibri"/>
                        <a:ea typeface="Batang"/>
                        <a:cs typeface="Times New Roman"/>
                      </a:endParaRPr>
                    </a:p>
                  </a:txBody>
                  <a:tcPr marL="63500" marR="63500" marT="63500" marB="63500"/>
                </a:tc>
                <a:tc>
                  <a:txBody>
                    <a:bodyPr/>
                    <a:lstStyle/>
                    <a:p>
                      <a:pPr algn="just">
                        <a:lnSpc>
                          <a:spcPct val="150000"/>
                        </a:lnSpc>
                        <a:spcAft>
                          <a:spcPts val="0"/>
                        </a:spcAft>
                      </a:pPr>
                      <a:r>
                        <a:rPr lang="pt-BR" sz="2000" dirty="0">
                          <a:effectLst/>
                        </a:rPr>
                        <a:t>18.153</a:t>
                      </a:r>
                      <a:endParaRPr lang="pt-BR" sz="2000" dirty="0">
                        <a:effectLst/>
                        <a:latin typeface="Calibri"/>
                        <a:ea typeface="Batang"/>
                        <a:cs typeface="Times New Roman"/>
                      </a:endParaRPr>
                    </a:p>
                  </a:txBody>
                  <a:tcPr marL="63500" marR="63500" marT="63500" marB="63500"/>
                </a:tc>
                <a:tc>
                  <a:txBody>
                    <a:bodyPr/>
                    <a:lstStyle/>
                    <a:p>
                      <a:pPr algn="just">
                        <a:lnSpc>
                          <a:spcPct val="150000"/>
                        </a:lnSpc>
                        <a:spcAft>
                          <a:spcPts val="0"/>
                        </a:spcAft>
                      </a:pPr>
                      <a:r>
                        <a:rPr lang="pt-BR" sz="2000">
                          <a:effectLst/>
                        </a:rPr>
                        <a:t>8,86</a:t>
                      </a:r>
                      <a:endParaRPr lang="pt-BR" sz="2000">
                        <a:effectLst/>
                        <a:latin typeface="Calibri"/>
                        <a:ea typeface="Batang"/>
                        <a:cs typeface="Times New Roman"/>
                      </a:endParaRPr>
                    </a:p>
                  </a:txBody>
                  <a:tcPr marL="63500" marR="63500" marT="63500" marB="63500"/>
                </a:tc>
              </a:tr>
              <a:tr h="488387">
                <a:tc>
                  <a:txBody>
                    <a:bodyPr/>
                    <a:lstStyle/>
                    <a:p>
                      <a:pPr algn="just">
                        <a:lnSpc>
                          <a:spcPct val="150000"/>
                        </a:lnSpc>
                        <a:spcAft>
                          <a:spcPts val="0"/>
                        </a:spcAft>
                      </a:pPr>
                      <a:r>
                        <a:rPr lang="pt-BR" sz="2000">
                          <a:effectLst/>
                        </a:rPr>
                        <a:t>Amarela</a:t>
                      </a:r>
                      <a:endParaRPr lang="pt-BR" sz="2000">
                        <a:effectLst/>
                        <a:latin typeface="Calibri"/>
                        <a:ea typeface="Batang"/>
                        <a:cs typeface="Times New Roman"/>
                      </a:endParaRPr>
                    </a:p>
                  </a:txBody>
                  <a:tcPr marL="63500" marR="63500" marT="63500" marB="63500"/>
                </a:tc>
                <a:tc>
                  <a:txBody>
                    <a:bodyPr/>
                    <a:lstStyle/>
                    <a:p>
                      <a:pPr algn="just">
                        <a:lnSpc>
                          <a:spcPct val="150000"/>
                        </a:lnSpc>
                        <a:spcAft>
                          <a:spcPts val="0"/>
                        </a:spcAft>
                      </a:pPr>
                      <a:r>
                        <a:rPr lang="pt-BR" sz="2000" dirty="0">
                          <a:effectLst/>
                        </a:rPr>
                        <a:t>968</a:t>
                      </a:r>
                      <a:endParaRPr lang="pt-BR" sz="2000" dirty="0">
                        <a:effectLst/>
                        <a:latin typeface="Calibri"/>
                        <a:ea typeface="Batang"/>
                        <a:cs typeface="Times New Roman"/>
                      </a:endParaRPr>
                    </a:p>
                  </a:txBody>
                  <a:tcPr marL="63500" marR="63500" marT="63500" marB="63500"/>
                </a:tc>
                <a:tc>
                  <a:txBody>
                    <a:bodyPr/>
                    <a:lstStyle/>
                    <a:p>
                      <a:pPr algn="just">
                        <a:lnSpc>
                          <a:spcPct val="150000"/>
                        </a:lnSpc>
                        <a:spcAft>
                          <a:spcPts val="0"/>
                        </a:spcAft>
                      </a:pPr>
                      <a:r>
                        <a:rPr lang="pt-BR" sz="2000" dirty="0">
                          <a:effectLst/>
                        </a:rPr>
                        <a:t>0,47</a:t>
                      </a:r>
                      <a:endParaRPr lang="pt-BR" sz="2000" dirty="0">
                        <a:effectLst/>
                        <a:latin typeface="Calibri"/>
                        <a:ea typeface="Batang"/>
                        <a:cs typeface="Times New Roman"/>
                      </a:endParaRPr>
                    </a:p>
                  </a:txBody>
                  <a:tcPr marL="63500" marR="63500" marT="63500" marB="63500"/>
                </a:tc>
              </a:tr>
              <a:tr h="488387">
                <a:tc>
                  <a:txBody>
                    <a:bodyPr/>
                    <a:lstStyle/>
                    <a:p>
                      <a:pPr algn="just">
                        <a:lnSpc>
                          <a:spcPct val="150000"/>
                        </a:lnSpc>
                        <a:spcAft>
                          <a:spcPts val="0"/>
                        </a:spcAft>
                      </a:pPr>
                      <a:r>
                        <a:rPr lang="pt-BR" sz="2000">
                          <a:effectLst/>
                        </a:rPr>
                        <a:t>Parda</a:t>
                      </a:r>
                      <a:endParaRPr lang="pt-BR" sz="2000">
                        <a:effectLst/>
                        <a:latin typeface="Calibri"/>
                        <a:ea typeface="Batang"/>
                        <a:cs typeface="Times New Roman"/>
                      </a:endParaRPr>
                    </a:p>
                  </a:txBody>
                  <a:tcPr marL="63500" marR="63500" marT="63500" marB="63500"/>
                </a:tc>
                <a:tc>
                  <a:txBody>
                    <a:bodyPr/>
                    <a:lstStyle/>
                    <a:p>
                      <a:pPr algn="just">
                        <a:lnSpc>
                          <a:spcPct val="150000"/>
                        </a:lnSpc>
                        <a:spcAft>
                          <a:spcPts val="0"/>
                        </a:spcAft>
                      </a:pPr>
                      <a:r>
                        <a:rPr lang="pt-BR" sz="2000">
                          <a:effectLst/>
                        </a:rPr>
                        <a:t>93.310</a:t>
                      </a:r>
                      <a:endParaRPr lang="pt-BR" sz="2000">
                        <a:effectLst/>
                        <a:latin typeface="Calibri"/>
                        <a:ea typeface="Batang"/>
                        <a:cs typeface="Times New Roman"/>
                      </a:endParaRPr>
                    </a:p>
                  </a:txBody>
                  <a:tcPr marL="63500" marR="63500" marT="63500" marB="63500"/>
                </a:tc>
                <a:tc>
                  <a:txBody>
                    <a:bodyPr/>
                    <a:lstStyle/>
                    <a:p>
                      <a:pPr algn="just">
                        <a:lnSpc>
                          <a:spcPct val="150000"/>
                        </a:lnSpc>
                        <a:spcAft>
                          <a:spcPts val="0"/>
                        </a:spcAft>
                      </a:pPr>
                      <a:r>
                        <a:rPr lang="pt-BR" sz="2000" dirty="0">
                          <a:effectLst/>
                        </a:rPr>
                        <a:t>45,06</a:t>
                      </a:r>
                      <a:endParaRPr lang="pt-BR" sz="2000" dirty="0">
                        <a:effectLst/>
                        <a:latin typeface="Calibri"/>
                        <a:ea typeface="Batang"/>
                        <a:cs typeface="Times New Roman"/>
                      </a:endParaRPr>
                    </a:p>
                  </a:txBody>
                  <a:tcPr marL="63500" marR="63500" marT="63500" marB="63500"/>
                </a:tc>
              </a:tr>
              <a:tr h="488387">
                <a:tc>
                  <a:txBody>
                    <a:bodyPr/>
                    <a:lstStyle/>
                    <a:p>
                      <a:pPr algn="just">
                        <a:lnSpc>
                          <a:spcPct val="150000"/>
                        </a:lnSpc>
                        <a:spcAft>
                          <a:spcPts val="0"/>
                        </a:spcAft>
                      </a:pPr>
                      <a:r>
                        <a:rPr lang="pt-BR" sz="2000">
                          <a:effectLst/>
                        </a:rPr>
                        <a:t>Indígenas</a:t>
                      </a:r>
                      <a:endParaRPr lang="pt-BR" sz="2000">
                        <a:effectLst/>
                        <a:latin typeface="Calibri"/>
                        <a:ea typeface="Batang"/>
                        <a:cs typeface="Times New Roman"/>
                      </a:endParaRPr>
                    </a:p>
                  </a:txBody>
                  <a:tcPr marL="63500" marR="63500" marT="63500" marB="63500"/>
                </a:tc>
                <a:tc>
                  <a:txBody>
                    <a:bodyPr/>
                    <a:lstStyle/>
                    <a:p>
                      <a:pPr algn="just">
                        <a:lnSpc>
                          <a:spcPct val="150000"/>
                        </a:lnSpc>
                        <a:spcAft>
                          <a:spcPts val="0"/>
                        </a:spcAft>
                      </a:pPr>
                      <a:r>
                        <a:rPr lang="pt-BR" sz="2000">
                          <a:effectLst/>
                        </a:rPr>
                        <a:t>789</a:t>
                      </a:r>
                      <a:endParaRPr lang="pt-BR" sz="2000">
                        <a:effectLst/>
                        <a:latin typeface="Calibri"/>
                        <a:ea typeface="Batang"/>
                        <a:cs typeface="Times New Roman"/>
                      </a:endParaRPr>
                    </a:p>
                  </a:txBody>
                  <a:tcPr marL="63500" marR="63500" marT="63500" marB="63500"/>
                </a:tc>
                <a:tc>
                  <a:txBody>
                    <a:bodyPr/>
                    <a:lstStyle/>
                    <a:p>
                      <a:pPr algn="just">
                        <a:lnSpc>
                          <a:spcPct val="150000"/>
                        </a:lnSpc>
                        <a:spcAft>
                          <a:spcPts val="0"/>
                        </a:spcAft>
                      </a:pPr>
                      <a:r>
                        <a:rPr lang="pt-BR" sz="2000" dirty="0">
                          <a:effectLst/>
                        </a:rPr>
                        <a:t>0,38</a:t>
                      </a:r>
                      <a:endParaRPr lang="pt-BR" sz="2000" dirty="0">
                        <a:effectLst/>
                        <a:latin typeface="Calibri"/>
                        <a:ea typeface="Batang"/>
                        <a:cs typeface="Times New Roman"/>
                      </a:endParaRPr>
                    </a:p>
                  </a:txBody>
                  <a:tcPr marL="63500" marR="63500" marT="63500" marB="63500"/>
                </a:tc>
              </a:tr>
            </a:tbl>
          </a:graphicData>
        </a:graphic>
      </p:graphicFrame>
    </p:spTree>
    <p:extLst>
      <p:ext uri="{BB962C8B-B14F-4D97-AF65-F5344CB8AC3E}">
        <p14:creationId xmlns:p14="http://schemas.microsoft.com/office/powerpoint/2010/main" val="27143960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IMPACTO MUNDIAL DA </a:t>
            </a:r>
            <a:br>
              <a:rPr lang="pt-BR" dirty="0" smtClean="0">
                <a:solidFill>
                  <a:schemeClr val="bg1"/>
                </a:solidFill>
              </a:rPr>
            </a:br>
            <a:r>
              <a:rPr lang="pt-BR" dirty="0" smtClean="0">
                <a:solidFill>
                  <a:schemeClr val="bg1"/>
                </a:solidFill>
              </a:rPr>
              <a:t>DIVERSIDADE  CULTURAL</a:t>
            </a:r>
            <a:endParaRPr lang="pt-BR" dirty="0">
              <a:solidFill>
                <a:schemeClr val="bg1"/>
              </a:solidFill>
            </a:endParaRPr>
          </a:p>
        </p:txBody>
      </p:sp>
      <p:sp>
        <p:nvSpPr>
          <p:cNvPr id="3" name="Espaço Reservado para Conteúdo 2"/>
          <p:cNvSpPr>
            <a:spLocks noGrp="1"/>
          </p:cNvSpPr>
          <p:nvPr>
            <p:ph idx="1"/>
          </p:nvPr>
        </p:nvSpPr>
        <p:spPr>
          <a:xfrm>
            <a:off x="467544" y="1340768"/>
            <a:ext cx="8229600" cy="4525963"/>
          </a:xfrm>
        </p:spPr>
        <p:txBody>
          <a:bodyPr>
            <a:noAutofit/>
          </a:bodyPr>
          <a:lstStyle/>
          <a:p>
            <a:pPr algn="just"/>
            <a:r>
              <a:rPr lang="pt-BR" sz="2400" dirty="0">
                <a:solidFill>
                  <a:schemeClr val="bg1"/>
                </a:solidFill>
              </a:rPr>
              <a:t>A globalização não se limita apenas a um mero fenômeno unidimensional, ela é como uma maneira de progredir uma inter-relação entre diferentes e inúmeras sociedades do mundo. Agindo como um todo sobre as três esferas determinantes: a economia, política, e a cultura. </a:t>
            </a:r>
          </a:p>
          <a:p>
            <a:pPr algn="just"/>
            <a:endParaRPr lang="pt-BR" sz="2400" dirty="0">
              <a:solidFill>
                <a:schemeClr val="bg1"/>
              </a:solidFill>
            </a:endParaRPr>
          </a:p>
          <a:p>
            <a:pPr algn="just"/>
            <a:r>
              <a:rPr lang="pt-BR" sz="2400" dirty="0" smtClean="0">
                <a:solidFill>
                  <a:schemeClr val="bg1"/>
                </a:solidFill>
              </a:rPr>
              <a:t>A </a:t>
            </a:r>
            <a:r>
              <a:rPr lang="pt-BR" sz="2400" dirty="0">
                <a:solidFill>
                  <a:schemeClr val="bg1"/>
                </a:solidFill>
              </a:rPr>
              <a:t>função e objetivo do multiculturalismo (que constitui um pilar de ideologia dentro da dimensão cultural da globalização), é de que cada povo, em cada continente, região, país, cidade, continuará agindo de sua maneira, mantendo seus costumes, falando sua língua de sua maneira, etc. Mesmo que por ventura, em algum momento eles tenham contato com algum outro povo.</a:t>
            </a:r>
          </a:p>
        </p:txBody>
      </p:sp>
    </p:spTree>
    <p:extLst>
      <p:ext uri="{BB962C8B-B14F-4D97-AF65-F5344CB8AC3E}">
        <p14:creationId xmlns:p14="http://schemas.microsoft.com/office/powerpoint/2010/main" val="2222615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IMPACTO MUNDIAL DA </a:t>
            </a:r>
            <a:br>
              <a:rPr lang="pt-BR" dirty="0" smtClean="0">
                <a:solidFill>
                  <a:schemeClr val="bg1"/>
                </a:solidFill>
              </a:rPr>
            </a:br>
            <a:r>
              <a:rPr lang="pt-BR" dirty="0" smtClean="0">
                <a:solidFill>
                  <a:schemeClr val="bg1"/>
                </a:solidFill>
              </a:rPr>
              <a:t>DIVERSIDADE  CULTURAL</a:t>
            </a:r>
            <a:endParaRPr lang="pt-BR" dirty="0">
              <a:solidFill>
                <a:schemeClr val="bg1"/>
              </a:solidFill>
            </a:endParaRPr>
          </a:p>
        </p:txBody>
      </p:sp>
      <p:sp>
        <p:nvSpPr>
          <p:cNvPr id="3" name="Espaço Reservado para Conteúdo 2"/>
          <p:cNvSpPr>
            <a:spLocks noGrp="1"/>
          </p:cNvSpPr>
          <p:nvPr>
            <p:ph idx="1"/>
          </p:nvPr>
        </p:nvSpPr>
        <p:spPr>
          <a:xfrm>
            <a:off x="467544" y="1340768"/>
            <a:ext cx="8229600" cy="4525963"/>
          </a:xfrm>
        </p:spPr>
        <p:txBody>
          <a:bodyPr>
            <a:noAutofit/>
          </a:bodyPr>
          <a:lstStyle/>
          <a:p>
            <a:pPr algn="just"/>
            <a:r>
              <a:rPr lang="pt-BR" sz="2400" dirty="0">
                <a:solidFill>
                  <a:schemeClr val="bg1"/>
                </a:solidFill>
              </a:rPr>
              <a:t>O pensamento de que as diferenças de cultura estão se tornando cada vez menores, </a:t>
            </a:r>
            <a:r>
              <a:rPr lang="pt-BR" sz="2400" dirty="0" smtClean="0">
                <a:solidFill>
                  <a:schemeClr val="bg1"/>
                </a:solidFill>
              </a:rPr>
              <a:t>os </a:t>
            </a:r>
            <a:r>
              <a:rPr lang="pt-BR" sz="2400" dirty="0">
                <a:solidFill>
                  <a:schemeClr val="bg1"/>
                </a:solidFill>
              </a:rPr>
              <a:t>efeitos da globalização podem causar determinadas ameaças e oportunidades que de maneira alguma podem ser esquecidas ou desprezadas.</a:t>
            </a:r>
          </a:p>
          <a:p>
            <a:pPr algn="just"/>
            <a:r>
              <a:rPr lang="pt-BR" sz="2400" dirty="0" smtClean="0">
                <a:solidFill>
                  <a:schemeClr val="bg1"/>
                </a:solidFill>
              </a:rPr>
              <a:t>O </a:t>
            </a:r>
            <a:r>
              <a:rPr lang="pt-BR" sz="2400" dirty="0">
                <a:solidFill>
                  <a:schemeClr val="bg1"/>
                </a:solidFill>
              </a:rPr>
              <a:t>ato da globalização querer unificar os mercados, criar padrões para os hábitos de consumo, acelerar a massa de escala mundial com que se produz e vende, ou pela fusão da tecnologia com as indústrias, seja pelo audiovisual ou a informática. </a:t>
            </a:r>
            <a:endParaRPr lang="pt-BR" sz="2400" dirty="0" smtClean="0">
              <a:solidFill>
                <a:schemeClr val="bg1"/>
              </a:solidFill>
            </a:endParaRPr>
          </a:p>
          <a:p>
            <a:pPr algn="just"/>
            <a:r>
              <a:rPr lang="pt-BR" sz="2400" dirty="0" smtClean="0">
                <a:solidFill>
                  <a:schemeClr val="bg1"/>
                </a:solidFill>
              </a:rPr>
              <a:t>Todos </a:t>
            </a:r>
            <a:r>
              <a:rPr lang="pt-BR" sz="2400" dirty="0">
                <a:solidFill>
                  <a:schemeClr val="bg1"/>
                </a:solidFill>
              </a:rPr>
              <a:t>estes segmentos podem causar a uniformização de culturas, e ameaçar as diversidades de culturas que existem por aí, mas também criar novos meios, sendo estes mais velozes e ágeis de comunicação entre eles.</a:t>
            </a:r>
          </a:p>
        </p:txBody>
      </p:sp>
    </p:spTree>
    <p:extLst>
      <p:ext uri="{BB962C8B-B14F-4D97-AF65-F5344CB8AC3E}">
        <p14:creationId xmlns:p14="http://schemas.microsoft.com/office/powerpoint/2010/main" val="2994552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ORIGEM DA CULTURA</a:t>
            </a:r>
            <a:endParaRPr lang="pt-BR" dirty="0">
              <a:solidFill>
                <a:schemeClr val="bg1"/>
              </a:solidFill>
            </a:endParaRPr>
          </a:p>
        </p:txBody>
      </p:sp>
      <p:sp>
        <p:nvSpPr>
          <p:cNvPr id="3" name="Espaço Reservado para Conteúdo 2"/>
          <p:cNvSpPr>
            <a:spLocks noGrp="1"/>
          </p:cNvSpPr>
          <p:nvPr>
            <p:ph idx="1"/>
          </p:nvPr>
        </p:nvSpPr>
        <p:spPr>
          <a:xfrm>
            <a:off x="457200" y="1412776"/>
            <a:ext cx="8229600" cy="5184576"/>
          </a:xfrm>
        </p:spPr>
        <p:txBody>
          <a:bodyPr>
            <a:normAutofit fontScale="62500" lnSpcReduction="20000"/>
          </a:bodyPr>
          <a:lstStyle/>
          <a:p>
            <a:pPr marL="0" indent="0" algn="just">
              <a:buNone/>
            </a:pPr>
            <a:r>
              <a:rPr lang="pt-BR" dirty="0">
                <a:solidFill>
                  <a:schemeClr val="bg1"/>
                </a:solidFill>
              </a:rPr>
              <a:t>Segundo Dias (2018) a cada geração que passa mais facilidade vamos encontrando, um exemplo disso </a:t>
            </a:r>
            <a:r>
              <a:rPr lang="pt-BR" dirty="0" smtClean="0">
                <a:solidFill>
                  <a:schemeClr val="bg1"/>
                </a:solidFill>
              </a:rPr>
              <a:t>é quem </a:t>
            </a:r>
            <a:r>
              <a:rPr lang="pt-BR" dirty="0">
                <a:solidFill>
                  <a:schemeClr val="bg1"/>
                </a:solidFill>
              </a:rPr>
              <a:t>nasceu no final do século 20, encontrou </a:t>
            </a:r>
            <a:r>
              <a:rPr lang="pt-BR" dirty="0" smtClean="0">
                <a:solidFill>
                  <a:schemeClr val="bg1"/>
                </a:solidFill>
              </a:rPr>
              <a:t>as </a:t>
            </a:r>
            <a:r>
              <a:rPr lang="pt-BR" dirty="0">
                <a:solidFill>
                  <a:schemeClr val="bg1"/>
                </a:solidFill>
              </a:rPr>
              <a:t>coisas bem organizadas, </a:t>
            </a:r>
            <a:r>
              <a:rPr lang="pt-BR" dirty="0" smtClean="0">
                <a:solidFill>
                  <a:schemeClr val="bg1"/>
                </a:solidFill>
              </a:rPr>
              <a:t>com várias </a:t>
            </a:r>
            <a:r>
              <a:rPr lang="pt-BR" dirty="0" err="1" smtClean="0">
                <a:solidFill>
                  <a:schemeClr val="bg1"/>
                </a:solidFill>
              </a:rPr>
              <a:t>imovações</a:t>
            </a:r>
            <a:r>
              <a:rPr lang="pt-BR" dirty="0" smtClean="0">
                <a:solidFill>
                  <a:schemeClr val="bg1"/>
                </a:solidFill>
              </a:rPr>
              <a:t>:</a:t>
            </a:r>
          </a:p>
          <a:p>
            <a:pPr algn="just">
              <a:buFontTx/>
              <a:buChar char="-"/>
            </a:pPr>
            <a:r>
              <a:rPr lang="pt-BR" dirty="0" smtClean="0">
                <a:solidFill>
                  <a:schemeClr val="bg1"/>
                </a:solidFill>
              </a:rPr>
              <a:t>Estradas pavimentadas;</a:t>
            </a:r>
          </a:p>
          <a:p>
            <a:pPr algn="just">
              <a:buFontTx/>
              <a:buChar char="-"/>
            </a:pPr>
            <a:r>
              <a:rPr lang="pt-BR" dirty="0" smtClean="0">
                <a:solidFill>
                  <a:schemeClr val="bg1"/>
                </a:solidFill>
              </a:rPr>
              <a:t>Pontes;</a:t>
            </a:r>
          </a:p>
          <a:p>
            <a:pPr algn="just">
              <a:buFontTx/>
              <a:buChar char="-"/>
            </a:pPr>
            <a:r>
              <a:rPr lang="pt-BR" dirty="0" smtClean="0">
                <a:solidFill>
                  <a:schemeClr val="bg1"/>
                </a:solidFill>
              </a:rPr>
              <a:t>Veículos, ônibus</a:t>
            </a:r>
            <a:r>
              <a:rPr lang="pt-BR" dirty="0">
                <a:solidFill>
                  <a:schemeClr val="bg1"/>
                </a:solidFill>
              </a:rPr>
              <a:t>, metrô, trem, </a:t>
            </a:r>
            <a:r>
              <a:rPr lang="pt-BR" dirty="0" smtClean="0">
                <a:solidFill>
                  <a:schemeClr val="bg1"/>
                </a:solidFill>
              </a:rPr>
              <a:t>avião;</a:t>
            </a:r>
          </a:p>
          <a:p>
            <a:pPr marL="0" indent="0" algn="just">
              <a:buNone/>
            </a:pPr>
            <a:endParaRPr lang="pt-BR" dirty="0" smtClean="0">
              <a:solidFill>
                <a:schemeClr val="bg1"/>
              </a:solidFill>
            </a:endParaRPr>
          </a:p>
          <a:p>
            <a:pPr marL="0" indent="0" algn="just">
              <a:buNone/>
            </a:pPr>
            <a:r>
              <a:rPr lang="pt-BR" dirty="0" smtClean="0">
                <a:solidFill>
                  <a:schemeClr val="bg1"/>
                </a:solidFill>
              </a:rPr>
              <a:t>No </a:t>
            </a:r>
            <a:r>
              <a:rPr lang="pt-BR" dirty="0">
                <a:solidFill>
                  <a:schemeClr val="bg1"/>
                </a:solidFill>
              </a:rPr>
              <a:t>século </a:t>
            </a:r>
            <a:r>
              <a:rPr lang="pt-BR" dirty="0" smtClean="0">
                <a:solidFill>
                  <a:schemeClr val="bg1"/>
                </a:solidFill>
              </a:rPr>
              <a:t>XXI:</a:t>
            </a:r>
          </a:p>
          <a:p>
            <a:pPr algn="just">
              <a:buFontTx/>
              <a:buChar char="-"/>
            </a:pPr>
            <a:r>
              <a:rPr lang="pt-BR" dirty="0" smtClean="0">
                <a:solidFill>
                  <a:schemeClr val="bg1"/>
                </a:solidFill>
              </a:rPr>
              <a:t>Internet;</a:t>
            </a:r>
          </a:p>
          <a:p>
            <a:pPr algn="just">
              <a:buFontTx/>
              <a:buChar char="-"/>
            </a:pPr>
            <a:r>
              <a:rPr lang="pt-BR" dirty="0" err="1" smtClean="0">
                <a:solidFill>
                  <a:schemeClr val="bg1"/>
                </a:solidFill>
              </a:rPr>
              <a:t>Uber</a:t>
            </a:r>
            <a:r>
              <a:rPr lang="pt-BR" dirty="0" smtClean="0">
                <a:solidFill>
                  <a:schemeClr val="bg1"/>
                </a:solidFill>
              </a:rPr>
              <a:t>;</a:t>
            </a:r>
          </a:p>
          <a:p>
            <a:pPr algn="just">
              <a:buFontTx/>
              <a:buChar char="-"/>
            </a:pPr>
            <a:r>
              <a:rPr lang="pt-BR" dirty="0" smtClean="0">
                <a:solidFill>
                  <a:schemeClr val="bg1"/>
                </a:solidFill>
              </a:rPr>
              <a:t>Smartphones; etc.</a:t>
            </a:r>
          </a:p>
          <a:p>
            <a:pPr marL="0" indent="0" algn="just">
              <a:buNone/>
            </a:pPr>
            <a:endParaRPr lang="pt-BR" dirty="0" smtClean="0">
              <a:solidFill>
                <a:schemeClr val="bg1"/>
              </a:solidFill>
            </a:endParaRPr>
          </a:p>
          <a:p>
            <a:pPr marL="0" indent="0" algn="just">
              <a:buNone/>
            </a:pPr>
            <a:r>
              <a:rPr lang="pt-BR" dirty="0" smtClean="0">
                <a:solidFill>
                  <a:schemeClr val="bg1"/>
                </a:solidFill>
              </a:rPr>
              <a:t>Antigamente não </a:t>
            </a:r>
            <a:r>
              <a:rPr lang="pt-BR" dirty="0">
                <a:solidFill>
                  <a:schemeClr val="bg1"/>
                </a:solidFill>
              </a:rPr>
              <a:t>era assim, </a:t>
            </a:r>
            <a:r>
              <a:rPr lang="pt-BR" dirty="0" smtClean="0">
                <a:solidFill>
                  <a:schemeClr val="bg1"/>
                </a:solidFill>
              </a:rPr>
              <a:t>haviam </a:t>
            </a:r>
            <a:r>
              <a:rPr lang="pt-BR" dirty="0">
                <a:solidFill>
                  <a:schemeClr val="bg1"/>
                </a:solidFill>
              </a:rPr>
              <a:t>inúmeras dificuldades, onde o conforto era realmente artigo de luxo, o incrível que por muitos </a:t>
            </a:r>
            <a:r>
              <a:rPr lang="pt-BR" dirty="0" smtClean="0">
                <a:solidFill>
                  <a:schemeClr val="bg1"/>
                </a:solidFill>
              </a:rPr>
              <a:t>séculos </a:t>
            </a:r>
            <a:r>
              <a:rPr lang="pt-BR" dirty="0">
                <a:solidFill>
                  <a:schemeClr val="bg1"/>
                </a:solidFill>
              </a:rPr>
              <a:t>sem muitas </a:t>
            </a:r>
            <a:r>
              <a:rPr lang="pt-BR" dirty="0" smtClean="0">
                <a:solidFill>
                  <a:schemeClr val="bg1"/>
                </a:solidFill>
              </a:rPr>
              <a:t>mudanças alguma.</a:t>
            </a:r>
          </a:p>
          <a:p>
            <a:pPr marL="0" indent="0" algn="just">
              <a:buNone/>
            </a:pPr>
            <a:r>
              <a:rPr lang="pt-BR" dirty="0" smtClean="0">
                <a:solidFill>
                  <a:schemeClr val="bg1"/>
                </a:solidFill>
              </a:rPr>
              <a:t>Com </a:t>
            </a:r>
            <a:r>
              <a:rPr lang="pt-BR" dirty="0">
                <a:solidFill>
                  <a:schemeClr val="bg1"/>
                </a:solidFill>
              </a:rPr>
              <a:t>o passar do tempo, fomos </a:t>
            </a:r>
            <a:r>
              <a:rPr lang="pt-BR" dirty="0" smtClean="0">
                <a:solidFill>
                  <a:schemeClr val="bg1"/>
                </a:solidFill>
              </a:rPr>
              <a:t>adquirindo </a:t>
            </a:r>
            <a:r>
              <a:rPr lang="pt-BR" dirty="0">
                <a:solidFill>
                  <a:schemeClr val="bg1"/>
                </a:solidFill>
              </a:rPr>
              <a:t>conhecimento, </a:t>
            </a:r>
            <a:r>
              <a:rPr lang="pt-BR" dirty="0" smtClean="0">
                <a:solidFill>
                  <a:schemeClr val="bg1"/>
                </a:solidFill>
              </a:rPr>
              <a:t>com uma </a:t>
            </a:r>
            <a:r>
              <a:rPr lang="pt-BR" dirty="0">
                <a:solidFill>
                  <a:schemeClr val="bg1"/>
                </a:solidFill>
              </a:rPr>
              <a:t>capacidade extraordinária de </a:t>
            </a:r>
            <a:r>
              <a:rPr lang="pt-BR" dirty="0" smtClean="0">
                <a:solidFill>
                  <a:schemeClr val="bg1"/>
                </a:solidFill>
              </a:rPr>
              <a:t>adaptação.</a:t>
            </a:r>
            <a:endParaRPr lang="pt-BR" dirty="0">
              <a:solidFill>
                <a:schemeClr val="bg1"/>
              </a:solidFill>
            </a:endParaRPr>
          </a:p>
        </p:txBody>
      </p:sp>
    </p:spTree>
    <p:extLst>
      <p:ext uri="{BB962C8B-B14F-4D97-AF65-F5344CB8AC3E}">
        <p14:creationId xmlns:p14="http://schemas.microsoft.com/office/powerpoint/2010/main" val="3176061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MERCOSUL</a:t>
            </a:r>
            <a:endParaRPr lang="pt-BR" dirty="0">
              <a:solidFill>
                <a:schemeClr val="bg1"/>
              </a:solidFill>
            </a:endParaRPr>
          </a:p>
        </p:txBody>
      </p:sp>
      <p:sp>
        <p:nvSpPr>
          <p:cNvPr id="3" name="Espaço Reservado para Conteúdo 2"/>
          <p:cNvSpPr>
            <a:spLocks noGrp="1"/>
          </p:cNvSpPr>
          <p:nvPr>
            <p:ph idx="1"/>
          </p:nvPr>
        </p:nvSpPr>
        <p:spPr>
          <a:xfrm>
            <a:off x="467544" y="1340768"/>
            <a:ext cx="8229600" cy="4525963"/>
          </a:xfrm>
        </p:spPr>
        <p:txBody>
          <a:bodyPr>
            <a:noAutofit/>
          </a:bodyPr>
          <a:lstStyle/>
          <a:p>
            <a:pPr marL="0" indent="0" algn="just">
              <a:buNone/>
            </a:pPr>
            <a:r>
              <a:rPr lang="pt-BR" sz="2400" dirty="0">
                <a:solidFill>
                  <a:schemeClr val="bg1"/>
                </a:solidFill>
              </a:rPr>
              <a:t>Ele inicialmente foi criado com o intuito de criar um mercado regional de livre-comércio, isto na forma de longo prazo, como resultado, seu foco passou a ser seu demasiado crescimento de maneira econômica. E isto provocou com que eles deixassem as preocupações com as suas questões culturais para outros momentos, se mostrando ausente das negociações iniciais, que assim deram origem ao Tratado de Assunção.</a:t>
            </a:r>
          </a:p>
        </p:txBody>
      </p:sp>
    </p:spTree>
    <p:extLst>
      <p:ext uri="{BB962C8B-B14F-4D97-AF65-F5344CB8AC3E}">
        <p14:creationId xmlns:p14="http://schemas.microsoft.com/office/powerpoint/2010/main" val="20232464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MERCOSUL</a:t>
            </a:r>
            <a:endParaRPr lang="pt-BR" dirty="0">
              <a:solidFill>
                <a:schemeClr val="bg1"/>
              </a:solidFill>
            </a:endParaRPr>
          </a:p>
        </p:txBody>
      </p:sp>
      <p:sp>
        <p:nvSpPr>
          <p:cNvPr id="3" name="Espaço Reservado para Conteúdo 2"/>
          <p:cNvSpPr>
            <a:spLocks noGrp="1"/>
          </p:cNvSpPr>
          <p:nvPr>
            <p:ph idx="1"/>
          </p:nvPr>
        </p:nvSpPr>
        <p:spPr>
          <a:xfrm>
            <a:off x="467544" y="1340768"/>
            <a:ext cx="8229600" cy="4525963"/>
          </a:xfrm>
        </p:spPr>
        <p:txBody>
          <a:bodyPr>
            <a:noAutofit/>
          </a:bodyPr>
          <a:lstStyle/>
          <a:p>
            <a:pPr marL="0" indent="0" algn="just">
              <a:buNone/>
            </a:pPr>
            <a:r>
              <a:rPr lang="pt-BR" sz="2400" dirty="0" smtClean="0">
                <a:solidFill>
                  <a:schemeClr val="bg1"/>
                </a:solidFill>
              </a:rPr>
              <a:t>Criado pela preocupação </a:t>
            </a:r>
            <a:r>
              <a:rPr lang="pt-BR" sz="2400" dirty="0">
                <a:solidFill>
                  <a:schemeClr val="bg1"/>
                </a:solidFill>
              </a:rPr>
              <a:t>com o meio ambiente, o desenvolvimento científico e tecnológico, e a melhora da qualidade de vida e da economia em geral</a:t>
            </a:r>
            <a:r>
              <a:rPr lang="pt-BR" sz="2400" dirty="0" smtClean="0">
                <a:solidFill>
                  <a:schemeClr val="bg1"/>
                </a:solidFill>
              </a:rPr>
              <a:t>. </a:t>
            </a:r>
            <a:r>
              <a:rPr lang="pt-BR" sz="2400" dirty="0">
                <a:solidFill>
                  <a:schemeClr val="bg1"/>
                </a:solidFill>
              </a:rPr>
              <a:t>Os países que fazem parte do Mercosul são; Argentina, Brasil, Paraguai, Uruguai, Venezuela (os quais são os denominados Estados Partes), Bolívia, Chile, Colômbia, Equador, Guiana, Peru e Suriname (que são os Estados Associados).</a:t>
            </a:r>
          </a:p>
          <a:p>
            <a:pPr marL="0" indent="0" algn="just">
              <a:buNone/>
            </a:pPr>
            <a:endParaRPr lang="pt-BR" sz="2400" dirty="0">
              <a:solidFill>
                <a:schemeClr val="bg1"/>
              </a:solidFill>
            </a:endParaRPr>
          </a:p>
          <a:p>
            <a:pPr marL="0" indent="0" algn="just">
              <a:buNone/>
            </a:pPr>
            <a:r>
              <a:rPr lang="pt-BR" sz="2400" dirty="0" smtClean="0">
                <a:solidFill>
                  <a:schemeClr val="bg1"/>
                </a:solidFill>
              </a:rPr>
              <a:t>Mas</a:t>
            </a:r>
            <a:r>
              <a:rPr lang="pt-BR" sz="2400" dirty="0">
                <a:solidFill>
                  <a:schemeClr val="bg1"/>
                </a:solidFill>
              </a:rPr>
              <a:t>, o tratamento feito em relação ao Mercosul dentro do âmbito de diversidade cultural, tem sido relativamente limitado, mesmo que tenha começado a influenciar e tomar parte das declarações resultantes de reuniões de ministros da Cultura regional, a partir dos anos 2000. </a:t>
            </a:r>
          </a:p>
        </p:txBody>
      </p:sp>
    </p:spTree>
    <p:extLst>
      <p:ext uri="{BB962C8B-B14F-4D97-AF65-F5344CB8AC3E}">
        <p14:creationId xmlns:p14="http://schemas.microsoft.com/office/powerpoint/2010/main" val="7226850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MUDANÇAS NO MERCADO DE TRABALHO</a:t>
            </a:r>
            <a:endParaRPr lang="pt-BR" dirty="0">
              <a:solidFill>
                <a:schemeClr val="bg1"/>
              </a:solidFill>
            </a:endParaRPr>
          </a:p>
        </p:txBody>
      </p:sp>
      <p:sp>
        <p:nvSpPr>
          <p:cNvPr id="3" name="Espaço Reservado para Conteúdo 2"/>
          <p:cNvSpPr>
            <a:spLocks noGrp="1"/>
          </p:cNvSpPr>
          <p:nvPr>
            <p:ph idx="1"/>
          </p:nvPr>
        </p:nvSpPr>
        <p:spPr>
          <a:xfrm>
            <a:off x="467544" y="1916832"/>
            <a:ext cx="8229600" cy="3949899"/>
          </a:xfrm>
        </p:spPr>
        <p:txBody>
          <a:bodyPr>
            <a:noAutofit/>
          </a:bodyPr>
          <a:lstStyle/>
          <a:p>
            <a:pPr marL="0" indent="0" algn="just">
              <a:buNone/>
            </a:pPr>
            <a:r>
              <a:rPr lang="pt-BR" sz="2400" dirty="0">
                <a:solidFill>
                  <a:schemeClr val="bg1"/>
                </a:solidFill>
              </a:rPr>
              <a:t>A quarta revolução industrial, trouxe grandes mudanças no mercado de trabalho, os impactos atingem a: economia, emprego, a própria natureza do trabalho, os negócios e criam expectativas de diversas formas nos consumidores. </a:t>
            </a:r>
            <a:r>
              <a:rPr lang="pt-BR" sz="2400" dirty="0" smtClean="0">
                <a:solidFill>
                  <a:schemeClr val="bg1"/>
                </a:solidFill>
              </a:rPr>
              <a:t>Segundo </a:t>
            </a:r>
            <a:r>
              <a:rPr lang="pt-BR" sz="2400" dirty="0" err="1" smtClean="0">
                <a:solidFill>
                  <a:schemeClr val="bg1"/>
                </a:solidFill>
              </a:rPr>
              <a:t>Schwab</a:t>
            </a:r>
            <a:r>
              <a:rPr lang="pt-BR" sz="2400" dirty="0" smtClean="0">
                <a:solidFill>
                  <a:schemeClr val="bg1"/>
                </a:solidFill>
              </a:rPr>
              <a:t> (2016) esses impactos podem trazer mudanças na economia, nas questões sociais e culturais em uma proporção tão alta que é difícil prevê-las. 	</a:t>
            </a:r>
            <a:endParaRPr lang="pt-BR" sz="2400" dirty="0">
              <a:solidFill>
                <a:schemeClr val="bg1"/>
              </a:solidFill>
            </a:endParaRPr>
          </a:p>
        </p:txBody>
      </p:sp>
    </p:spTree>
    <p:extLst>
      <p:ext uri="{BB962C8B-B14F-4D97-AF65-F5344CB8AC3E}">
        <p14:creationId xmlns:p14="http://schemas.microsoft.com/office/powerpoint/2010/main" val="511228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MUDANÇAS NO MERCADO DE TRABALHO</a:t>
            </a:r>
            <a:endParaRPr lang="pt-BR" dirty="0">
              <a:solidFill>
                <a:schemeClr val="bg1"/>
              </a:solidFill>
            </a:endParaRPr>
          </a:p>
        </p:txBody>
      </p:sp>
      <p:sp>
        <p:nvSpPr>
          <p:cNvPr id="3" name="Espaço Reservado para Conteúdo 2"/>
          <p:cNvSpPr>
            <a:spLocks noGrp="1"/>
          </p:cNvSpPr>
          <p:nvPr>
            <p:ph idx="1"/>
          </p:nvPr>
        </p:nvSpPr>
        <p:spPr>
          <a:xfrm>
            <a:off x="467544" y="1340768"/>
            <a:ext cx="8229600" cy="4525963"/>
          </a:xfrm>
        </p:spPr>
        <p:txBody>
          <a:bodyPr>
            <a:noAutofit/>
          </a:bodyPr>
          <a:lstStyle/>
          <a:p>
            <a:pPr algn="just"/>
            <a:r>
              <a:rPr lang="pt-BR" sz="2400" b="1" dirty="0">
                <a:solidFill>
                  <a:schemeClr val="bg1"/>
                </a:solidFill>
              </a:rPr>
              <a:t>Economia</a:t>
            </a:r>
            <a:r>
              <a:rPr lang="pt-BR" sz="2400" dirty="0">
                <a:solidFill>
                  <a:schemeClr val="bg1"/>
                </a:solidFill>
              </a:rPr>
              <a:t>: PIB, investimentos, consumo, emprego, comércio, inflação, e a lista segue, por isso é importante a toda população estar preparada para enfrentar tais mudanças. </a:t>
            </a:r>
            <a:endParaRPr lang="pt-BR" sz="2400" dirty="0" smtClean="0">
              <a:solidFill>
                <a:schemeClr val="bg1"/>
              </a:solidFill>
            </a:endParaRPr>
          </a:p>
          <a:p>
            <a:pPr algn="just"/>
            <a:endParaRPr lang="pt-BR" sz="2400" dirty="0">
              <a:solidFill>
                <a:schemeClr val="bg1"/>
              </a:solidFill>
            </a:endParaRPr>
          </a:p>
          <a:p>
            <a:pPr algn="just"/>
            <a:r>
              <a:rPr lang="pt-BR" sz="2400" b="1" dirty="0">
                <a:solidFill>
                  <a:schemeClr val="bg1"/>
                </a:solidFill>
              </a:rPr>
              <a:t>Emprego:</a:t>
            </a:r>
            <a:r>
              <a:rPr lang="pt-BR" sz="2400" dirty="0">
                <a:solidFill>
                  <a:schemeClr val="bg1"/>
                </a:solidFill>
              </a:rPr>
              <a:t> Em curto prazo, segundo o autor, haverá impacto negativo no mercado de trabalho, apesar que os impactos com relação à tecnologia versos empregos não é algo novo a muitas décadas isso já ocorre. Durante as últimas décadas, reacendeu-se o debate, pois os computadores estavam substituindo vários empregos, a saber, guarda-livros, caixas e operadores de telefone. </a:t>
            </a:r>
          </a:p>
        </p:txBody>
      </p:sp>
    </p:spTree>
    <p:extLst>
      <p:ext uri="{BB962C8B-B14F-4D97-AF65-F5344CB8AC3E}">
        <p14:creationId xmlns:p14="http://schemas.microsoft.com/office/powerpoint/2010/main" val="9941216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MUDANÇAS NO MERCADO DE TRABALHO</a:t>
            </a:r>
            <a:endParaRPr lang="pt-BR" dirty="0">
              <a:solidFill>
                <a:schemeClr val="bg1"/>
              </a:solidFill>
            </a:endParaRPr>
          </a:p>
        </p:txBody>
      </p:sp>
      <p:sp>
        <p:nvSpPr>
          <p:cNvPr id="3" name="Espaço Reservado para Conteúdo 2"/>
          <p:cNvSpPr>
            <a:spLocks noGrp="1"/>
          </p:cNvSpPr>
          <p:nvPr>
            <p:ph idx="1"/>
          </p:nvPr>
        </p:nvSpPr>
        <p:spPr>
          <a:xfrm>
            <a:off x="467544" y="1628800"/>
            <a:ext cx="8229600" cy="4237931"/>
          </a:xfrm>
        </p:spPr>
        <p:txBody>
          <a:bodyPr>
            <a:noAutofit/>
          </a:bodyPr>
          <a:lstStyle/>
          <a:p>
            <a:pPr marL="0" indent="0" algn="just">
              <a:buNone/>
            </a:pPr>
            <a:r>
              <a:rPr lang="pt-BR" sz="2400" dirty="0">
                <a:solidFill>
                  <a:schemeClr val="bg1"/>
                </a:solidFill>
              </a:rPr>
              <a:t>A nova revolução tecnológica irá desencadear muito mais mudanças do que as outras revoluções industriais que já ocorreram, a revolução tecnológica irá trazer e dar; mais velocidade, tudo está acontecendo em um ritmo muito mais rápido do que antes, amplitude e profundidade, há inúmeras mudanças extraordinárias acontecendo simultaneamente, e a transformação completa de sistemas inteiros.</a:t>
            </a:r>
          </a:p>
        </p:txBody>
      </p:sp>
    </p:spTree>
    <p:extLst>
      <p:ext uri="{BB962C8B-B14F-4D97-AF65-F5344CB8AC3E}">
        <p14:creationId xmlns:p14="http://schemas.microsoft.com/office/powerpoint/2010/main" val="37929449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MUDANÇAS NO MERCADO DE TRABALHO</a:t>
            </a:r>
            <a:endParaRPr lang="pt-BR" dirty="0">
              <a:solidFill>
                <a:schemeClr val="bg1"/>
              </a:solidFill>
            </a:endParaRPr>
          </a:p>
        </p:txBody>
      </p:sp>
      <p:sp>
        <p:nvSpPr>
          <p:cNvPr id="3" name="Espaço Reservado para Conteúdo 2"/>
          <p:cNvSpPr>
            <a:spLocks noGrp="1"/>
          </p:cNvSpPr>
          <p:nvPr>
            <p:ph idx="1"/>
          </p:nvPr>
        </p:nvSpPr>
        <p:spPr>
          <a:xfrm>
            <a:off x="467544" y="1412776"/>
            <a:ext cx="8229600" cy="4237931"/>
          </a:xfrm>
        </p:spPr>
        <p:txBody>
          <a:bodyPr>
            <a:noAutofit/>
          </a:bodyPr>
          <a:lstStyle/>
          <a:p>
            <a:pPr marL="0" indent="0" algn="just">
              <a:buNone/>
            </a:pPr>
            <a:r>
              <a:rPr lang="pt-BR" sz="2400" dirty="0">
                <a:solidFill>
                  <a:schemeClr val="bg1"/>
                </a:solidFill>
              </a:rPr>
              <a:t>Para podermos entender estes fatores tecnológicos, primeiro, necessitamos entender quais são os dois efeitos concorrentes que a tecnologia exerce sobre os empregos. </a:t>
            </a:r>
            <a:endParaRPr lang="pt-BR" sz="2400" dirty="0" smtClean="0">
              <a:solidFill>
                <a:schemeClr val="bg1"/>
              </a:solidFill>
            </a:endParaRPr>
          </a:p>
          <a:p>
            <a:pPr algn="just"/>
            <a:r>
              <a:rPr lang="pt-BR" sz="2400" dirty="0" smtClean="0">
                <a:solidFill>
                  <a:schemeClr val="bg1"/>
                </a:solidFill>
              </a:rPr>
              <a:t>Em </a:t>
            </a:r>
            <a:r>
              <a:rPr lang="pt-BR" sz="2400" dirty="0">
                <a:solidFill>
                  <a:schemeClr val="bg1"/>
                </a:solidFill>
              </a:rPr>
              <a:t>primeiro lugar, há um efeito destrutivo infeliz para as pessoas que a recebem, que é quando as suspensões que são alimentadas pela tecnologia e sua automação conseguem substituir o trabalho por capital, </a:t>
            </a:r>
            <a:r>
              <a:rPr lang="pt-BR" sz="2400" dirty="0" smtClean="0">
                <a:solidFill>
                  <a:schemeClr val="bg1"/>
                </a:solidFill>
              </a:rPr>
              <a:t>o que força </a:t>
            </a:r>
            <a:r>
              <a:rPr lang="pt-BR" sz="2400" dirty="0">
                <a:solidFill>
                  <a:schemeClr val="bg1"/>
                </a:solidFill>
              </a:rPr>
              <a:t>os trabalhadores a ficarem desempregados, ou terem de realocar suas habilidades em outros locais de trabalho</a:t>
            </a:r>
            <a:r>
              <a:rPr lang="pt-BR" sz="2400" dirty="0" smtClean="0">
                <a:solidFill>
                  <a:schemeClr val="bg1"/>
                </a:solidFill>
              </a:rPr>
              <a:t>.</a:t>
            </a:r>
          </a:p>
          <a:p>
            <a:pPr algn="just"/>
            <a:r>
              <a:rPr lang="pt-BR" sz="2400" dirty="0" smtClean="0">
                <a:solidFill>
                  <a:schemeClr val="bg1"/>
                </a:solidFill>
              </a:rPr>
              <a:t>Em </a:t>
            </a:r>
            <a:r>
              <a:rPr lang="pt-BR" sz="2400" dirty="0">
                <a:solidFill>
                  <a:schemeClr val="bg1"/>
                </a:solidFill>
              </a:rPr>
              <a:t>segundo lugar, o efeito destrutivo deste vem junto com um efeito </a:t>
            </a:r>
            <a:r>
              <a:rPr lang="pt-BR" sz="2400" dirty="0" err="1">
                <a:solidFill>
                  <a:schemeClr val="bg1"/>
                </a:solidFill>
              </a:rPr>
              <a:t>capitalizador</a:t>
            </a:r>
            <a:r>
              <a:rPr lang="pt-BR" sz="2400" dirty="0">
                <a:solidFill>
                  <a:schemeClr val="bg1"/>
                </a:solidFill>
              </a:rPr>
              <a:t>, que consiste na demanda por exigir novos bens e serviços, que automaticamente aumenta, e, leva à criação de novas profissões, empresas e até em determinados casos, indústrias</a:t>
            </a:r>
            <a:r>
              <a:rPr lang="pt-BR" sz="2400" dirty="0" smtClean="0">
                <a:solidFill>
                  <a:schemeClr val="bg1"/>
                </a:solidFill>
              </a:rPr>
              <a:t>.</a:t>
            </a:r>
            <a:endParaRPr lang="pt-BR" sz="2400" dirty="0">
              <a:solidFill>
                <a:schemeClr val="bg1"/>
              </a:solidFill>
            </a:endParaRPr>
          </a:p>
        </p:txBody>
      </p:sp>
    </p:spTree>
    <p:extLst>
      <p:ext uri="{BB962C8B-B14F-4D97-AF65-F5344CB8AC3E}">
        <p14:creationId xmlns:p14="http://schemas.microsoft.com/office/powerpoint/2010/main" val="39899115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06090"/>
          </a:xfrm>
        </p:spPr>
        <p:txBody>
          <a:bodyPr>
            <a:normAutofit fontScale="90000"/>
          </a:bodyPr>
          <a:lstStyle/>
          <a:p>
            <a:r>
              <a:rPr lang="pt-BR" dirty="0" smtClean="0">
                <a:solidFill>
                  <a:schemeClr val="bg1"/>
                </a:solidFill>
              </a:rPr>
              <a:t>DESENVOLVIMENTO</a:t>
            </a:r>
            <a:endParaRPr lang="pt-BR" dirty="0">
              <a:solidFill>
                <a:schemeClr val="bg1"/>
              </a:solidFill>
            </a:endParaRPr>
          </a:p>
        </p:txBody>
      </p:sp>
      <p:sp>
        <p:nvSpPr>
          <p:cNvPr id="3" name="Espaço Reservado para Conteúdo 2"/>
          <p:cNvSpPr>
            <a:spLocks noGrp="1"/>
          </p:cNvSpPr>
          <p:nvPr>
            <p:ph idx="1"/>
          </p:nvPr>
        </p:nvSpPr>
        <p:spPr>
          <a:xfrm>
            <a:off x="467544" y="1412776"/>
            <a:ext cx="8229600" cy="4237931"/>
          </a:xfrm>
        </p:spPr>
        <p:txBody>
          <a:bodyPr>
            <a:noAutofit/>
          </a:bodyPr>
          <a:lstStyle/>
          <a:p>
            <a:pPr marL="0" indent="0" algn="just">
              <a:buNone/>
            </a:pPr>
            <a:r>
              <a:rPr lang="pt-BR" sz="2400" dirty="0">
                <a:solidFill>
                  <a:schemeClr val="bg1"/>
                </a:solidFill>
              </a:rPr>
              <a:t>Para HUTZ (2012) o ser humano está em constante desenvolvimento e adaptação, com base nas afirmações do autor, do livro </a:t>
            </a:r>
            <a:r>
              <a:rPr lang="pt-BR" sz="2400" b="1" dirty="0">
                <a:solidFill>
                  <a:schemeClr val="bg1"/>
                </a:solidFill>
              </a:rPr>
              <a:t>Amizade em contexto, desenvolvimento e cultura, </a:t>
            </a:r>
            <a:r>
              <a:rPr lang="pt-BR" sz="2400" dirty="0">
                <a:solidFill>
                  <a:schemeClr val="bg1"/>
                </a:solidFill>
              </a:rPr>
              <a:t>ele aborda o que faz com que duas ou mais crianças e adolescentes se tornem amigos, primeiro que, amizade só existe, se nesta tiver reciprocidade, mas o que fará com que essa amizade se torne real, identificação por similaridade, atividade que sejam de interesse de ambos, por fim, amizade abre porta, na vida de qualquer pessoal.</a:t>
            </a:r>
          </a:p>
        </p:txBody>
      </p:sp>
    </p:spTree>
    <p:extLst>
      <p:ext uri="{BB962C8B-B14F-4D97-AF65-F5344CB8AC3E}">
        <p14:creationId xmlns:p14="http://schemas.microsoft.com/office/powerpoint/2010/main" val="40725849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06090"/>
          </a:xfrm>
        </p:spPr>
        <p:txBody>
          <a:bodyPr>
            <a:normAutofit fontScale="90000"/>
          </a:bodyPr>
          <a:lstStyle/>
          <a:p>
            <a:r>
              <a:rPr lang="pt-BR" dirty="0" smtClean="0">
                <a:solidFill>
                  <a:schemeClr val="bg1"/>
                </a:solidFill>
              </a:rPr>
              <a:t>PROCESSOS ADAPTATIVOS E CULTURAIS</a:t>
            </a:r>
            <a:endParaRPr lang="pt-BR" dirty="0">
              <a:solidFill>
                <a:schemeClr val="bg1"/>
              </a:solidFill>
            </a:endParaRPr>
          </a:p>
        </p:txBody>
      </p:sp>
      <p:sp>
        <p:nvSpPr>
          <p:cNvPr id="3" name="Espaço Reservado para Conteúdo 2"/>
          <p:cNvSpPr>
            <a:spLocks noGrp="1"/>
          </p:cNvSpPr>
          <p:nvPr>
            <p:ph idx="1"/>
          </p:nvPr>
        </p:nvSpPr>
        <p:spPr>
          <a:xfrm>
            <a:off x="467544" y="1412776"/>
            <a:ext cx="8229600" cy="4237931"/>
          </a:xfrm>
        </p:spPr>
        <p:txBody>
          <a:bodyPr>
            <a:noAutofit/>
          </a:bodyPr>
          <a:lstStyle/>
          <a:p>
            <a:pPr marL="0" indent="0" algn="just">
              <a:buNone/>
            </a:pPr>
            <a:r>
              <a:rPr lang="pt-BR" sz="2400" dirty="0">
                <a:solidFill>
                  <a:schemeClr val="bg1"/>
                </a:solidFill>
              </a:rPr>
              <a:t>O que é Cultura? Entre os latinos, a cultura tem o significado de “cultivo”, “cuidado”, inclusive o termo era empregado em referência ao campo: pensemos, por exemplo, na palavra “agricultura”. Valendo-se da ideia de cultivo da terra, os latinos chegaram à metáfora “cultivo da alma”, que nos aproxima muito do sentido que, na atualidade, o termo indica, especialmente, nas sociedades ocidentais. (</a:t>
            </a:r>
            <a:r>
              <a:rPr lang="pt-BR" sz="2400" dirty="0" err="1">
                <a:solidFill>
                  <a:schemeClr val="bg1"/>
                </a:solidFill>
              </a:rPr>
              <a:t>Chicarino</a:t>
            </a:r>
            <a:r>
              <a:rPr lang="pt-BR" sz="2400" dirty="0">
                <a:solidFill>
                  <a:schemeClr val="bg1"/>
                </a:solidFill>
              </a:rPr>
              <a:t>, pág. 28, 2017</a:t>
            </a:r>
            <a:r>
              <a:rPr lang="pt-BR" sz="2400" dirty="0" smtClean="0">
                <a:solidFill>
                  <a:schemeClr val="bg1"/>
                </a:solidFill>
              </a:rPr>
              <a:t>).</a:t>
            </a:r>
            <a:endParaRPr lang="pt-BR" sz="2400" dirty="0">
              <a:solidFill>
                <a:schemeClr val="bg1"/>
              </a:solidFill>
            </a:endParaRPr>
          </a:p>
        </p:txBody>
      </p:sp>
    </p:spTree>
    <p:extLst>
      <p:ext uri="{BB962C8B-B14F-4D97-AF65-F5344CB8AC3E}">
        <p14:creationId xmlns:p14="http://schemas.microsoft.com/office/powerpoint/2010/main" val="8534795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06090"/>
          </a:xfrm>
        </p:spPr>
        <p:txBody>
          <a:bodyPr>
            <a:normAutofit fontScale="90000"/>
          </a:bodyPr>
          <a:lstStyle/>
          <a:p>
            <a:r>
              <a:rPr lang="pt-BR" dirty="0" smtClean="0">
                <a:solidFill>
                  <a:schemeClr val="bg1"/>
                </a:solidFill>
              </a:rPr>
              <a:t>PROCESSOS ADAPTATIVOS E CULTURAIS</a:t>
            </a:r>
            <a:endParaRPr lang="pt-BR" dirty="0">
              <a:solidFill>
                <a:schemeClr val="bg1"/>
              </a:solidFill>
            </a:endParaRPr>
          </a:p>
        </p:txBody>
      </p:sp>
      <p:sp>
        <p:nvSpPr>
          <p:cNvPr id="3" name="Espaço Reservado para Conteúdo 2"/>
          <p:cNvSpPr>
            <a:spLocks noGrp="1"/>
          </p:cNvSpPr>
          <p:nvPr>
            <p:ph idx="1"/>
          </p:nvPr>
        </p:nvSpPr>
        <p:spPr>
          <a:xfrm>
            <a:off x="467544" y="2060848"/>
            <a:ext cx="8229600" cy="3589859"/>
          </a:xfrm>
        </p:spPr>
        <p:txBody>
          <a:bodyPr>
            <a:noAutofit/>
          </a:bodyPr>
          <a:lstStyle/>
          <a:p>
            <a:pPr marL="0" indent="0" algn="just">
              <a:buNone/>
            </a:pPr>
            <a:r>
              <a:rPr lang="pt-BR" sz="2400" dirty="0" smtClean="0">
                <a:solidFill>
                  <a:schemeClr val="bg1"/>
                </a:solidFill>
              </a:rPr>
              <a:t>A </a:t>
            </a:r>
            <a:r>
              <a:rPr lang="pt-BR" sz="2400" dirty="0">
                <a:solidFill>
                  <a:schemeClr val="bg1"/>
                </a:solidFill>
              </a:rPr>
              <a:t>cultura pode ser considerada atualmente o conjunto de traços distintivos, espirituais e materiais, intelectuais e emocionais que caracterizam uma sociedade ou um grupo social. (</a:t>
            </a:r>
            <a:r>
              <a:rPr lang="pt-BR" sz="2400" dirty="0" err="1">
                <a:solidFill>
                  <a:schemeClr val="bg1"/>
                </a:solidFill>
              </a:rPr>
              <a:t>Chicarino</a:t>
            </a:r>
            <a:r>
              <a:rPr lang="pt-BR" sz="2400" dirty="0">
                <a:solidFill>
                  <a:schemeClr val="bg1"/>
                </a:solidFill>
              </a:rPr>
              <a:t>, pág. 30, 2017</a:t>
            </a:r>
            <a:r>
              <a:rPr lang="pt-BR" sz="2400" dirty="0" smtClean="0">
                <a:solidFill>
                  <a:schemeClr val="bg1"/>
                </a:solidFill>
              </a:rPr>
              <a:t>).</a:t>
            </a:r>
            <a:endParaRPr lang="pt-BR" sz="2400" dirty="0">
              <a:solidFill>
                <a:schemeClr val="bg1"/>
              </a:solidFill>
            </a:endParaRPr>
          </a:p>
        </p:txBody>
      </p:sp>
    </p:spTree>
    <p:extLst>
      <p:ext uri="{BB962C8B-B14F-4D97-AF65-F5344CB8AC3E}">
        <p14:creationId xmlns:p14="http://schemas.microsoft.com/office/powerpoint/2010/main" val="19613004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06090"/>
          </a:xfrm>
        </p:spPr>
        <p:txBody>
          <a:bodyPr>
            <a:normAutofit fontScale="90000"/>
          </a:bodyPr>
          <a:lstStyle/>
          <a:p>
            <a:r>
              <a:rPr lang="pt-BR" dirty="0" smtClean="0">
                <a:solidFill>
                  <a:schemeClr val="bg1"/>
                </a:solidFill>
              </a:rPr>
              <a:t>PROCESSOS ADAPTATIVOS E CULTURAIS</a:t>
            </a:r>
            <a:endParaRPr lang="pt-BR" dirty="0">
              <a:solidFill>
                <a:schemeClr val="bg1"/>
              </a:solidFill>
            </a:endParaRPr>
          </a:p>
        </p:txBody>
      </p:sp>
      <p:sp>
        <p:nvSpPr>
          <p:cNvPr id="3" name="Espaço Reservado para Conteúdo 2"/>
          <p:cNvSpPr>
            <a:spLocks noGrp="1"/>
          </p:cNvSpPr>
          <p:nvPr>
            <p:ph idx="1"/>
          </p:nvPr>
        </p:nvSpPr>
        <p:spPr>
          <a:xfrm>
            <a:off x="467544" y="1412776"/>
            <a:ext cx="8229600" cy="4237931"/>
          </a:xfrm>
        </p:spPr>
        <p:txBody>
          <a:bodyPr>
            <a:noAutofit/>
          </a:bodyPr>
          <a:lstStyle/>
          <a:p>
            <a:pPr marL="0" indent="0" algn="just">
              <a:buNone/>
            </a:pPr>
            <a:r>
              <a:rPr lang="pt-BR" sz="2400" dirty="0" smtClean="0">
                <a:solidFill>
                  <a:schemeClr val="bg1"/>
                </a:solidFill>
              </a:rPr>
              <a:t>Segundo </a:t>
            </a:r>
            <a:r>
              <a:rPr lang="pt-BR" sz="2400" dirty="0" err="1">
                <a:solidFill>
                  <a:schemeClr val="bg1"/>
                </a:solidFill>
              </a:rPr>
              <a:t>Chicarino</a:t>
            </a:r>
            <a:r>
              <a:rPr lang="pt-BR" sz="2400" dirty="0">
                <a:solidFill>
                  <a:schemeClr val="bg1"/>
                </a:solidFill>
              </a:rPr>
              <a:t> (2017) a cultura de um povo vai além das, artes, letras, modo de vida, direitos fundamentais, os valores, tradições e crença, na verdade a cultura dá ao homem, condições de refletir sobre si. A cultura dá a nós essa qualidade de ser humano, racional, crítico e ético comprometido. Ela proporciona condições do ser humano fazer escolhas. Segundo estudiosos, ela apresenta ao homem, sua </a:t>
            </a:r>
            <a:r>
              <a:rPr lang="pt-BR" sz="2400" dirty="0" err="1">
                <a:solidFill>
                  <a:schemeClr val="bg1"/>
                </a:solidFill>
              </a:rPr>
              <a:t>pequenice</a:t>
            </a:r>
            <a:r>
              <a:rPr lang="pt-BR" sz="2400" dirty="0">
                <a:solidFill>
                  <a:schemeClr val="bg1"/>
                </a:solidFill>
              </a:rPr>
              <a:t> e ser incompleto que é. No quesito mercado de trabalho, se faz necessário esse processo adaptativo conhecer a cultura do povo, no mundo corporativo existe a cultura empresarial, quando o indivíduo inicia o trabalho em um grupo ele precisa conhecer a cultura desse grupo, isso proporcionará uma maior chance de sucesso de permanecer e atingir as metas da organização, nem sempre esse processo será fácil mas se faz necessário. </a:t>
            </a:r>
          </a:p>
        </p:txBody>
      </p:sp>
    </p:spTree>
    <p:extLst>
      <p:ext uri="{BB962C8B-B14F-4D97-AF65-F5344CB8AC3E}">
        <p14:creationId xmlns:p14="http://schemas.microsoft.com/office/powerpoint/2010/main" val="2845114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ORIGEM DA CULTURA</a:t>
            </a:r>
            <a:endParaRPr lang="pt-BR" dirty="0">
              <a:solidFill>
                <a:schemeClr val="bg1"/>
              </a:solidFill>
            </a:endParaRPr>
          </a:p>
        </p:txBody>
      </p:sp>
      <p:sp>
        <p:nvSpPr>
          <p:cNvPr id="3" name="Espaço Reservado para Conteúdo 2"/>
          <p:cNvSpPr>
            <a:spLocks noGrp="1"/>
          </p:cNvSpPr>
          <p:nvPr>
            <p:ph idx="1"/>
          </p:nvPr>
        </p:nvSpPr>
        <p:spPr>
          <a:xfrm>
            <a:off x="457200" y="1412776"/>
            <a:ext cx="8229600" cy="5184576"/>
          </a:xfrm>
        </p:spPr>
        <p:txBody>
          <a:bodyPr>
            <a:normAutofit fontScale="77500" lnSpcReduction="20000"/>
          </a:bodyPr>
          <a:lstStyle/>
          <a:p>
            <a:pPr algn="just"/>
            <a:r>
              <a:rPr lang="pt-BR" dirty="0" smtClean="0">
                <a:solidFill>
                  <a:schemeClr val="bg1"/>
                </a:solidFill>
              </a:rPr>
              <a:t>O </a:t>
            </a:r>
            <a:r>
              <a:rPr lang="pt-BR" dirty="0">
                <a:solidFill>
                  <a:schemeClr val="bg1"/>
                </a:solidFill>
              </a:rPr>
              <a:t>Ser humano descobriu que precisava viver em grupo e não de forma isolada, que para sobreviver e vencer até de predadores, em grupo seria muito mais vantajoso, os objetivos comuns seriam </a:t>
            </a:r>
            <a:r>
              <a:rPr lang="pt-BR" dirty="0" smtClean="0">
                <a:solidFill>
                  <a:schemeClr val="bg1"/>
                </a:solidFill>
              </a:rPr>
              <a:t>atingidos </a:t>
            </a:r>
            <a:r>
              <a:rPr lang="pt-BR" dirty="0">
                <a:solidFill>
                  <a:schemeClr val="bg1"/>
                </a:solidFill>
              </a:rPr>
              <a:t>com </a:t>
            </a:r>
            <a:r>
              <a:rPr lang="pt-BR" dirty="0" smtClean="0">
                <a:solidFill>
                  <a:schemeClr val="bg1"/>
                </a:solidFill>
              </a:rPr>
              <a:t>certeza.</a:t>
            </a:r>
          </a:p>
          <a:p>
            <a:pPr algn="just"/>
            <a:r>
              <a:rPr lang="pt-BR" dirty="0" smtClean="0">
                <a:solidFill>
                  <a:schemeClr val="bg1"/>
                </a:solidFill>
              </a:rPr>
              <a:t>Mas </a:t>
            </a:r>
            <a:r>
              <a:rPr lang="pt-BR" dirty="0">
                <a:solidFill>
                  <a:schemeClr val="bg1"/>
                </a:solidFill>
              </a:rPr>
              <a:t>para isso acontecer precisa organizar as tarefas e funções, e com o passar do tempo ele foi se especializando tornando autoridade naquilo que fazia</a:t>
            </a:r>
            <a:r>
              <a:rPr lang="pt-BR" dirty="0" smtClean="0">
                <a:solidFill>
                  <a:schemeClr val="bg1"/>
                </a:solidFill>
              </a:rPr>
              <a:t>.</a:t>
            </a:r>
          </a:p>
          <a:p>
            <a:pPr algn="just"/>
            <a:r>
              <a:rPr lang="pt-BR" dirty="0" smtClean="0">
                <a:solidFill>
                  <a:schemeClr val="bg1"/>
                </a:solidFill>
              </a:rPr>
              <a:t>Todas </a:t>
            </a:r>
            <a:r>
              <a:rPr lang="pt-BR" dirty="0">
                <a:solidFill>
                  <a:schemeClr val="bg1"/>
                </a:solidFill>
              </a:rPr>
              <a:t>essas invenções que ao longo da História o homem foi desenvolvendo embora não fazia parte do seu instinto natural, é o que chamamos de </a:t>
            </a:r>
            <a:r>
              <a:rPr lang="pt-BR" b="1" dirty="0">
                <a:solidFill>
                  <a:schemeClr val="bg1"/>
                </a:solidFill>
              </a:rPr>
              <a:t>cultura</a:t>
            </a:r>
            <a:r>
              <a:rPr lang="pt-BR" dirty="0">
                <a:solidFill>
                  <a:schemeClr val="bg1"/>
                </a:solidFill>
              </a:rPr>
              <a:t>. </a:t>
            </a:r>
            <a:endParaRPr lang="pt-BR" dirty="0" smtClean="0">
              <a:solidFill>
                <a:schemeClr val="bg1"/>
              </a:solidFill>
            </a:endParaRPr>
          </a:p>
          <a:p>
            <a:pPr algn="just"/>
            <a:r>
              <a:rPr lang="pt-BR" i="1" dirty="0" smtClean="0">
                <a:solidFill>
                  <a:schemeClr val="bg1"/>
                </a:solidFill>
              </a:rPr>
              <a:t>Nesse </a:t>
            </a:r>
            <a:r>
              <a:rPr lang="pt-BR" i="1" dirty="0">
                <a:solidFill>
                  <a:schemeClr val="bg1"/>
                </a:solidFill>
              </a:rPr>
              <a:t>contexto pode-se definir que a cultura é algo próprio do ser humano, essa cultura vai sendo transferida de geração em geração. E os pesquisadores afirmam que não existe cultura fora da humanidade e toda criação humana seja ela material ou imaterial é </a:t>
            </a:r>
            <a:r>
              <a:rPr lang="pt-BR" b="1" i="1" dirty="0">
                <a:solidFill>
                  <a:schemeClr val="bg1"/>
                </a:solidFill>
              </a:rPr>
              <a:t>cultura</a:t>
            </a:r>
            <a:r>
              <a:rPr lang="pt-BR" i="1" dirty="0">
                <a:solidFill>
                  <a:schemeClr val="bg1"/>
                </a:solidFill>
              </a:rPr>
              <a:t>.</a:t>
            </a:r>
          </a:p>
        </p:txBody>
      </p:sp>
    </p:spTree>
    <p:extLst>
      <p:ext uri="{BB962C8B-B14F-4D97-AF65-F5344CB8AC3E}">
        <p14:creationId xmlns:p14="http://schemas.microsoft.com/office/powerpoint/2010/main" val="16443197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06090"/>
          </a:xfrm>
        </p:spPr>
        <p:txBody>
          <a:bodyPr>
            <a:normAutofit fontScale="90000"/>
          </a:bodyPr>
          <a:lstStyle/>
          <a:p>
            <a:r>
              <a:rPr lang="pt-BR" dirty="0" smtClean="0">
                <a:solidFill>
                  <a:schemeClr val="bg1"/>
                </a:solidFill>
              </a:rPr>
              <a:t>INDIVÍDUO E SOCIEDADE</a:t>
            </a:r>
            <a:endParaRPr lang="pt-BR" dirty="0">
              <a:solidFill>
                <a:schemeClr val="bg1"/>
              </a:solidFill>
            </a:endParaRPr>
          </a:p>
        </p:txBody>
      </p:sp>
      <p:sp>
        <p:nvSpPr>
          <p:cNvPr id="3" name="Espaço Reservado para Conteúdo 2"/>
          <p:cNvSpPr>
            <a:spLocks noGrp="1"/>
          </p:cNvSpPr>
          <p:nvPr>
            <p:ph idx="1"/>
          </p:nvPr>
        </p:nvSpPr>
        <p:spPr>
          <a:xfrm>
            <a:off x="467544" y="1124744"/>
            <a:ext cx="8229600" cy="4237931"/>
          </a:xfrm>
        </p:spPr>
        <p:txBody>
          <a:bodyPr>
            <a:noAutofit/>
          </a:bodyPr>
          <a:lstStyle/>
          <a:p>
            <a:pPr algn="just"/>
            <a:r>
              <a:rPr lang="pt-BR" sz="2400" dirty="0">
                <a:solidFill>
                  <a:schemeClr val="bg1"/>
                </a:solidFill>
              </a:rPr>
              <a:t>Os seres humanos individuais ligam-se uns aos outros numa pluralidade, isto é, numa sociedade. (</a:t>
            </a:r>
            <a:r>
              <a:rPr lang="pt-BR" sz="2400" dirty="0" err="1">
                <a:solidFill>
                  <a:schemeClr val="bg1"/>
                </a:solidFill>
              </a:rPr>
              <a:t>Schrõter</a:t>
            </a:r>
            <a:r>
              <a:rPr lang="pt-BR" sz="2400" dirty="0">
                <a:solidFill>
                  <a:schemeClr val="bg1"/>
                </a:solidFill>
              </a:rPr>
              <a:t>, pág. 8, 1994</a:t>
            </a:r>
            <a:r>
              <a:rPr lang="pt-BR" sz="2400" dirty="0" smtClean="0">
                <a:solidFill>
                  <a:schemeClr val="bg1"/>
                </a:solidFill>
              </a:rPr>
              <a:t>).</a:t>
            </a:r>
          </a:p>
          <a:p>
            <a:pPr algn="just"/>
            <a:endParaRPr lang="pt-BR" sz="2400" dirty="0">
              <a:solidFill>
                <a:schemeClr val="bg1"/>
              </a:solidFill>
            </a:endParaRPr>
          </a:p>
          <a:p>
            <a:pPr algn="just"/>
            <a:r>
              <a:rPr lang="pt-BR" sz="2400" dirty="0" smtClean="0">
                <a:solidFill>
                  <a:schemeClr val="bg1"/>
                </a:solidFill>
              </a:rPr>
              <a:t>Segundo </a:t>
            </a:r>
            <a:r>
              <a:rPr lang="pt-BR" sz="2400" dirty="0" err="1">
                <a:solidFill>
                  <a:schemeClr val="bg1"/>
                </a:solidFill>
              </a:rPr>
              <a:t>Schrõter</a:t>
            </a:r>
            <a:r>
              <a:rPr lang="pt-BR" sz="2400" dirty="0">
                <a:solidFill>
                  <a:schemeClr val="bg1"/>
                </a:solidFill>
              </a:rPr>
              <a:t> (1994) a palavra sociedade é conhecida por todos que a utilizam, ou ao menos, pensam que a conhecem, ela se trata de uma palavra, cujo sentido é repassado de um para outro, como uma moeda de troca. </a:t>
            </a:r>
            <a:endParaRPr lang="pt-BR" sz="2400" dirty="0" smtClean="0">
              <a:solidFill>
                <a:schemeClr val="bg1"/>
              </a:solidFill>
            </a:endParaRPr>
          </a:p>
          <a:p>
            <a:pPr algn="just"/>
            <a:endParaRPr lang="pt-BR" sz="2400" dirty="0">
              <a:solidFill>
                <a:schemeClr val="bg1"/>
              </a:solidFill>
            </a:endParaRPr>
          </a:p>
        </p:txBody>
      </p:sp>
    </p:spTree>
    <p:extLst>
      <p:ext uri="{BB962C8B-B14F-4D97-AF65-F5344CB8AC3E}">
        <p14:creationId xmlns:p14="http://schemas.microsoft.com/office/powerpoint/2010/main" val="14542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06090"/>
          </a:xfrm>
        </p:spPr>
        <p:txBody>
          <a:bodyPr>
            <a:normAutofit fontScale="90000"/>
          </a:bodyPr>
          <a:lstStyle/>
          <a:p>
            <a:r>
              <a:rPr lang="pt-BR" dirty="0" smtClean="0">
                <a:solidFill>
                  <a:schemeClr val="bg1"/>
                </a:solidFill>
              </a:rPr>
              <a:t>INDIVÍDUO E SOCIEDADE</a:t>
            </a:r>
            <a:endParaRPr lang="pt-BR" dirty="0">
              <a:solidFill>
                <a:schemeClr val="bg1"/>
              </a:solidFill>
            </a:endParaRPr>
          </a:p>
        </p:txBody>
      </p:sp>
      <p:sp>
        <p:nvSpPr>
          <p:cNvPr id="3" name="Espaço Reservado para Conteúdo 2"/>
          <p:cNvSpPr>
            <a:spLocks noGrp="1"/>
          </p:cNvSpPr>
          <p:nvPr>
            <p:ph idx="1"/>
          </p:nvPr>
        </p:nvSpPr>
        <p:spPr>
          <a:xfrm>
            <a:off x="467544" y="1412776"/>
            <a:ext cx="8229600" cy="4237931"/>
          </a:xfrm>
        </p:spPr>
        <p:txBody>
          <a:bodyPr>
            <a:noAutofit/>
          </a:bodyPr>
          <a:lstStyle/>
          <a:p>
            <a:pPr algn="just"/>
            <a:r>
              <a:rPr lang="pt-BR" sz="2400" dirty="0" smtClean="0">
                <a:solidFill>
                  <a:schemeClr val="bg1"/>
                </a:solidFill>
              </a:rPr>
              <a:t>A </a:t>
            </a:r>
            <a:r>
              <a:rPr lang="pt-BR" sz="2400" dirty="0">
                <a:solidFill>
                  <a:schemeClr val="bg1"/>
                </a:solidFill>
              </a:rPr>
              <a:t>sociedade como todos entendemos, somos todos nós, mas, aqui no Brasil temos nossa sociedade, e já que uma sociedade é uma porção de pessoas reunidas em determinado lugar, na Índia e na China também, e tanto na América do Norte e do Sul, quanto na Grã-Bretanha. E é claro que todas estas sociedades, já se coexistiram e coexistem, e talvez não passem de um enorme e emaranhado punhado de pessoas reunidas em um determinado local, mas, elas passaram por diversas mudanças desde o século XVI, até os dias de hoje, para se tornarem esta atual sociedade evoluída e tecnológica.</a:t>
            </a:r>
          </a:p>
          <a:p>
            <a:pPr algn="just"/>
            <a:endParaRPr lang="pt-BR" sz="2400" dirty="0">
              <a:solidFill>
                <a:schemeClr val="bg1"/>
              </a:solidFill>
            </a:endParaRPr>
          </a:p>
        </p:txBody>
      </p:sp>
    </p:spTree>
    <p:extLst>
      <p:ext uri="{BB962C8B-B14F-4D97-AF65-F5344CB8AC3E}">
        <p14:creationId xmlns:p14="http://schemas.microsoft.com/office/powerpoint/2010/main" val="13854489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06090"/>
          </a:xfrm>
        </p:spPr>
        <p:txBody>
          <a:bodyPr>
            <a:normAutofit fontScale="90000"/>
          </a:bodyPr>
          <a:lstStyle/>
          <a:p>
            <a:r>
              <a:rPr lang="pt-BR" dirty="0" smtClean="0">
                <a:solidFill>
                  <a:schemeClr val="bg1"/>
                </a:solidFill>
              </a:rPr>
              <a:t>MERCADO DE TRABALHO</a:t>
            </a:r>
            <a:endParaRPr lang="pt-BR" dirty="0">
              <a:solidFill>
                <a:schemeClr val="bg1"/>
              </a:solidFill>
            </a:endParaRPr>
          </a:p>
        </p:txBody>
      </p:sp>
      <p:sp>
        <p:nvSpPr>
          <p:cNvPr id="3" name="Espaço Reservado para Conteúdo 2"/>
          <p:cNvSpPr>
            <a:spLocks noGrp="1"/>
          </p:cNvSpPr>
          <p:nvPr>
            <p:ph idx="1"/>
          </p:nvPr>
        </p:nvSpPr>
        <p:spPr>
          <a:xfrm>
            <a:off x="467544" y="1412776"/>
            <a:ext cx="8229600" cy="4237931"/>
          </a:xfrm>
        </p:spPr>
        <p:txBody>
          <a:bodyPr>
            <a:noAutofit/>
          </a:bodyPr>
          <a:lstStyle/>
          <a:p>
            <a:pPr marL="0" indent="0" algn="just">
              <a:buNone/>
            </a:pPr>
            <a:r>
              <a:rPr lang="pt-BR" sz="2400" dirty="0">
                <a:solidFill>
                  <a:schemeClr val="bg1"/>
                </a:solidFill>
              </a:rPr>
              <a:t>Segundo Silva (2016), o mercado de trabalho consiste em lugar em que se compra e vende, e que se constroem relações, é um lugar em se oferecem vagas a candidatos, é um lugar onde se dá oportunidades de trabalho dadas pelos diversos tipos de indústrias e empresas, desde um supermercado, até uma mercearia que fica lá na esquina.</a:t>
            </a:r>
          </a:p>
        </p:txBody>
      </p:sp>
    </p:spTree>
    <p:extLst>
      <p:ext uri="{BB962C8B-B14F-4D97-AF65-F5344CB8AC3E}">
        <p14:creationId xmlns:p14="http://schemas.microsoft.com/office/powerpoint/2010/main" val="39710154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06090"/>
          </a:xfrm>
        </p:spPr>
        <p:txBody>
          <a:bodyPr>
            <a:normAutofit fontScale="90000"/>
          </a:bodyPr>
          <a:lstStyle/>
          <a:p>
            <a:r>
              <a:rPr lang="pt-BR" dirty="0" smtClean="0">
                <a:solidFill>
                  <a:schemeClr val="bg1"/>
                </a:solidFill>
              </a:rPr>
              <a:t>MERCADO DE TRABALHO</a:t>
            </a:r>
            <a:endParaRPr lang="pt-BR" dirty="0">
              <a:solidFill>
                <a:schemeClr val="bg1"/>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3885016835"/>
              </p:ext>
            </p:extLst>
          </p:nvPr>
        </p:nvGraphicFramePr>
        <p:xfrm>
          <a:off x="755576" y="1600200"/>
          <a:ext cx="7560839" cy="4909715"/>
        </p:xfrm>
        <a:graphic>
          <a:graphicData uri="http://schemas.openxmlformats.org/drawingml/2006/table">
            <a:tbl>
              <a:tblPr>
                <a:tableStyleId>{5C22544A-7EE6-4342-B048-85BDC9FD1C3A}</a:tableStyleId>
              </a:tblPr>
              <a:tblGrid>
                <a:gridCol w="3792693"/>
                <a:gridCol w="3768146"/>
              </a:tblGrid>
              <a:tr h="348691">
                <a:tc>
                  <a:txBody>
                    <a:bodyPr/>
                    <a:lstStyle/>
                    <a:p>
                      <a:pPr algn="just">
                        <a:lnSpc>
                          <a:spcPct val="150000"/>
                        </a:lnSpc>
                        <a:spcAft>
                          <a:spcPts val="0"/>
                        </a:spcAft>
                      </a:pPr>
                      <a:r>
                        <a:rPr lang="pt-BR" sz="1200">
                          <a:effectLst/>
                        </a:rPr>
                        <a:t>Mercado de Trabalho em Oferta</a:t>
                      </a:r>
                      <a:endParaRPr lang="pt-BR" sz="1200">
                        <a:effectLst/>
                        <a:latin typeface="Calibri"/>
                        <a:ea typeface="Batang"/>
                        <a:cs typeface="Times New Roman"/>
                      </a:endParaRPr>
                    </a:p>
                  </a:txBody>
                  <a:tcPr marL="58505" marR="58505" marT="58505" marB="58505"/>
                </a:tc>
                <a:tc>
                  <a:txBody>
                    <a:bodyPr/>
                    <a:lstStyle/>
                    <a:p>
                      <a:pPr algn="just">
                        <a:lnSpc>
                          <a:spcPct val="150000"/>
                        </a:lnSpc>
                        <a:spcAft>
                          <a:spcPts val="0"/>
                        </a:spcAft>
                      </a:pPr>
                      <a:r>
                        <a:rPr lang="pt-BR" sz="1200">
                          <a:effectLst/>
                        </a:rPr>
                        <a:t>Mercado de Trabalho em Procura</a:t>
                      </a:r>
                      <a:endParaRPr lang="pt-BR" sz="1200">
                        <a:effectLst/>
                        <a:latin typeface="Calibri"/>
                        <a:ea typeface="Batang"/>
                        <a:cs typeface="Times New Roman"/>
                      </a:endParaRPr>
                    </a:p>
                  </a:txBody>
                  <a:tcPr marL="58505" marR="58505" marT="58505" marB="58505"/>
                </a:tc>
              </a:tr>
              <a:tr h="580372">
                <a:tc>
                  <a:txBody>
                    <a:bodyPr/>
                    <a:lstStyle/>
                    <a:p>
                      <a:pPr algn="just">
                        <a:lnSpc>
                          <a:spcPct val="150000"/>
                        </a:lnSpc>
                        <a:spcAft>
                          <a:spcPts val="0"/>
                        </a:spcAft>
                      </a:pPr>
                      <a:r>
                        <a:rPr lang="pt-BR" sz="1200">
                          <a:effectLst/>
                        </a:rPr>
                        <a:t>Fontes investimentos em recrutamento para atrair candidatos</a:t>
                      </a:r>
                      <a:endParaRPr lang="pt-BR" sz="1200">
                        <a:effectLst/>
                        <a:latin typeface="Calibri"/>
                        <a:ea typeface="Batang"/>
                        <a:cs typeface="Times New Roman"/>
                      </a:endParaRPr>
                    </a:p>
                  </a:txBody>
                  <a:tcPr marL="58505" marR="58505" marT="58505" marB="58505"/>
                </a:tc>
                <a:tc>
                  <a:txBody>
                    <a:bodyPr/>
                    <a:lstStyle/>
                    <a:p>
                      <a:pPr algn="just">
                        <a:lnSpc>
                          <a:spcPct val="150000"/>
                        </a:lnSpc>
                        <a:spcAft>
                          <a:spcPts val="0"/>
                        </a:spcAft>
                      </a:pPr>
                      <a:r>
                        <a:rPr lang="pt-BR" sz="1200">
                          <a:effectLst/>
                        </a:rPr>
                        <a:t>Baixo investimentos em recrutamento por causa da oferta de candidatos</a:t>
                      </a:r>
                      <a:endParaRPr lang="pt-BR" sz="1200">
                        <a:effectLst/>
                        <a:latin typeface="Calibri"/>
                        <a:ea typeface="Batang"/>
                        <a:cs typeface="Times New Roman"/>
                      </a:endParaRPr>
                    </a:p>
                  </a:txBody>
                  <a:tcPr marL="58505" marR="58505" marT="58505" marB="58505"/>
                </a:tc>
              </a:tr>
              <a:tr h="580372">
                <a:tc>
                  <a:txBody>
                    <a:bodyPr/>
                    <a:lstStyle/>
                    <a:p>
                      <a:pPr algn="just">
                        <a:lnSpc>
                          <a:spcPct val="150000"/>
                        </a:lnSpc>
                        <a:spcAft>
                          <a:spcPts val="0"/>
                        </a:spcAft>
                      </a:pPr>
                      <a:r>
                        <a:rPr lang="pt-BR" sz="1200">
                          <a:effectLst/>
                        </a:rPr>
                        <a:t>Critérios de seleção mais flexíveis e menos rigorosos</a:t>
                      </a:r>
                      <a:endParaRPr lang="pt-BR" sz="1200">
                        <a:effectLst/>
                        <a:latin typeface="Calibri"/>
                        <a:ea typeface="Batang"/>
                        <a:cs typeface="Times New Roman"/>
                      </a:endParaRPr>
                    </a:p>
                  </a:txBody>
                  <a:tcPr marL="58505" marR="58505" marT="58505" marB="58505"/>
                </a:tc>
                <a:tc>
                  <a:txBody>
                    <a:bodyPr/>
                    <a:lstStyle/>
                    <a:p>
                      <a:pPr algn="just">
                        <a:lnSpc>
                          <a:spcPct val="150000"/>
                        </a:lnSpc>
                        <a:spcAft>
                          <a:spcPts val="0"/>
                        </a:spcAft>
                      </a:pPr>
                      <a:r>
                        <a:rPr lang="pt-BR" sz="1200">
                          <a:effectLst/>
                        </a:rPr>
                        <a:t>Critérios de seleção mais rígidos e rigorosos para aproveitar a abundância de candidatos</a:t>
                      </a:r>
                      <a:endParaRPr lang="pt-BR" sz="1200">
                        <a:effectLst/>
                        <a:latin typeface="Calibri"/>
                        <a:ea typeface="Batang"/>
                        <a:cs typeface="Times New Roman"/>
                      </a:endParaRPr>
                    </a:p>
                  </a:txBody>
                  <a:tcPr marL="58505" marR="58505" marT="58505" marB="58505"/>
                </a:tc>
              </a:tr>
              <a:tr h="580372">
                <a:tc>
                  <a:txBody>
                    <a:bodyPr/>
                    <a:lstStyle/>
                    <a:p>
                      <a:pPr algn="just">
                        <a:lnSpc>
                          <a:spcPct val="150000"/>
                        </a:lnSpc>
                        <a:spcAft>
                          <a:spcPts val="0"/>
                        </a:spcAft>
                      </a:pPr>
                      <a:r>
                        <a:rPr lang="pt-BR" sz="1200">
                          <a:effectLst/>
                        </a:rPr>
                        <a:t>Investimento em treinamento para compensar a inadequação dos candidatos</a:t>
                      </a:r>
                      <a:endParaRPr lang="pt-BR" sz="1200">
                        <a:effectLst/>
                        <a:latin typeface="Calibri"/>
                        <a:ea typeface="Batang"/>
                        <a:cs typeface="Times New Roman"/>
                      </a:endParaRPr>
                    </a:p>
                  </a:txBody>
                  <a:tcPr marL="58505" marR="58505" marT="58505" marB="58505"/>
                </a:tc>
                <a:tc>
                  <a:txBody>
                    <a:bodyPr/>
                    <a:lstStyle/>
                    <a:p>
                      <a:pPr algn="just">
                        <a:lnSpc>
                          <a:spcPct val="150000"/>
                        </a:lnSpc>
                        <a:spcAft>
                          <a:spcPts val="0"/>
                        </a:spcAft>
                      </a:pPr>
                      <a:r>
                        <a:rPr lang="pt-BR" sz="1200">
                          <a:effectLst/>
                        </a:rPr>
                        <a:t>Poucos investimentos em treinamento para aproveitar os candidatos já treinados</a:t>
                      </a:r>
                      <a:endParaRPr lang="pt-BR" sz="1200">
                        <a:effectLst/>
                        <a:latin typeface="Calibri"/>
                        <a:ea typeface="Batang"/>
                        <a:cs typeface="Times New Roman"/>
                      </a:endParaRPr>
                    </a:p>
                  </a:txBody>
                  <a:tcPr marL="58505" marR="58505" marT="58505" marB="58505"/>
                </a:tc>
              </a:tr>
              <a:tr h="580372">
                <a:tc>
                  <a:txBody>
                    <a:bodyPr/>
                    <a:lstStyle/>
                    <a:p>
                      <a:pPr algn="just">
                        <a:lnSpc>
                          <a:spcPct val="150000"/>
                        </a:lnSpc>
                        <a:spcAft>
                          <a:spcPts val="0"/>
                        </a:spcAft>
                      </a:pPr>
                      <a:r>
                        <a:rPr lang="pt-BR" sz="1200">
                          <a:effectLst/>
                        </a:rPr>
                        <a:t>Ofertas salariais estimulantes para atrair candidatos</a:t>
                      </a:r>
                      <a:endParaRPr lang="pt-BR" sz="1200">
                        <a:effectLst/>
                        <a:latin typeface="Calibri"/>
                        <a:ea typeface="Batang"/>
                        <a:cs typeface="Times New Roman"/>
                      </a:endParaRPr>
                    </a:p>
                  </a:txBody>
                  <a:tcPr marL="58505" marR="58505" marT="58505" marB="58505"/>
                </a:tc>
                <a:tc>
                  <a:txBody>
                    <a:bodyPr/>
                    <a:lstStyle/>
                    <a:p>
                      <a:pPr algn="just">
                        <a:lnSpc>
                          <a:spcPct val="150000"/>
                        </a:lnSpc>
                        <a:spcAft>
                          <a:spcPts val="0"/>
                        </a:spcAft>
                      </a:pPr>
                      <a:r>
                        <a:rPr lang="pt-BR" sz="1200">
                          <a:effectLst/>
                        </a:rPr>
                        <a:t>Ofertas salariais mais baixas para aproveitar a competição entre candidatos.</a:t>
                      </a:r>
                      <a:endParaRPr lang="pt-BR" sz="1200">
                        <a:effectLst/>
                        <a:latin typeface="Calibri"/>
                        <a:ea typeface="Batang"/>
                        <a:cs typeface="Times New Roman"/>
                      </a:endParaRPr>
                    </a:p>
                  </a:txBody>
                  <a:tcPr marL="58505" marR="58505" marT="58505" marB="58505"/>
                </a:tc>
              </a:tr>
              <a:tr h="812052">
                <a:tc>
                  <a:txBody>
                    <a:bodyPr/>
                    <a:lstStyle/>
                    <a:p>
                      <a:pPr algn="just">
                        <a:lnSpc>
                          <a:spcPct val="150000"/>
                        </a:lnSpc>
                        <a:spcAft>
                          <a:spcPts val="0"/>
                        </a:spcAft>
                      </a:pPr>
                      <a:r>
                        <a:rPr lang="pt-BR" sz="1200">
                          <a:effectLst/>
                        </a:rPr>
                        <a:t>Ênfase no recrutamento interno, como meio de reter os funcionários atuais e dinamizar planos de carreira</a:t>
                      </a:r>
                      <a:endParaRPr lang="pt-BR" sz="1200">
                        <a:effectLst/>
                        <a:latin typeface="Calibri"/>
                        <a:ea typeface="Batang"/>
                        <a:cs typeface="Times New Roman"/>
                      </a:endParaRPr>
                    </a:p>
                  </a:txBody>
                  <a:tcPr marL="58505" marR="58505" marT="58505" marB="58505"/>
                </a:tc>
                <a:tc>
                  <a:txBody>
                    <a:bodyPr/>
                    <a:lstStyle/>
                    <a:p>
                      <a:pPr algn="just">
                        <a:lnSpc>
                          <a:spcPct val="150000"/>
                        </a:lnSpc>
                        <a:spcAft>
                          <a:spcPts val="0"/>
                        </a:spcAft>
                      </a:pPr>
                      <a:r>
                        <a:rPr lang="pt-BR" sz="1200">
                          <a:effectLst/>
                        </a:rPr>
                        <a:t>Poucos investimentos em benefícios, pois não há necessidade de mecanismos de fixação do pessoal</a:t>
                      </a:r>
                      <a:endParaRPr lang="pt-BR" sz="1200">
                        <a:effectLst/>
                        <a:latin typeface="Calibri"/>
                        <a:ea typeface="Batang"/>
                        <a:cs typeface="Times New Roman"/>
                      </a:endParaRPr>
                    </a:p>
                  </a:txBody>
                  <a:tcPr marL="58505" marR="58505" marT="58505" marB="58505"/>
                </a:tc>
              </a:tr>
              <a:tr h="1043733">
                <a:tc>
                  <a:txBody>
                    <a:bodyPr/>
                    <a:lstStyle/>
                    <a:p>
                      <a:pPr algn="just">
                        <a:lnSpc>
                          <a:spcPct val="150000"/>
                        </a:lnSpc>
                        <a:spcAft>
                          <a:spcPts val="0"/>
                        </a:spcAft>
                      </a:pPr>
                      <a:r>
                        <a:rPr lang="pt-BR" sz="1200" dirty="0">
                          <a:effectLst/>
                        </a:rPr>
                        <a:t> </a:t>
                      </a:r>
                      <a:endParaRPr lang="pt-BR" sz="1200" dirty="0">
                        <a:effectLst/>
                        <a:latin typeface="Calibri"/>
                        <a:ea typeface="Batang"/>
                        <a:cs typeface="Times New Roman"/>
                      </a:endParaRPr>
                    </a:p>
                  </a:txBody>
                  <a:tcPr marL="58505" marR="58505" marT="58505" marB="58505"/>
                </a:tc>
                <a:tc>
                  <a:txBody>
                    <a:bodyPr/>
                    <a:lstStyle/>
                    <a:p>
                      <a:pPr algn="just">
                        <a:lnSpc>
                          <a:spcPct val="150000"/>
                        </a:lnSpc>
                        <a:spcAft>
                          <a:spcPts val="0"/>
                        </a:spcAft>
                      </a:pPr>
                      <a:r>
                        <a:rPr lang="pt-BR" sz="1200" dirty="0">
                          <a:effectLst/>
                        </a:rPr>
                        <a:t>Ênfase no recrutamento externo, como meio de melhorar o potencial humano, substituindo funcionários por candidatos de melhor qualificação</a:t>
                      </a:r>
                      <a:endParaRPr lang="pt-BR" sz="1200" dirty="0">
                        <a:effectLst/>
                        <a:latin typeface="Calibri"/>
                        <a:ea typeface="Batang"/>
                        <a:cs typeface="Times New Roman"/>
                      </a:endParaRPr>
                    </a:p>
                  </a:txBody>
                  <a:tcPr marL="58505" marR="58505" marT="58505" marB="58505"/>
                </a:tc>
              </a:tr>
            </a:tbl>
          </a:graphicData>
        </a:graphic>
      </p:graphicFrame>
    </p:spTree>
    <p:extLst>
      <p:ext uri="{BB962C8B-B14F-4D97-AF65-F5344CB8AC3E}">
        <p14:creationId xmlns:p14="http://schemas.microsoft.com/office/powerpoint/2010/main" val="29977595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06090"/>
          </a:xfrm>
        </p:spPr>
        <p:txBody>
          <a:bodyPr>
            <a:normAutofit fontScale="90000"/>
          </a:bodyPr>
          <a:lstStyle/>
          <a:p>
            <a:r>
              <a:rPr lang="pt-BR" dirty="0" smtClean="0">
                <a:solidFill>
                  <a:schemeClr val="bg1"/>
                </a:solidFill>
              </a:rPr>
              <a:t>MUDANÇAS NO MERCADO DE TRABALHO</a:t>
            </a:r>
            <a:endParaRPr lang="pt-BR" dirty="0">
              <a:solidFill>
                <a:schemeClr val="bg1"/>
              </a:solidFill>
            </a:endParaRPr>
          </a:p>
        </p:txBody>
      </p:sp>
      <p:sp>
        <p:nvSpPr>
          <p:cNvPr id="3" name="Espaço Reservado para Conteúdo 2"/>
          <p:cNvSpPr>
            <a:spLocks noGrp="1"/>
          </p:cNvSpPr>
          <p:nvPr>
            <p:ph idx="1"/>
          </p:nvPr>
        </p:nvSpPr>
        <p:spPr>
          <a:xfrm>
            <a:off x="467544" y="1412776"/>
            <a:ext cx="8229600" cy="4237931"/>
          </a:xfrm>
        </p:spPr>
        <p:txBody>
          <a:bodyPr>
            <a:noAutofit/>
          </a:bodyPr>
          <a:lstStyle/>
          <a:p>
            <a:pPr marL="0" lvl="0" indent="0" algn="just">
              <a:buNone/>
            </a:pPr>
            <a:r>
              <a:rPr lang="pt-BR" sz="2400" b="1" dirty="0">
                <a:solidFill>
                  <a:schemeClr val="bg1"/>
                </a:solidFill>
              </a:rPr>
              <a:t>Home Office</a:t>
            </a:r>
            <a:r>
              <a:rPr lang="pt-BR" sz="2400" dirty="0">
                <a:solidFill>
                  <a:schemeClr val="bg1"/>
                </a:solidFill>
              </a:rPr>
              <a:t> - Foi um meio de trabalho, para alguns profissionais dos quais não necessitam sair de suas casas, que no caso como o próprio nome se auto explica, é o trabalho remoto, o trabalho feito de casa.</a:t>
            </a:r>
          </a:p>
          <a:p>
            <a:pPr marL="0" indent="0" algn="just">
              <a:buNone/>
            </a:pPr>
            <a:r>
              <a:rPr lang="pt-BR" sz="2400" dirty="0">
                <a:solidFill>
                  <a:schemeClr val="bg1"/>
                </a:solidFill>
              </a:rPr>
              <a:t> </a:t>
            </a:r>
          </a:p>
          <a:p>
            <a:pPr marL="0" lvl="0" indent="0" algn="just">
              <a:buNone/>
            </a:pPr>
            <a:r>
              <a:rPr lang="pt-BR" sz="2400" b="1" dirty="0">
                <a:solidFill>
                  <a:schemeClr val="bg1"/>
                </a:solidFill>
              </a:rPr>
              <a:t>Organização do Trabalho</a:t>
            </a:r>
            <a:r>
              <a:rPr lang="pt-BR" sz="2400" dirty="0">
                <a:solidFill>
                  <a:schemeClr val="bg1"/>
                </a:solidFill>
              </a:rPr>
              <a:t> - Segundo Susan </a:t>
            </a:r>
            <a:r>
              <a:rPr lang="pt-BR" sz="2400" dirty="0" err="1">
                <a:solidFill>
                  <a:schemeClr val="bg1"/>
                </a:solidFill>
              </a:rPr>
              <a:t>Hayter</a:t>
            </a:r>
            <a:r>
              <a:rPr lang="pt-BR" sz="2400" dirty="0">
                <a:solidFill>
                  <a:schemeClr val="bg1"/>
                </a:solidFill>
              </a:rPr>
              <a:t>, devido a inúmeros problemas desencadeados decorrente da pandemia, e o aumento de pessoas que ficaram desempregadas, haverá mudanças dentro do mercado de trabalho. Sendo incluídos novos métodos e esquemas de compartilhamento que permitem flexibilidade e que possam salvar empregos.</a:t>
            </a:r>
          </a:p>
        </p:txBody>
      </p:sp>
    </p:spTree>
    <p:extLst>
      <p:ext uri="{BB962C8B-B14F-4D97-AF65-F5344CB8AC3E}">
        <p14:creationId xmlns:p14="http://schemas.microsoft.com/office/powerpoint/2010/main" val="19010830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06090"/>
          </a:xfrm>
        </p:spPr>
        <p:txBody>
          <a:bodyPr>
            <a:normAutofit fontScale="90000"/>
          </a:bodyPr>
          <a:lstStyle/>
          <a:p>
            <a:r>
              <a:rPr lang="pt-BR" dirty="0" smtClean="0">
                <a:solidFill>
                  <a:schemeClr val="bg1"/>
                </a:solidFill>
              </a:rPr>
              <a:t>MUDANÇAS NO MERCADO DE TRABALHO</a:t>
            </a:r>
            <a:endParaRPr lang="pt-BR" dirty="0">
              <a:solidFill>
                <a:schemeClr val="bg1"/>
              </a:solidFill>
            </a:endParaRPr>
          </a:p>
        </p:txBody>
      </p:sp>
      <p:sp>
        <p:nvSpPr>
          <p:cNvPr id="3" name="Espaço Reservado para Conteúdo 2"/>
          <p:cNvSpPr>
            <a:spLocks noGrp="1"/>
          </p:cNvSpPr>
          <p:nvPr>
            <p:ph idx="1"/>
          </p:nvPr>
        </p:nvSpPr>
        <p:spPr>
          <a:xfrm>
            <a:off x="467544" y="1412776"/>
            <a:ext cx="8229600" cy="4237931"/>
          </a:xfrm>
        </p:spPr>
        <p:txBody>
          <a:bodyPr>
            <a:noAutofit/>
          </a:bodyPr>
          <a:lstStyle/>
          <a:p>
            <a:pPr marL="0" lvl="0" indent="0" algn="just">
              <a:buNone/>
            </a:pPr>
            <a:r>
              <a:rPr lang="pt-BR" sz="2400" b="1" dirty="0">
                <a:solidFill>
                  <a:schemeClr val="bg1"/>
                </a:solidFill>
              </a:rPr>
              <a:t>Demanda por Qualificação</a:t>
            </a:r>
            <a:r>
              <a:rPr lang="pt-BR" sz="2400" dirty="0">
                <a:solidFill>
                  <a:schemeClr val="bg1"/>
                </a:solidFill>
              </a:rPr>
              <a:t> - Susan </a:t>
            </a:r>
            <a:r>
              <a:rPr lang="pt-BR" sz="2400" dirty="0" err="1">
                <a:solidFill>
                  <a:schemeClr val="bg1"/>
                </a:solidFill>
              </a:rPr>
              <a:t>Hayter</a:t>
            </a:r>
            <a:r>
              <a:rPr lang="pt-BR" sz="2400" dirty="0">
                <a:solidFill>
                  <a:schemeClr val="bg1"/>
                </a:solidFill>
              </a:rPr>
              <a:t> também afirma que, seguindo pela entrada repentina do trabalho online dentro do Mercado de Trabalho, é possível que profissionais qualificados recebam mais, seguindo obviamente, de acordo com seu grau de qualificação.</a:t>
            </a:r>
          </a:p>
          <a:p>
            <a:pPr marL="0" indent="0" algn="just">
              <a:buNone/>
            </a:pPr>
            <a:r>
              <a:rPr lang="pt-BR" sz="2400" dirty="0">
                <a:solidFill>
                  <a:schemeClr val="bg1"/>
                </a:solidFill>
              </a:rPr>
              <a:t> </a:t>
            </a:r>
          </a:p>
          <a:p>
            <a:pPr marL="0" lvl="0" indent="0" algn="just">
              <a:buNone/>
            </a:pPr>
            <a:r>
              <a:rPr lang="pt-BR" sz="2400" b="1" dirty="0">
                <a:solidFill>
                  <a:schemeClr val="bg1"/>
                </a:solidFill>
              </a:rPr>
              <a:t>Engajamento Virtual</a:t>
            </a:r>
            <a:r>
              <a:rPr lang="pt-BR" sz="2400" dirty="0">
                <a:solidFill>
                  <a:schemeClr val="bg1"/>
                </a:solidFill>
              </a:rPr>
              <a:t> - Segundo Maria Luzia Nascimento, fala que terão de ser feitas mudanças dentro do trabalho online, sendo que os profissionais deverão ter uma ação proativa com seus demais colegas de trabalho, sendo uma mensagem ou até uma reunião online que reúna também seus demais colegas.</a:t>
            </a:r>
          </a:p>
        </p:txBody>
      </p:sp>
    </p:spTree>
    <p:extLst>
      <p:ext uri="{BB962C8B-B14F-4D97-AF65-F5344CB8AC3E}">
        <p14:creationId xmlns:p14="http://schemas.microsoft.com/office/powerpoint/2010/main" val="14013452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06090"/>
          </a:xfrm>
        </p:spPr>
        <p:txBody>
          <a:bodyPr>
            <a:normAutofit fontScale="90000"/>
          </a:bodyPr>
          <a:lstStyle/>
          <a:p>
            <a:r>
              <a:rPr lang="pt-BR" dirty="0" smtClean="0">
                <a:solidFill>
                  <a:schemeClr val="bg1"/>
                </a:solidFill>
              </a:rPr>
              <a:t>MUDANÇAS NO MERCADO DE TRABALHO</a:t>
            </a:r>
            <a:endParaRPr lang="pt-BR" dirty="0">
              <a:solidFill>
                <a:schemeClr val="bg1"/>
              </a:solidFill>
            </a:endParaRPr>
          </a:p>
        </p:txBody>
      </p:sp>
      <p:sp>
        <p:nvSpPr>
          <p:cNvPr id="3" name="Espaço Reservado para Conteúdo 2"/>
          <p:cNvSpPr>
            <a:spLocks noGrp="1"/>
          </p:cNvSpPr>
          <p:nvPr>
            <p:ph idx="1"/>
          </p:nvPr>
        </p:nvSpPr>
        <p:spPr>
          <a:xfrm>
            <a:off x="467544" y="1412776"/>
            <a:ext cx="8229600" cy="4237931"/>
          </a:xfrm>
        </p:spPr>
        <p:txBody>
          <a:bodyPr>
            <a:noAutofit/>
          </a:bodyPr>
          <a:lstStyle/>
          <a:p>
            <a:pPr marL="0" lvl="0" indent="0" algn="just">
              <a:buNone/>
            </a:pPr>
            <a:r>
              <a:rPr lang="pt-BR" sz="2400" b="1" dirty="0">
                <a:solidFill>
                  <a:schemeClr val="bg1"/>
                </a:solidFill>
              </a:rPr>
              <a:t>Controle por Produção</a:t>
            </a:r>
            <a:r>
              <a:rPr lang="pt-BR" sz="2400" dirty="0">
                <a:solidFill>
                  <a:schemeClr val="bg1"/>
                </a:solidFill>
              </a:rPr>
              <a:t> - Maria Luzia Nascimento também diz que, independente das ferramentas usadas para interação no trabalho, o que realmente faz diferença é a relação dos funcionários com seus respectivos líderes.</a:t>
            </a:r>
          </a:p>
          <a:p>
            <a:pPr marL="0" indent="0" algn="just">
              <a:buNone/>
            </a:pPr>
            <a:r>
              <a:rPr lang="pt-BR" sz="2400" dirty="0">
                <a:solidFill>
                  <a:schemeClr val="bg1"/>
                </a:solidFill>
              </a:rPr>
              <a:t> </a:t>
            </a:r>
          </a:p>
          <a:p>
            <a:pPr marL="0" lvl="0" indent="0" algn="just">
              <a:buNone/>
            </a:pPr>
            <a:r>
              <a:rPr lang="pt-BR" sz="2400" b="1" dirty="0">
                <a:solidFill>
                  <a:schemeClr val="bg1"/>
                </a:solidFill>
              </a:rPr>
              <a:t>Desconectar será preciso</a:t>
            </a:r>
            <a:r>
              <a:rPr lang="pt-BR" sz="2400" dirty="0">
                <a:solidFill>
                  <a:schemeClr val="bg1"/>
                </a:solidFill>
              </a:rPr>
              <a:t> - E ainda Maria Luzia Nascimento, também ressalta que a administração de carga horária de trabalho utilizada pelo profissional, deverá ser ainda mais usada e rigorosa, já que como o trabalho será Home Office, as pessoas tendem a trabalhar mais tempo, por estarem dentro de seu habitat, sua casa e seu conforto.</a:t>
            </a:r>
          </a:p>
        </p:txBody>
      </p:sp>
    </p:spTree>
    <p:extLst>
      <p:ext uri="{BB962C8B-B14F-4D97-AF65-F5344CB8AC3E}">
        <p14:creationId xmlns:p14="http://schemas.microsoft.com/office/powerpoint/2010/main" val="4723246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06090"/>
          </a:xfrm>
        </p:spPr>
        <p:txBody>
          <a:bodyPr>
            <a:normAutofit fontScale="90000"/>
          </a:bodyPr>
          <a:lstStyle/>
          <a:p>
            <a:r>
              <a:rPr lang="pt-BR" dirty="0" smtClean="0">
                <a:solidFill>
                  <a:schemeClr val="bg1"/>
                </a:solidFill>
              </a:rPr>
              <a:t>MUDANÇAS NO MERCADO DE TRABALHO</a:t>
            </a:r>
            <a:endParaRPr lang="pt-BR" dirty="0">
              <a:solidFill>
                <a:schemeClr val="bg1"/>
              </a:solidFill>
            </a:endParaRPr>
          </a:p>
        </p:txBody>
      </p:sp>
      <p:sp>
        <p:nvSpPr>
          <p:cNvPr id="3" name="Espaço Reservado para Conteúdo 2"/>
          <p:cNvSpPr>
            <a:spLocks noGrp="1"/>
          </p:cNvSpPr>
          <p:nvPr>
            <p:ph idx="1"/>
          </p:nvPr>
        </p:nvSpPr>
        <p:spPr>
          <a:xfrm>
            <a:off x="395536" y="1340768"/>
            <a:ext cx="8229600" cy="4237931"/>
          </a:xfrm>
        </p:spPr>
        <p:txBody>
          <a:bodyPr>
            <a:noAutofit/>
          </a:bodyPr>
          <a:lstStyle/>
          <a:p>
            <a:pPr marL="0" lvl="0" indent="0" algn="just">
              <a:buNone/>
            </a:pPr>
            <a:r>
              <a:rPr lang="pt-BR" sz="2400" b="1" dirty="0">
                <a:solidFill>
                  <a:schemeClr val="bg1"/>
                </a:solidFill>
              </a:rPr>
              <a:t>Mudanças nos Processos de Seleção </a:t>
            </a:r>
            <a:r>
              <a:rPr lang="pt-BR" sz="2400" dirty="0">
                <a:solidFill>
                  <a:schemeClr val="bg1"/>
                </a:solidFill>
              </a:rPr>
              <a:t>- </a:t>
            </a:r>
            <a:r>
              <a:rPr lang="pt-BR" sz="2400" dirty="0" smtClean="0">
                <a:solidFill>
                  <a:schemeClr val="bg1"/>
                </a:solidFill>
              </a:rPr>
              <a:t>Já </a:t>
            </a:r>
            <a:r>
              <a:rPr lang="pt-BR" sz="2400" dirty="0">
                <a:solidFill>
                  <a:schemeClr val="bg1"/>
                </a:solidFill>
              </a:rPr>
              <a:t>que as formas de trabalho mudaram, as formas de contratar profissionais também tiveram de mudar, tendo de se transformarem de forma online, desde o processo de seleção até o processo de entrada do profissional dentro da empresa.</a:t>
            </a:r>
          </a:p>
          <a:p>
            <a:pPr marL="0" indent="0" algn="just">
              <a:buNone/>
            </a:pPr>
            <a:r>
              <a:rPr lang="pt-BR" sz="2400" dirty="0">
                <a:solidFill>
                  <a:schemeClr val="bg1"/>
                </a:solidFill>
              </a:rPr>
              <a:t> </a:t>
            </a:r>
          </a:p>
          <a:p>
            <a:pPr marL="0" lvl="0" indent="0" algn="just">
              <a:buNone/>
            </a:pPr>
            <a:r>
              <a:rPr lang="pt-BR" sz="2400" b="1" dirty="0">
                <a:solidFill>
                  <a:schemeClr val="bg1"/>
                </a:solidFill>
              </a:rPr>
              <a:t>Distanciamento afeta Trabalho em Equipe</a:t>
            </a:r>
            <a:r>
              <a:rPr lang="pt-BR" sz="2400" dirty="0">
                <a:solidFill>
                  <a:schemeClr val="bg1"/>
                </a:solidFill>
              </a:rPr>
              <a:t> - A distância agora necessária pelo fato da atual pandemia, causa severos problemas dentro da empresa à qual se encontram os trabalhadores. Já que não se tem mais o convívio cotidiano entre os mesmos, começa a se mostrar presente a falta de empatia e </a:t>
            </a:r>
            <a:r>
              <a:rPr lang="pt-BR" sz="2400" dirty="0" err="1">
                <a:solidFill>
                  <a:schemeClr val="bg1"/>
                </a:solidFill>
              </a:rPr>
              <a:t>solidarismo</a:t>
            </a:r>
            <a:r>
              <a:rPr lang="pt-BR" sz="2400" dirty="0">
                <a:solidFill>
                  <a:schemeClr val="bg1"/>
                </a:solidFill>
              </a:rPr>
              <a:t>, o que acaba causando a competitividade de maneira ruim.</a:t>
            </a:r>
          </a:p>
        </p:txBody>
      </p:sp>
    </p:spTree>
    <p:extLst>
      <p:ext uri="{BB962C8B-B14F-4D97-AF65-F5344CB8AC3E}">
        <p14:creationId xmlns:p14="http://schemas.microsoft.com/office/powerpoint/2010/main" val="36477585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706090"/>
          </a:xfrm>
        </p:spPr>
        <p:txBody>
          <a:bodyPr>
            <a:normAutofit fontScale="90000"/>
          </a:bodyPr>
          <a:lstStyle/>
          <a:p>
            <a:r>
              <a:rPr lang="pt-BR" dirty="0" smtClean="0">
                <a:solidFill>
                  <a:schemeClr val="bg1"/>
                </a:solidFill>
              </a:rPr>
              <a:t>MUDANÇAS NO MERCADO DE TRABALHO</a:t>
            </a:r>
            <a:endParaRPr lang="pt-BR" dirty="0">
              <a:solidFill>
                <a:schemeClr val="bg1"/>
              </a:solidFill>
            </a:endParaRPr>
          </a:p>
        </p:txBody>
      </p:sp>
      <p:sp>
        <p:nvSpPr>
          <p:cNvPr id="3" name="Espaço Reservado para Conteúdo 2"/>
          <p:cNvSpPr>
            <a:spLocks noGrp="1"/>
          </p:cNvSpPr>
          <p:nvPr>
            <p:ph idx="1"/>
          </p:nvPr>
        </p:nvSpPr>
        <p:spPr>
          <a:xfrm>
            <a:off x="395536" y="1340768"/>
            <a:ext cx="8229600" cy="4237931"/>
          </a:xfrm>
        </p:spPr>
        <p:txBody>
          <a:bodyPr>
            <a:noAutofit/>
          </a:bodyPr>
          <a:lstStyle/>
          <a:p>
            <a:pPr marL="0" lvl="0" indent="0" algn="just">
              <a:buNone/>
            </a:pPr>
            <a:r>
              <a:rPr lang="pt-BR" sz="2400" b="1" dirty="0">
                <a:solidFill>
                  <a:schemeClr val="bg1"/>
                </a:solidFill>
              </a:rPr>
              <a:t>Boa Conexão será Pré-Requisito</a:t>
            </a:r>
            <a:r>
              <a:rPr lang="pt-BR" sz="2400" dirty="0">
                <a:solidFill>
                  <a:schemeClr val="bg1"/>
                </a:solidFill>
              </a:rPr>
              <a:t> - Segundo Ronaldo Fleury, como os custos de material, como equipamentos (mesas, cadeiras, computadores etc.), se passaram da empresa para o seu trabalhador, será necessário o melhor investimento em internet, computadores ou notebooks etc.</a:t>
            </a:r>
          </a:p>
          <a:p>
            <a:pPr marL="0" indent="0" algn="just">
              <a:buNone/>
            </a:pPr>
            <a:r>
              <a:rPr lang="pt-BR" sz="2400" dirty="0">
                <a:solidFill>
                  <a:schemeClr val="bg1"/>
                </a:solidFill>
              </a:rPr>
              <a:t> </a:t>
            </a:r>
          </a:p>
          <a:p>
            <a:pPr marL="0" lvl="0" indent="0" algn="just">
              <a:buNone/>
            </a:pPr>
            <a:r>
              <a:rPr lang="pt-BR" sz="2400" b="1" dirty="0">
                <a:solidFill>
                  <a:schemeClr val="bg1"/>
                </a:solidFill>
              </a:rPr>
              <a:t>Segurança no Local de Trabalho</a:t>
            </a:r>
            <a:r>
              <a:rPr lang="pt-BR" sz="2400" dirty="0">
                <a:solidFill>
                  <a:schemeClr val="bg1"/>
                </a:solidFill>
              </a:rPr>
              <a:t> - Após a pandemia e o encerramento do distanciamento, será exigido das empresas e indústrias, um melhor cuidado com seu profissional e trabalhador, como os protocolos de saúde e segurança estabelecidos pela Saúde Pública, e talvez até mesmo distanciamento entre profissionais, seguindo de acordo com o tipo da empresa.</a:t>
            </a:r>
          </a:p>
        </p:txBody>
      </p:sp>
    </p:spTree>
    <p:extLst>
      <p:ext uri="{BB962C8B-B14F-4D97-AF65-F5344CB8AC3E}">
        <p14:creationId xmlns:p14="http://schemas.microsoft.com/office/powerpoint/2010/main" val="1136681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EVOLUÇÃO HUMANA</a:t>
            </a:r>
            <a:endParaRPr lang="pt-BR" dirty="0">
              <a:solidFill>
                <a:schemeClr val="bg1"/>
              </a:solidFill>
            </a:endParaRPr>
          </a:p>
        </p:txBody>
      </p:sp>
      <p:pic>
        <p:nvPicPr>
          <p:cNvPr id="2049" name="Imagem 2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6624" y="1556792"/>
            <a:ext cx="4565165" cy="4248472"/>
          </a:xfrm>
          <a:prstGeom prst="rect">
            <a:avLst/>
          </a:prstGeom>
          <a:noFill/>
          <a:extLst>
            <a:ext uri="{909E8E84-426E-40DD-AFC4-6F175D3DCCD1}">
              <a14:hiddenFill xmlns:a14="http://schemas.microsoft.com/office/drawing/2010/main">
                <a:solidFill>
                  <a:srgbClr val="FFFFFF"/>
                </a:solidFill>
              </a14:hiddenFill>
            </a:ext>
          </a:extLst>
        </p:spPr>
      </p:pic>
      <p:sp>
        <p:nvSpPr>
          <p:cNvPr id="8" name="Retângulo 7"/>
          <p:cNvSpPr/>
          <p:nvPr/>
        </p:nvSpPr>
        <p:spPr>
          <a:xfrm>
            <a:off x="2206624" y="6165304"/>
            <a:ext cx="2109873" cy="276999"/>
          </a:xfrm>
          <a:prstGeom prst="rect">
            <a:avLst/>
          </a:prstGeom>
        </p:spPr>
        <p:txBody>
          <a:bodyPr wrap="none">
            <a:spAutoFit/>
          </a:bodyPr>
          <a:lstStyle/>
          <a:p>
            <a:pPr lvl="0" indent="450850" algn="just" eaLnBrk="0" fontAlgn="base" hangingPunct="0">
              <a:spcBef>
                <a:spcPct val="0"/>
              </a:spcBef>
              <a:spcAft>
                <a:spcPct val="0"/>
              </a:spcAft>
            </a:pPr>
            <a:r>
              <a:rPr lang="pt-BR" altLang="pt-BR" sz="1200" dirty="0" smtClean="0">
                <a:solidFill>
                  <a:schemeClr val="bg1"/>
                </a:solidFill>
                <a:latin typeface="Arial Narrow" pitchFamily="34" charset="0"/>
                <a:ea typeface="Times New Roman" pitchFamily="18" charset="0"/>
                <a:cs typeface="Arial" pitchFamily="34" charset="0"/>
              </a:rPr>
              <a:t>Fonte</a:t>
            </a:r>
            <a:r>
              <a:rPr lang="pt-BR" altLang="pt-BR" sz="1200" dirty="0">
                <a:solidFill>
                  <a:schemeClr val="bg1"/>
                </a:solidFill>
                <a:latin typeface="Arial Narrow" pitchFamily="34" charset="0"/>
                <a:ea typeface="Times New Roman" pitchFamily="18" charset="0"/>
                <a:cs typeface="Arial" pitchFamily="34" charset="0"/>
              </a:rPr>
              <a:t>:</a:t>
            </a:r>
            <a:r>
              <a:rPr lang="pt-BR" altLang="pt-BR" sz="1200" dirty="0">
                <a:solidFill>
                  <a:schemeClr val="bg1"/>
                </a:solidFill>
                <a:latin typeface="Arial Narrow" pitchFamily="34" charset="0"/>
                <a:ea typeface="Batang"/>
                <a:cs typeface="Calibri" pitchFamily="34" charset="0"/>
              </a:rPr>
              <a:t> Dias (2018) pág.47</a:t>
            </a:r>
            <a:endParaRPr lang="pt-BR" altLang="pt-BR" sz="12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74150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mtClean="0">
                <a:solidFill>
                  <a:schemeClr val="bg1"/>
                </a:solidFill>
              </a:rPr>
              <a:t>DIVERSIDADE CULTURAL</a:t>
            </a:r>
            <a:endParaRPr lang="pt-BR" dirty="0">
              <a:solidFill>
                <a:schemeClr val="bg1"/>
              </a:solidFill>
            </a:endParaRPr>
          </a:p>
        </p:txBody>
      </p:sp>
      <p:sp>
        <p:nvSpPr>
          <p:cNvPr id="3" name="Espaço Reservado para Conteúdo 2"/>
          <p:cNvSpPr>
            <a:spLocks noGrp="1"/>
          </p:cNvSpPr>
          <p:nvPr>
            <p:ph idx="1"/>
          </p:nvPr>
        </p:nvSpPr>
        <p:spPr>
          <a:xfrm>
            <a:off x="467544" y="1196752"/>
            <a:ext cx="8229600" cy="4525963"/>
          </a:xfrm>
        </p:spPr>
        <p:txBody>
          <a:bodyPr>
            <a:noAutofit/>
          </a:bodyPr>
          <a:lstStyle/>
          <a:p>
            <a:pPr marL="0" indent="0" algn="just">
              <a:buNone/>
            </a:pPr>
            <a:r>
              <a:rPr lang="pt-BR" sz="2400" dirty="0" smtClean="0">
                <a:solidFill>
                  <a:schemeClr val="bg1"/>
                </a:solidFill>
              </a:rPr>
              <a:t>Segundo </a:t>
            </a:r>
            <a:r>
              <a:rPr lang="pt-BR" sz="2400" dirty="0">
                <a:solidFill>
                  <a:schemeClr val="bg1"/>
                </a:solidFill>
              </a:rPr>
              <a:t>Dias (2018) para se falar de </a:t>
            </a:r>
            <a:r>
              <a:rPr lang="pt-BR" sz="2400" b="1" dirty="0">
                <a:solidFill>
                  <a:schemeClr val="bg1"/>
                </a:solidFill>
              </a:rPr>
              <a:t>diversidade cultural</a:t>
            </a:r>
            <a:r>
              <a:rPr lang="pt-BR" sz="2400" dirty="0">
                <a:solidFill>
                  <a:schemeClr val="bg1"/>
                </a:solidFill>
              </a:rPr>
              <a:t>, primeiro é preciso refletir um pouco sobre </a:t>
            </a:r>
            <a:r>
              <a:rPr lang="pt-BR" sz="2400" b="1" dirty="0">
                <a:solidFill>
                  <a:schemeClr val="bg1"/>
                </a:solidFill>
              </a:rPr>
              <a:t>globalização</a:t>
            </a:r>
            <a:r>
              <a:rPr lang="pt-BR" sz="2400" dirty="0">
                <a:solidFill>
                  <a:schemeClr val="bg1"/>
                </a:solidFill>
              </a:rPr>
              <a:t> surgida na década de 1980 </a:t>
            </a:r>
            <a:r>
              <a:rPr lang="pt-BR" sz="2400" dirty="0" smtClean="0">
                <a:solidFill>
                  <a:schemeClr val="bg1"/>
                </a:solidFill>
              </a:rPr>
              <a:t>com um </a:t>
            </a:r>
            <a:r>
              <a:rPr lang="pt-BR" sz="2400" dirty="0">
                <a:solidFill>
                  <a:schemeClr val="bg1"/>
                </a:solidFill>
              </a:rPr>
              <a:t>objetivo buscar uma economia global.</a:t>
            </a:r>
          </a:p>
          <a:p>
            <a:pPr marL="0" indent="0" algn="just">
              <a:buNone/>
            </a:pPr>
            <a:r>
              <a:rPr lang="pt-BR" sz="2400" dirty="0">
                <a:solidFill>
                  <a:schemeClr val="bg1"/>
                </a:solidFill>
              </a:rPr>
              <a:t>Com a força de sua entrada, hoje temos o que é chamado de globalização cultural, mas essa divide opiniões: segundo Dias </a:t>
            </a:r>
            <a:r>
              <a:rPr lang="pt-BR" sz="2400" dirty="0" smtClean="0">
                <a:solidFill>
                  <a:schemeClr val="bg1"/>
                </a:solidFill>
              </a:rPr>
              <a:t>(2018), </a:t>
            </a:r>
            <a:r>
              <a:rPr lang="pt-BR" sz="2400" dirty="0">
                <a:solidFill>
                  <a:schemeClr val="bg1"/>
                </a:solidFill>
              </a:rPr>
              <a:t>uns afirmam que esta causando uma homogeneidade cultural, onde o indivíduo perde sua cultura particularizada, mas há quem diga, que não, tem na verdade </a:t>
            </a:r>
            <a:r>
              <a:rPr lang="pt-BR" sz="2400" b="1" dirty="0">
                <a:solidFill>
                  <a:schemeClr val="bg1"/>
                </a:solidFill>
              </a:rPr>
              <a:t>criado uma nova diversidade de cultura</a:t>
            </a:r>
            <a:r>
              <a:rPr lang="pt-BR" sz="2400" dirty="0">
                <a:solidFill>
                  <a:schemeClr val="bg1"/>
                </a:solidFill>
              </a:rPr>
              <a:t>, </a:t>
            </a:r>
            <a:r>
              <a:rPr lang="pt-BR" sz="2400" dirty="0" smtClean="0">
                <a:solidFill>
                  <a:schemeClr val="bg1"/>
                </a:solidFill>
              </a:rPr>
              <a:t>causando </a:t>
            </a:r>
            <a:r>
              <a:rPr lang="pt-BR" sz="2400" dirty="0">
                <a:solidFill>
                  <a:schemeClr val="bg1"/>
                </a:solidFill>
              </a:rPr>
              <a:t>impactos na cultura obviamente. “O mundo globalizado se tornou um mundo sem fronteira”, onde o indivíduo pode ter acesso a produtos diversos de outras culturas e isso vai trazer alteração na cultura local, por isso motiva a afirmação da criação de uma nova cultura. </a:t>
            </a:r>
          </a:p>
        </p:txBody>
      </p:sp>
    </p:spTree>
    <p:extLst>
      <p:ext uri="{BB962C8B-B14F-4D97-AF65-F5344CB8AC3E}">
        <p14:creationId xmlns:p14="http://schemas.microsoft.com/office/powerpoint/2010/main" val="929412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850106"/>
          </a:xfrm>
        </p:spPr>
        <p:txBody>
          <a:bodyPr>
            <a:normAutofit/>
          </a:bodyPr>
          <a:lstStyle/>
          <a:p>
            <a:r>
              <a:rPr lang="pt-BR" dirty="0" smtClean="0">
                <a:solidFill>
                  <a:schemeClr val="bg1"/>
                </a:solidFill>
              </a:rPr>
              <a:t>DIVERSIDADE CULTURAL</a:t>
            </a:r>
            <a:endParaRPr lang="pt-BR" dirty="0">
              <a:solidFill>
                <a:schemeClr val="bg1"/>
              </a:solidFill>
            </a:endParaRPr>
          </a:p>
        </p:txBody>
      </p:sp>
      <p:pic>
        <p:nvPicPr>
          <p:cNvPr id="6" name="Imagem 5"/>
          <p:cNvPicPr/>
          <p:nvPr/>
        </p:nvPicPr>
        <p:blipFill>
          <a:blip r:embed="rId2" cstate="print">
            <a:extLst>
              <a:ext uri="{28A0092B-C50C-407E-A947-70E740481C1C}">
                <a14:useLocalDpi xmlns:a14="http://schemas.microsoft.com/office/drawing/2010/main" val="0"/>
              </a:ext>
            </a:extLst>
          </a:blip>
          <a:stretch>
            <a:fillRect/>
          </a:stretch>
        </p:blipFill>
        <p:spPr>
          <a:xfrm>
            <a:off x="1691679" y="1412776"/>
            <a:ext cx="5760640" cy="4248472"/>
          </a:xfrm>
          <a:prstGeom prst="rect">
            <a:avLst/>
          </a:prstGeom>
        </p:spPr>
      </p:pic>
      <p:sp>
        <p:nvSpPr>
          <p:cNvPr id="5" name="Retângulo 4"/>
          <p:cNvSpPr/>
          <p:nvPr/>
        </p:nvSpPr>
        <p:spPr>
          <a:xfrm>
            <a:off x="1691679" y="5949280"/>
            <a:ext cx="2688813" cy="369332"/>
          </a:xfrm>
          <a:prstGeom prst="rect">
            <a:avLst/>
          </a:prstGeom>
        </p:spPr>
        <p:txBody>
          <a:bodyPr wrap="none">
            <a:spAutoFit/>
          </a:bodyPr>
          <a:lstStyle/>
          <a:p>
            <a:r>
              <a:rPr lang="pt-BR" dirty="0">
                <a:solidFill>
                  <a:schemeClr val="bg1"/>
                </a:solidFill>
              </a:rPr>
              <a:t>Fonte: Dias (2018) pág. 65.</a:t>
            </a:r>
          </a:p>
        </p:txBody>
      </p:sp>
    </p:spTree>
    <p:extLst>
      <p:ext uri="{BB962C8B-B14F-4D97-AF65-F5344CB8AC3E}">
        <p14:creationId xmlns:p14="http://schemas.microsoft.com/office/powerpoint/2010/main" val="1113770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196752"/>
            <a:ext cx="8229600" cy="4525963"/>
          </a:xfrm>
        </p:spPr>
        <p:txBody>
          <a:bodyPr>
            <a:noAutofit/>
          </a:bodyPr>
          <a:lstStyle/>
          <a:p>
            <a:pPr marL="0" indent="0" algn="just">
              <a:buNone/>
            </a:pPr>
            <a:r>
              <a:rPr lang="pt-BR" sz="2400" dirty="0">
                <a:solidFill>
                  <a:schemeClr val="bg1"/>
                </a:solidFill>
              </a:rPr>
              <a:t>Com base nas afirmações de Dias (2018) pode-se conceituar diversidade cultural como sendo a mistura dos povos através de seus costumes, alimentação, culinária, vestimenta, costumes religiosos, as tradições de outros povos</a:t>
            </a:r>
            <a:r>
              <a:rPr lang="pt-BR" sz="2400" dirty="0" smtClean="0">
                <a:solidFill>
                  <a:schemeClr val="bg1"/>
                </a:solidFill>
              </a:rPr>
              <a:t>.</a:t>
            </a:r>
          </a:p>
          <a:p>
            <a:pPr marL="0" indent="0" algn="just">
              <a:buNone/>
            </a:pPr>
            <a:endParaRPr lang="pt-BR" sz="2100" dirty="0">
              <a:solidFill>
                <a:schemeClr val="bg1"/>
              </a:solidFill>
            </a:endParaRPr>
          </a:p>
        </p:txBody>
      </p:sp>
      <p:sp>
        <p:nvSpPr>
          <p:cNvPr id="5" name="Título 1"/>
          <p:cNvSpPr>
            <a:spLocks noGrp="1"/>
          </p:cNvSpPr>
          <p:nvPr>
            <p:ph type="title"/>
          </p:nvPr>
        </p:nvSpPr>
        <p:spPr>
          <a:xfrm>
            <a:off x="457200" y="274638"/>
            <a:ext cx="8229600" cy="850106"/>
          </a:xfrm>
        </p:spPr>
        <p:txBody>
          <a:bodyPr>
            <a:normAutofit fontScale="90000"/>
          </a:bodyPr>
          <a:lstStyle/>
          <a:p>
            <a:r>
              <a:rPr lang="pt-BR" dirty="0" smtClean="0">
                <a:solidFill>
                  <a:schemeClr val="bg1"/>
                </a:solidFill>
              </a:rPr>
              <a:t>CONCEITO DE DIVERSIDADE </a:t>
            </a:r>
            <a:r>
              <a:rPr lang="pt-BR" dirty="0" smtClean="0">
                <a:solidFill>
                  <a:schemeClr val="bg1"/>
                </a:solidFill>
              </a:rPr>
              <a:t>CULTURAL</a:t>
            </a:r>
            <a:endParaRPr lang="pt-BR" dirty="0">
              <a:solidFill>
                <a:schemeClr val="bg1"/>
              </a:solidFill>
            </a:endParaRPr>
          </a:p>
        </p:txBody>
      </p:sp>
    </p:spTree>
    <p:extLst>
      <p:ext uri="{BB962C8B-B14F-4D97-AF65-F5344CB8AC3E}">
        <p14:creationId xmlns:p14="http://schemas.microsoft.com/office/powerpoint/2010/main" val="8385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CULTURA E DIVERSIDADE NO BRASIL</a:t>
            </a:r>
            <a:endParaRPr lang="pt-BR" dirty="0">
              <a:solidFill>
                <a:schemeClr val="bg1"/>
              </a:solidFill>
            </a:endParaRPr>
          </a:p>
        </p:txBody>
      </p:sp>
      <p:sp>
        <p:nvSpPr>
          <p:cNvPr id="3" name="Espaço Reservado para Conteúdo 2"/>
          <p:cNvSpPr>
            <a:spLocks noGrp="1"/>
          </p:cNvSpPr>
          <p:nvPr>
            <p:ph idx="1"/>
          </p:nvPr>
        </p:nvSpPr>
        <p:spPr>
          <a:xfrm>
            <a:off x="467544" y="1556792"/>
            <a:ext cx="8229600" cy="4525963"/>
          </a:xfrm>
        </p:spPr>
        <p:txBody>
          <a:bodyPr>
            <a:normAutofit fontScale="92500" lnSpcReduction="10000"/>
          </a:bodyPr>
          <a:lstStyle/>
          <a:p>
            <a:pPr marL="0" indent="0" algn="just">
              <a:buNone/>
            </a:pPr>
            <a:endParaRPr lang="pt-BR" dirty="0">
              <a:solidFill>
                <a:schemeClr val="bg1"/>
              </a:solidFill>
            </a:endParaRPr>
          </a:p>
          <a:p>
            <a:pPr marL="0" indent="0" algn="just">
              <a:buNone/>
            </a:pPr>
            <a:r>
              <a:rPr lang="pt-BR" dirty="0">
                <a:solidFill>
                  <a:schemeClr val="bg1"/>
                </a:solidFill>
              </a:rPr>
              <a:t>A diversidade cultural no Brasil pode ser observada nos costumes diferenciados que o povo brasileiro possui, tais como:</a:t>
            </a:r>
          </a:p>
          <a:p>
            <a:pPr lvl="0" algn="just"/>
            <a:r>
              <a:rPr lang="pt-BR" dirty="0">
                <a:solidFill>
                  <a:schemeClr val="bg1"/>
                </a:solidFill>
              </a:rPr>
              <a:t>Alimentação;</a:t>
            </a:r>
          </a:p>
          <a:p>
            <a:pPr lvl="0" algn="just"/>
            <a:r>
              <a:rPr lang="pt-BR" dirty="0">
                <a:solidFill>
                  <a:schemeClr val="bg1"/>
                </a:solidFill>
              </a:rPr>
              <a:t>Religiões;</a:t>
            </a:r>
          </a:p>
          <a:p>
            <a:pPr lvl="0" algn="just"/>
            <a:r>
              <a:rPr lang="pt-BR" dirty="0">
                <a:solidFill>
                  <a:schemeClr val="bg1"/>
                </a:solidFill>
              </a:rPr>
              <a:t>As tradições;</a:t>
            </a:r>
          </a:p>
          <a:p>
            <a:pPr lvl="0" algn="just"/>
            <a:r>
              <a:rPr lang="pt-BR" dirty="0">
                <a:solidFill>
                  <a:schemeClr val="bg1"/>
                </a:solidFill>
              </a:rPr>
              <a:t>Lendas;</a:t>
            </a:r>
          </a:p>
          <a:p>
            <a:pPr lvl="0" algn="just"/>
            <a:r>
              <a:rPr lang="pt-BR" dirty="0">
                <a:solidFill>
                  <a:schemeClr val="bg1"/>
                </a:solidFill>
              </a:rPr>
              <a:t>Danças, entre outros.</a:t>
            </a:r>
            <a:endParaRPr lang="pt-BR" dirty="0">
              <a:solidFill>
                <a:schemeClr val="bg1"/>
              </a:solidFill>
            </a:endParaRPr>
          </a:p>
        </p:txBody>
      </p:sp>
    </p:spTree>
    <p:extLst>
      <p:ext uri="{BB962C8B-B14F-4D97-AF65-F5344CB8AC3E}">
        <p14:creationId xmlns:p14="http://schemas.microsoft.com/office/powerpoint/2010/main" val="3701977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06090"/>
          </a:xfrm>
        </p:spPr>
        <p:txBody>
          <a:bodyPr>
            <a:normAutofit fontScale="90000"/>
          </a:bodyPr>
          <a:lstStyle/>
          <a:p>
            <a:r>
              <a:rPr lang="pt-BR" dirty="0" smtClean="0">
                <a:solidFill>
                  <a:schemeClr val="bg1"/>
                </a:solidFill>
              </a:rPr>
              <a:t>CULTURA E DIVERSIDADE NO BRASIL</a:t>
            </a:r>
            <a:endParaRPr lang="pt-BR" dirty="0">
              <a:solidFill>
                <a:schemeClr val="bg1"/>
              </a:solidFill>
            </a:endParaRPr>
          </a:p>
        </p:txBody>
      </p:sp>
      <p:sp>
        <p:nvSpPr>
          <p:cNvPr id="3" name="Espaço Reservado para Conteúdo 2"/>
          <p:cNvSpPr>
            <a:spLocks noGrp="1"/>
          </p:cNvSpPr>
          <p:nvPr>
            <p:ph idx="1"/>
          </p:nvPr>
        </p:nvSpPr>
        <p:spPr>
          <a:xfrm>
            <a:off x="467544" y="1556792"/>
            <a:ext cx="8229600" cy="4525963"/>
          </a:xfrm>
        </p:spPr>
        <p:txBody>
          <a:bodyPr>
            <a:normAutofit fontScale="85000" lnSpcReduction="10000"/>
          </a:bodyPr>
          <a:lstStyle/>
          <a:p>
            <a:pPr marL="0" indent="0" algn="just">
              <a:buNone/>
            </a:pPr>
            <a:r>
              <a:rPr lang="pt-BR" dirty="0">
                <a:solidFill>
                  <a:schemeClr val="bg1"/>
                </a:solidFill>
              </a:rPr>
              <a:t>A cultura brasileira, segundo Cotrim (1996) o processo de conquista e exploração da América, fez com que ocorresse o impulso do progresso de inúmeros setores da cultura europeia. </a:t>
            </a:r>
            <a:endParaRPr lang="pt-BR" dirty="0" smtClean="0">
              <a:solidFill>
                <a:schemeClr val="bg1"/>
              </a:solidFill>
            </a:endParaRPr>
          </a:p>
          <a:p>
            <a:pPr marL="0" indent="0" algn="just">
              <a:buNone/>
            </a:pPr>
            <a:endParaRPr lang="pt-BR" dirty="0" smtClean="0">
              <a:solidFill>
                <a:schemeClr val="bg1"/>
              </a:solidFill>
            </a:endParaRPr>
          </a:p>
          <a:p>
            <a:pPr marL="0" indent="0" algn="just">
              <a:buNone/>
            </a:pPr>
            <a:r>
              <a:rPr lang="pt-BR" dirty="0">
                <a:solidFill>
                  <a:schemeClr val="bg1"/>
                </a:solidFill>
              </a:rPr>
              <a:t>P</a:t>
            </a:r>
            <a:r>
              <a:rPr lang="pt-BR" dirty="0" smtClean="0">
                <a:solidFill>
                  <a:schemeClr val="bg1"/>
                </a:solidFill>
              </a:rPr>
              <a:t>ara </a:t>
            </a:r>
            <a:r>
              <a:rPr lang="pt-BR" dirty="0">
                <a:solidFill>
                  <a:schemeClr val="bg1"/>
                </a:solidFill>
              </a:rPr>
              <a:t>realizar as viagens marítimas foi necessário a criação de tecnologias, cada vez mais novas e aperfeiçoadas, sendo as caravelas, mapas, bússolas, astrolábio e outros, desta maneira, se pode ampliar o saber científico em relação à astronomia, geografia, fauna, flora e outros campos relacionados a isso.</a:t>
            </a:r>
          </a:p>
        </p:txBody>
      </p:sp>
    </p:spTree>
    <p:extLst>
      <p:ext uri="{BB962C8B-B14F-4D97-AF65-F5344CB8AC3E}">
        <p14:creationId xmlns:p14="http://schemas.microsoft.com/office/powerpoint/2010/main" val="1741010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3105</Words>
  <Application>Microsoft Office PowerPoint</Application>
  <PresentationFormat>Apresentação na tela (4:3)</PresentationFormat>
  <Paragraphs>193</Paragraphs>
  <Slides>38</Slides>
  <Notes>0</Notes>
  <HiddenSlides>0</HiddenSlides>
  <MMClips>0</MMClips>
  <ScaleCrop>false</ScaleCrop>
  <HeadingPairs>
    <vt:vector size="4" baseType="variant">
      <vt:variant>
        <vt:lpstr>Tema</vt:lpstr>
      </vt:variant>
      <vt:variant>
        <vt:i4>1</vt:i4>
      </vt:variant>
      <vt:variant>
        <vt:lpstr>Títulos de slides</vt:lpstr>
      </vt:variant>
      <vt:variant>
        <vt:i4>38</vt:i4>
      </vt:variant>
    </vt:vector>
  </HeadingPairs>
  <TitlesOfParts>
    <vt:vector size="39" baseType="lpstr">
      <vt:lpstr>Tema do Office</vt:lpstr>
      <vt:lpstr>DIVERSIDADE CULTURAL RELACIONADA AO MUNDO DO TRABALHO</vt:lpstr>
      <vt:lpstr>ORIGEM DA CULTURA</vt:lpstr>
      <vt:lpstr>ORIGEM DA CULTURA</vt:lpstr>
      <vt:lpstr>EVOLUÇÃO HUMANA</vt:lpstr>
      <vt:lpstr>DIVERSIDADE CULTURAL</vt:lpstr>
      <vt:lpstr>DIVERSIDADE CULTURAL</vt:lpstr>
      <vt:lpstr>CONCEITO DE DIVERSIDADE CULTURAL</vt:lpstr>
      <vt:lpstr>CULTURA E DIVERSIDADE NO BRASIL</vt:lpstr>
      <vt:lpstr>CULTURA E DIVERSIDADE NO BRASIL</vt:lpstr>
      <vt:lpstr>CULTURA E DIVERSIDADE NO BRASIL</vt:lpstr>
      <vt:lpstr>CULTURA E DIVERSIDADE NO BRASIL</vt:lpstr>
      <vt:lpstr>DIFERENTES CULTURAS NO BRASIL</vt:lpstr>
      <vt:lpstr>DIFERENTES CULTURAS NO BRASIL</vt:lpstr>
      <vt:lpstr>DIFERENTES CULTURAS NO BRASIL</vt:lpstr>
      <vt:lpstr>DIFERENTES CULTURAS NO BRASIL</vt:lpstr>
      <vt:lpstr>DIFERENTES CULTURAS NO BRASIL</vt:lpstr>
      <vt:lpstr>ETNIAS NO BRASIL</vt:lpstr>
      <vt:lpstr>IMPACTO MUNDIAL DA  DIVERSIDADE  CULTURAL</vt:lpstr>
      <vt:lpstr>IMPACTO MUNDIAL DA  DIVERSIDADE  CULTURAL</vt:lpstr>
      <vt:lpstr>MERCOSUL</vt:lpstr>
      <vt:lpstr>MERCOSUL</vt:lpstr>
      <vt:lpstr>MUDANÇAS NO MERCADO DE TRABALHO</vt:lpstr>
      <vt:lpstr>MUDANÇAS NO MERCADO DE TRABALHO</vt:lpstr>
      <vt:lpstr>MUDANÇAS NO MERCADO DE TRABALHO</vt:lpstr>
      <vt:lpstr>MUDANÇAS NO MERCADO DE TRABALHO</vt:lpstr>
      <vt:lpstr>DESENVOLVIMENTO</vt:lpstr>
      <vt:lpstr>PROCESSOS ADAPTATIVOS E CULTURAIS</vt:lpstr>
      <vt:lpstr>PROCESSOS ADAPTATIVOS E CULTURAIS</vt:lpstr>
      <vt:lpstr>PROCESSOS ADAPTATIVOS E CULTURAIS</vt:lpstr>
      <vt:lpstr>INDIVÍDUO E SOCIEDADE</vt:lpstr>
      <vt:lpstr>INDIVÍDUO E SOCIEDADE</vt:lpstr>
      <vt:lpstr>MERCADO DE TRABALHO</vt:lpstr>
      <vt:lpstr>MERCADO DE TRABALHO</vt:lpstr>
      <vt:lpstr>MUDANÇAS NO MERCADO DE TRABALHO</vt:lpstr>
      <vt:lpstr>MUDANÇAS NO MERCADO DE TRABALHO</vt:lpstr>
      <vt:lpstr>MUDANÇAS NO MERCADO DE TRABALHO</vt:lpstr>
      <vt:lpstr>MUDANÇAS NO MERCADO DE TRABALHO</vt:lpstr>
      <vt:lpstr>MUDANÇAS NO MERCADO DE TRABALHO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dc:creator>
  <cp:lastModifiedBy>Usuário</cp:lastModifiedBy>
  <cp:revision>25</cp:revision>
  <cp:lastPrinted>2020-10-23T15:44:45Z</cp:lastPrinted>
  <dcterms:created xsi:type="dcterms:W3CDTF">2020-10-23T14:46:34Z</dcterms:created>
  <dcterms:modified xsi:type="dcterms:W3CDTF">2021-03-24T13:28:46Z</dcterms:modified>
</cp:coreProperties>
</file>