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4"/>
  </p:handoutMasterIdLst>
  <p:sldIdLst>
    <p:sldId id="256" r:id="rId2"/>
    <p:sldId id="257" r:id="rId3"/>
    <p:sldId id="258" r:id="rId4"/>
    <p:sldId id="304" r:id="rId5"/>
    <p:sldId id="260" r:id="rId6"/>
    <p:sldId id="305" r:id="rId7"/>
    <p:sldId id="259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56" r:id="rId57"/>
    <p:sldId id="357" r:id="rId58"/>
    <p:sldId id="358" r:id="rId59"/>
    <p:sldId id="359" r:id="rId60"/>
    <p:sldId id="360" r:id="rId61"/>
    <p:sldId id="361" r:id="rId62"/>
    <p:sldId id="363" r:id="rId63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63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2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1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CD1B-7D38-4BBB-B59E-EB68453E2C91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1A76-183E-48D7-A2F2-07D53C8073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61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7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2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0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7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2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0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AAB-7AB7-4A99-A4A9-25C1419D97FF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1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ardamirimfoz.org.br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01317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APREDIZAGEM HUMANA, O QUE É E COMO ACONTECE</a:t>
            </a:r>
            <a:endParaRPr lang="pt-BR" dirty="0">
              <a:solidFill>
                <a:srgbClr val="FDB6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COMPORTAMENTO E MOTIVAÇÃO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Para produzir motivação: 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Após </a:t>
            </a:r>
            <a:r>
              <a:rPr lang="pt-BR" dirty="0">
                <a:solidFill>
                  <a:schemeClr val="bg1"/>
                </a:solidFill>
              </a:rPr>
              <a:t>descrever uma emoção problemática, avalie-a em uma escala de </a:t>
            </a:r>
            <a:r>
              <a:rPr lang="pt-BR" dirty="0" smtClean="0">
                <a:solidFill>
                  <a:schemeClr val="bg1"/>
                </a:solidFill>
              </a:rPr>
              <a:t>0 </a:t>
            </a:r>
            <a:r>
              <a:rPr lang="pt-BR" dirty="0" err="1" smtClean="0">
                <a:solidFill>
                  <a:schemeClr val="bg1"/>
                </a:solidFill>
              </a:rPr>
              <a:t>ca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10, com base no quanto esta emoção lhe perturba e no quanto ela interfere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na sua vida. (</a:t>
            </a:r>
            <a:r>
              <a:rPr lang="pt-BR" dirty="0" err="1">
                <a:solidFill>
                  <a:schemeClr val="bg1"/>
                </a:solidFill>
              </a:rPr>
              <a:t>Branch</a:t>
            </a:r>
            <a:r>
              <a:rPr lang="pt-BR" dirty="0">
                <a:solidFill>
                  <a:schemeClr val="bg1"/>
                </a:solidFill>
              </a:rPr>
              <a:t>, pág. 132, 2018). Sempre que puder veja suas anotações</a:t>
            </a:r>
            <a:r>
              <a:rPr lang="pt-BR" dirty="0" smtClean="0">
                <a:solidFill>
                  <a:schemeClr val="bg1"/>
                </a:solidFill>
              </a:rPr>
              <a:t>, com </a:t>
            </a:r>
            <a:r>
              <a:rPr lang="pt-BR" dirty="0">
                <a:solidFill>
                  <a:schemeClr val="bg1"/>
                </a:solidFill>
              </a:rPr>
              <a:t>isso vai ver ser progresso e produzir motivação para continuar seu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trabalho.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COMPORTAMENTO E MOTIVAÇÃO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err="1">
                <a:solidFill>
                  <a:schemeClr val="bg1"/>
                </a:solidFill>
              </a:rPr>
              <a:t>Walger</a:t>
            </a:r>
            <a:r>
              <a:rPr lang="pt-BR" dirty="0">
                <a:solidFill>
                  <a:schemeClr val="bg1"/>
                </a:solidFill>
              </a:rPr>
              <a:t> (2014) são inúmeras as questões com relação ao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comportamento humano que estão relacionado à motivação, seguem </a:t>
            </a:r>
            <a:r>
              <a:rPr lang="pt-BR" dirty="0" smtClean="0">
                <a:solidFill>
                  <a:schemeClr val="bg1"/>
                </a:solidFill>
              </a:rPr>
              <a:t>alguns exemplos</a:t>
            </a:r>
            <a:r>
              <a:rPr lang="pt-BR" dirty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>
                <a:solidFill>
                  <a:schemeClr val="bg1"/>
                </a:solidFill>
              </a:rPr>
              <a:t>pessoas acessam as mídias sociais frequentemente, e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incansavelmente.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Algumas </a:t>
            </a:r>
            <a:r>
              <a:rPr lang="pt-BR" dirty="0">
                <a:solidFill>
                  <a:schemeClr val="bg1"/>
                </a:solidFill>
              </a:rPr>
              <a:t>pessoas passam uma vida toda em atividade com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remuneração abaixo do </a:t>
            </a:r>
            <a:r>
              <a:rPr lang="pt-BR" dirty="0" smtClean="0">
                <a:solidFill>
                  <a:schemeClr val="bg1"/>
                </a:solidFill>
              </a:rPr>
              <a:t>mercado.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Pessoas </a:t>
            </a:r>
            <a:r>
              <a:rPr lang="pt-BR" dirty="0">
                <a:solidFill>
                  <a:schemeClr val="bg1"/>
                </a:solidFill>
              </a:rPr>
              <a:t>que comem o tempo todo, “(quase que assustador).”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MOTIVAÇÃO HUMANA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Conforme Chiavenato (2020) para maior entendimento </a:t>
            </a:r>
            <a:r>
              <a:rPr lang="pt-BR" dirty="0" smtClean="0">
                <a:solidFill>
                  <a:schemeClr val="bg1"/>
                </a:solidFill>
              </a:rPr>
              <a:t>do comportamento </a:t>
            </a:r>
            <a:r>
              <a:rPr lang="pt-BR" dirty="0">
                <a:solidFill>
                  <a:schemeClr val="bg1"/>
                </a:solidFill>
              </a:rPr>
              <a:t>das pessoas, o autor dá início à motivação, e afirma que </a:t>
            </a:r>
            <a:r>
              <a:rPr lang="pt-BR" dirty="0" smtClean="0">
                <a:solidFill>
                  <a:schemeClr val="bg1"/>
                </a:solidFill>
              </a:rPr>
              <a:t>é difícil </a:t>
            </a:r>
            <a:r>
              <a:rPr lang="pt-BR" dirty="0">
                <a:solidFill>
                  <a:schemeClr val="bg1"/>
                </a:solidFill>
              </a:rPr>
              <a:t>definir um conceito para motivação, em linhas gerais o motivo é </a:t>
            </a:r>
            <a:r>
              <a:rPr lang="pt-BR" dirty="0" smtClean="0">
                <a:solidFill>
                  <a:schemeClr val="bg1"/>
                </a:solidFill>
              </a:rPr>
              <a:t>aquilo que </a:t>
            </a:r>
            <a:r>
              <a:rPr lang="pt-BR" dirty="0">
                <a:solidFill>
                  <a:schemeClr val="bg1"/>
                </a:solidFill>
              </a:rPr>
              <a:t>dá impulso para pessoa agir, ter atitude, ela toma direção foco em a </a:t>
            </a:r>
            <a:r>
              <a:rPr lang="pt-BR" dirty="0" smtClean="0">
                <a:solidFill>
                  <a:schemeClr val="bg1"/>
                </a:solidFill>
              </a:rPr>
              <a:t>um comportamento </a:t>
            </a:r>
            <a:r>
              <a:rPr lang="pt-BR" dirty="0">
                <a:solidFill>
                  <a:schemeClr val="bg1"/>
                </a:solidFill>
              </a:rPr>
              <a:t>específico.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MOTIVAÇÃO HUMANA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Esse impulso pode ter conotação externa ou interna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(mental do próprio indivíduo), com base nessa informação o autor afirma que, </a:t>
            </a:r>
            <a:r>
              <a:rPr lang="pt-BR" dirty="0" smtClean="0">
                <a:solidFill>
                  <a:schemeClr val="bg1"/>
                </a:solidFill>
              </a:rPr>
              <a:t>a motivação</a:t>
            </a:r>
            <a:r>
              <a:rPr lang="pt-BR" dirty="0">
                <a:solidFill>
                  <a:schemeClr val="bg1"/>
                </a:solidFill>
              </a:rPr>
              <a:t>, embasada no sistema de cognição da pessoa, a </a:t>
            </a:r>
            <a:r>
              <a:rPr lang="pt-BR" dirty="0" smtClean="0">
                <a:solidFill>
                  <a:schemeClr val="bg1"/>
                </a:solidFill>
              </a:rPr>
              <a:t>motivação acontece </a:t>
            </a:r>
            <a:r>
              <a:rPr lang="pt-BR" dirty="0">
                <a:solidFill>
                  <a:schemeClr val="bg1"/>
                </a:solidFill>
              </a:rPr>
              <a:t>em virtude de forças que levam o nome de: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Desejo </a:t>
            </a:r>
            <a:r>
              <a:rPr lang="pt-BR" dirty="0">
                <a:solidFill>
                  <a:schemeClr val="bg1"/>
                </a:solidFill>
              </a:rPr>
              <a:t>e receios: a pessoa deseja poder e status;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Receia </a:t>
            </a:r>
            <a:r>
              <a:rPr lang="pt-BR" dirty="0">
                <a:solidFill>
                  <a:schemeClr val="bg1"/>
                </a:solidFill>
              </a:rPr>
              <a:t>o afastamento social e também autoestima;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motivação está ligada ao indivíduo conquistar algo, e para isso ele </a:t>
            </a:r>
            <a:r>
              <a:rPr lang="pt-BR" dirty="0" smtClean="0">
                <a:solidFill>
                  <a:schemeClr val="bg1"/>
                </a:solidFill>
              </a:rPr>
              <a:t>vai consumir </a:t>
            </a:r>
            <a:r>
              <a:rPr lang="pt-BR" dirty="0">
                <a:solidFill>
                  <a:schemeClr val="bg1"/>
                </a:solidFill>
              </a:rPr>
              <a:t>energia.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MOTIVAÇÃO HUMANA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Esse impulso pode ter conotação externa ou interna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(mental do próprio indivíduo), com base nessa informação o autor afirma que, </a:t>
            </a:r>
            <a:r>
              <a:rPr lang="pt-BR" dirty="0" smtClean="0">
                <a:solidFill>
                  <a:schemeClr val="bg1"/>
                </a:solidFill>
              </a:rPr>
              <a:t>a motivação</a:t>
            </a:r>
            <a:r>
              <a:rPr lang="pt-BR" dirty="0">
                <a:solidFill>
                  <a:schemeClr val="bg1"/>
                </a:solidFill>
              </a:rPr>
              <a:t>, embasada no sistema de cognição da pessoa, a </a:t>
            </a:r>
            <a:r>
              <a:rPr lang="pt-BR" dirty="0" smtClean="0">
                <a:solidFill>
                  <a:schemeClr val="bg1"/>
                </a:solidFill>
              </a:rPr>
              <a:t>motivação acontece </a:t>
            </a:r>
            <a:r>
              <a:rPr lang="pt-BR" dirty="0">
                <a:solidFill>
                  <a:schemeClr val="bg1"/>
                </a:solidFill>
              </a:rPr>
              <a:t>em virtude de forças que levam o nome de: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Desejo </a:t>
            </a:r>
            <a:r>
              <a:rPr lang="pt-BR" dirty="0">
                <a:solidFill>
                  <a:schemeClr val="bg1"/>
                </a:solidFill>
              </a:rPr>
              <a:t>e receios: a pessoa deseja poder e status;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Receia </a:t>
            </a:r>
            <a:r>
              <a:rPr lang="pt-BR" dirty="0">
                <a:solidFill>
                  <a:schemeClr val="bg1"/>
                </a:solidFill>
              </a:rPr>
              <a:t>o afastamento social e também autoestima;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motivação está ligada ao indivíduo conquistar algo, e para isso ele </a:t>
            </a:r>
            <a:r>
              <a:rPr lang="pt-BR" dirty="0" smtClean="0">
                <a:solidFill>
                  <a:schemeClr val="bg1"/>
                </a:solidFill>
              </a:rPr>
              <a:t>vai consumir </a:t>
            </a:r>
            <a:r>
              <a:rPr lang="pt-BR" dirty="0">
                <a:solidFill>
                  <a:schemeClr val="bg1"/>
                </a:solidFill>
              </a:rPr>
              <a:t>energia.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ETAPAS DO COMPORTAMENTO HUMANO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I. O comportamento é causado por estímulos internos ou </a:t>
            </a:r>
            <a:r>
              <a:rPr lang="pt-BR" sz="2400" dirty="0" smtClean="0">
                <a:solidFill>
                  <a:schemeClr val="bg1"/>
                </a:solidFill>
              </a:rPr>
              <a:t>externos: existe </a:t>
            </a:r>
            <a:r>
              <a:rPr lang="pt-BR" sz="2400" dirty="0">
                <a:solidFill>
                  <a:schemeClr val="bg1"/>
                </a:solidFill>
              </a:rPr>
              <a:t>uma causalidade do comportamento. Tanto a </a:t>
            </a:r>
            <a:r>
              <a:rPr lang="pt-BR" sz="2400" dirty="0" smtClean="0">
                <a:solidFill>
                  <a:schemeClr val="bg1"/>
                </a:solidFill>
              </a:rPr>
              <a:t>hereditariedade como </a:t>
            </a:r>
            <a:r>
              <a:rPr lang="pt-BR" sz="2400" dirty="0">
                <a:solidFill>
                  <a:schemeClr val="bg1"/>
                </a:solidFill>
              </a:rPr>
              <a:t>o meio ambiente influem, decisivamente, no </a:t>
            </a:r>
            <a:r>
              <a:rPr lang="pt-BR" sz="2400" dirty="0" smtClean="0">
                <a:solidFill>
                  <a:schemeClr val="bg1"/>
                </a:solidFill>
              </a:rPr>
              <a:t>comportamento das </a:t>
            </a:r>
            <a:r>
              <a:rPr lang="pt-BR" sz="2400" dirty="0">
                <a:solidFill>
                  <a:schemeClr val="bg1"/>
                </a:solidFill>
              </a:rPr>
              <a:t>pessoas.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II. O comportamento é motivado: ou seja, há uma finalidade em </a:t>
            </a:r>
            <a:r>
              <a:rPr lang="pt-BR" sz="2400" dirty="0" smtClean="0">
                <a:solidFill>
                  <a:schemeClr val="bg1"/>
                </a:solidFill>
              </a:rPr>
              <a:t>todo comportamento </a:t>
            </a:r>
            <a:r>
              <a:rPr lang="pt-BR" sz="2400" dirty="0">
                <a:solidFill>
                  <a:schemeClr val="bg1"/>
                </a:solidFill>
              </a:rPr>
              <a:t>humano. O comportamento não é casual </a:t>
            </a:r>
            <a:r>
              <a:rPr lang="pt-BR" sz="2400" dirty="0" smtClean="0">
                <a:solidFill>
                  <a:schemeClr val="bg1"/>
                </a:solidFill>
              </a:rPr>
              <a:t>nem aleatório</a:t>
            </a:r>
            <a:r>
              <a:rPr lang="pt-BR" sz="2400" dirty="0">
                <a:solidFill>
                  <a:schemeClr val="bg1"/>
                </a:solidFill>
              </a:rPr>
              <a:t>, mas sempre orientado e dirigido para algum </a:t>
            </a:r>
            <a:r>
              <a:rPr lang="pt-BR" sz="2400" dirty="0" smtClean="0">
                <a:solidFill>
                  <a:schemeClr val="bg1"/>
                </a:solidFill>
              </a:rPr>
              <a:t>objetivo.</a:t>
            </a: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III. O comportamento é orientado para objetivos: em todo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comportamento existe sempre um impulso, desejo, necessidade,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tendência, expressões que servem para designar os motivos do</a:t>
            </a: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comportamento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CICLO MOTIVACIONAL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Afirma Chiavenato (2020) que o ciclo motivacional tem início com </a:t>
            </a:r>
            <a:r>
              <a:rPr lang="pt-BR" sz="2800" dirty="0" smtClean="0">
                <a:solidFill>
                  <a:schemeClr val="bg1"/>
                </a:solidFill>
              </a:rPr>
              <a:t>base em </a:t>
            </a:r>
            <a:r>
              <a:rPr lang="pt-BR" sz="2800" dirty="0">
                <a:solidFill>
                  <a:schemeClr val="bg1"/>
                </a:solidFill>
              </a:rPr>
              <a:t>uma necessidade. Essa necessidade gera uma força dinâmica </a:t>
            </a:r>
            <a:r>
              <a:rPr lang="pt-BR" sz="2800" dirty="0" smtClean="0">
                <a:solidFill>
                  <a:schemeClr val="bg1"/>
                </a:solidFill>
              </a:rPr>
              <a:t>e persistente </a:t>
            </a:r>
            <a:r>
              <a:rPr lang="pt-BR" sz="2800" dirty="0">
                <a:solidFill>
                  <a:schemeClr val="bg1"/>
                </a:solidFill>
              </a:rPr>
              <a:t>que gera o comportamento. E toda vez que aparece </a:t>
            </a:r>
            <a:r>
              <a:rPr lang="pt-BR" sz="2800" dirty="0" smtClean="0">
                <a:solidFill>
                  <a:schemeClr val="bg1"/>
                </a:solidFill>
              </a:rPr>
              <a:t>essa necessidade </a:t>
            </a:r>
            <a:r>
              <a:rPr lang="pt-BR" sz="2800" dirty="0">
                <a:solidFill>
                  <a:schemeClr val="bg1"/>
                </a:solidFill>
              </a:rPr>
              <a:t>ela abala o estado de equilíbrio do organismo, nascendo </a:t>
            </a:r>
            <a:r>
              <a:rPr lang="pt-BR" sz="2800" dirty="0" smtClean="0">
                <a:solidFill>
                  <a:schemeClr val="bg1"/>
                </a:solidFill>
              </a:rPr>
              <a:t>um estado </a:t>
            </a:r>
            <a:r>
              <a:rPr lang="pt-BR" sz="2800" dirty="0">
                <a:solidFill>
                  <a:schemeClr val="bg1"/>
                </a:solidFill>
              </a:rPr>
              <a:t>de tensão, insatisfação, </a:t>
            </a:r>
            <a:r>
              <a:rPr lang="pt-BR" sz="2800" dirty="0" smtClean="0">
                <a:solidFill>
                  <a:schemeClr val="bg1"/>
                </a:solidFill>
              </a:rPr>
              <a:t> desconforto </a:t>
            </a:r>
            <a:r>
              <a:rPr lang="pt-BR" sz="2800" dirty="0">
                <a:solidFill>
                  <a:schemeClr val="bg1"/>
                </a:solidFill>
              </a:rPr>
              <a:t>e desequilíbrio.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CICLO MOTIVACIONAL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Afirma Chiavenato (2020) que o ciclo motivacional tem início com </a:t>
            </a:r>
            <a:r>
              <a:rPr lang="pt-BR" sz="2800" dirty="0" smtClean="0">
                <a:solidFill>
                  <a:schemeClr val="bg1"/>
                </a:solidFill>
              </a:rPr>
              <a:t>base em </a:t>
            </a:r>
            <a:r>
              <a:rPr lang="pt-BR" sz="2800" dirty="0">
                <a:solidFill>
                  <a:schemeClr val="bg1"/>
                </a:solidFill>
              </a:rPr>
              <a:t>uma necessidade. Essa necessidade gera uma força dinâmica </a:t>
            </a:r>
            <a:r>
              <a:rPr lang="pt-BR" sz="2800" dirty="0" smtClean="0">
                <a:solidFill>
                  <a:schemeClr val="bg1"/>
                </a:solidFill>
              </a:rPr>
              <a:t>e persistente </a:t>
            </a:r>
            <a:r>
              <a:rPr lang="pt-BR" sz="2800" dirty="0">
                <a:solidFill>
                  <a:schemeClr val="bg1"/>
                </a:solidFill>
              </a:rPr>
              <a:t>que gera o comportamento. E toda vez que aparece </a:t>
            </a:r>
            <a:r>
              <a:rPr lang="pt-BR" sz="2800" dirty="0" smtClean="0">
                <a:solidFill>
                  <a:schemeClr val="bg1"/>
                </a:solidFill>
              </a:rPr>
              <a:t>essa necessidade </a:t>
            </a:r>
            <a:r>
              <a:rPr lang="pt-BR" sz="2800" dirty="0">
                <a:solidFill>
                  <a:schemeClr val="bg1"/>
                </a:solidFill>
              </a:rPr>
              <a:t>ela abala o estado de equilíbrio do organismo, nascendo </a:t>
            </a:r>
            <a:r>
              <a:rPr lang="pt-BR" sz="2800" dirty="0" smtClean="0">
                <a:solidFill>
                  <a:schemeClr val="bg1"/>
                </a:solidFill>
              </a:rPr>
              <a:t>um estado </a:t>
            </a:r>
            <a:r>
              <a:rPr lang="pt-BR" sz="2800" dirty="0">
                <a:solidFill>
                  <a:schemeClr val="bg1"/>
                </a:solidFill>
              </a:rPr>
              <a:t>de tensão, insatisfação, </a:t>
            </a:r>
            <a:r>
              <a:rPr lang="pt-BR" sz="2800" dirty="0" smtClean="0">
                <a:solidFill>
                  <a:schemeClr val="bg1"/>
                </a:solidFill>
              </a:rPr>
              <a:t> desconforto </a:t>
            </a:r>
            <a:r>
              <a:rPr lang="pt-BR" sz="2800" dirty="0">
                <a:solidFill>
                  <a:schemeClr val="bg1"/>
                </a:solidFill>
              </a:rPr>
              <a:t>e desequilíbrio.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CICLO MOTIVACIONAL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43" y="2214563"/>
            <a:ext cx="8585556" cy="294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6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ETAPAS DO CICLO MOTIVACIONAL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8014135" cy="3410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99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AUTOESTIMA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Para </a:t>
            </a:r>
            <a:r>
              <a:rPr lang="pt-BR" dirty="0" err="1">
                <a:solidFill>
                  <a:schemeClr val="bg1"/>
                </a:solidFill>
              </a:rPr>
              <a:t>Branch</a:t>
            </a:r>
            <a:r>
              <a:rPr lang="pt-BR" dirty="0">
                <a:solidFill>
                  <a:schemeClr val="bg1"/>
                </a:solidFill>
              </a:rPr>
              <a:t>, (2018 - pág. 271) sentimentos perturbadores, </a:t>
            </a:r>
            <a:r>
              <a:rPr lang="pt-BR" dirty="0" smtClean="0">
                <a:solidFill>
                  <a:schemeClr val="bg1"/>
                </a:solidFill>
              </a:rPr>
              <a:t>como depressão</a:t>
            </a:r>
            <a:r>
              <a:rPr lang="pt-BR" dirty="0">
                <a:solidFill>
                  <a:schemeClr val="bg1"/>
                </a:solidFill>
              </a:rPr>
              <a:t>, ansiedade, vergonha, culpa, raiva, inveja e ciúme, têm suas </a:t>
            </a:r>
            <a:r>
              <a:rPr lang="pt-BR" dirty="0" smtClean="0">
                <a:solidFill>
                  <a:schemeClr val="bg1"/>
                </a:solidFill>
              </a:rPr>
              <a:t>raízes na </a:t>
            </a:r>
            <a:r>
              <a:rPr lang="pt-BR" dirty="0">
                <a:solidFill>
                  <a:schemeClr val="bg1"/>
                </a:solidFill>
              </a:rPr>
              <a:t>baixa apreciação de si mesmo. Se você tende a experimentar </a:t>
            </a:r>
            <a:r>
              <a:rPr lang="pt-BR" dirty="0" smtClean="0">
                <a:solidFill>
                  <a:schemeClr val="bg1"/>
                </a:solidFill>
              </a:rPr>
              <a:t>estes sentimentos</a:t>
            </a:r>
            <a:r>
              <a:rPr lang="pt-BR" dirty="0">
                <a:solidFill>
                  <a:schemeClr val="bg1"/>
                </a:solidFill>
              </a:rPr>
              <a:t>, pode ter um problema com a sua autoestima.</a:t>
            </a:r>
          </a:p>
        </p:txBody>
      </p:sp>
    </p:spTree>
    <p:extLst>
      <p:ext uri="{BB962C8B-B14F-4D97-AF65-F5344CB8AC3E}">
        <p14:creationId xmlns:p14="http://schemas.microsoft.com/office/powerpoint/2010/main" val="31760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ABRAHAM MASLOW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789324" cy="519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4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ABRAHAM MASLOW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NECESSIDADES FISIOLÓGICAS: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Abrigo/repouso</a:t>
            </a:r>
            <a:r>
              <a:rPr lang="pt-BR" sz="2800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Água</a:t>
            </a:r>
            <a:r>
              <a:rPr lang="pt-BR" sz="2800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Vestimentas</a:t>
            </a:r>
            <a:r>
              <a:rPr lang="pt-BR" sz="2800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Alimento</a:t>
            </a:r>
            <a:r>
              <a:rPr lang="pt-BR" sz="2800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Conforto</a:t>
            </a:r>
            <a:r>
              <a:rPr lang="pt-BR" sz="2800" dirty="0">
                <a:solidFill>
                  <a:schemeClr val="bg1"/>
                </a:solidFill>
              </a:rPr>
              <a:t>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ABRAHAM MASLOW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NECESSIDADES DE SEGURANÇA: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Proteção</a:t>
            </a:r>
            <a:endParaRPr lang="pt-BR" sz="2800" dirty="0">
              <a:solidFill>
                <a:schemeClr val="bg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Ordem</a:t>
            </a:r>
            <a:endParaRPr lang="pt-BR" sz="2800" dirty="0">
              <a:solidFill>
                <a:schemeClr val="bg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Senso </a:t>
            </a:r>
            <a:r>
              <a:rPr lang="pt-BR" sz="2800" dirty="0">
                <a:solidFill>
                  <a:schemeClr val="bg1"/>
                </a:solidFill>
              </a:rPr>
              <a:t>de responsabilidade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Estabilidade </a:t>
            </a:r>
            <a:r>
              <a:rPr lang="pt-BR" sz="2800" dirty="0">
                <a:solidFill>
                  <a:schemeClr val="bg1"/>
                </a:solidFill>
              </a:rPr>
              <a:t>ocupacional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ABRAHAM MASLOW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NECESSIDADES SOCIAIS: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Pertencer </a:t>
            </a:r>
            <a:r>
              <a:rPr lang="pt-BR" sz="2800" dirty="0">
                <a:solidFill>
                  <a:schemeClr val="bg1"/>
                </a:solidFill>
              </a:rPr>
              <a:t>a um grupo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Afiliar-se </a:t>
            </a:r>
            <a:r>
              <a:rPr lang="pt-BR" sz="2800" dirty="0">
                <a:solidFill>
                  <a:schemeClr val="bg1"/>
                </a:solidFill>
              </a:rPr>
              <a:t>a pessoas</a:t>
            </a:r>
          </a:p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Dar </a:t>
            </a:r>
            <a:r>
              <a:rPr lang="pt-BR" sz="2800" dirty="0">
                <a:solidFill>
                  <a:schemeClr val="bg1"/>
                </a:solidFill>
              </a:rPr>
              <a:t>e receber amor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9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ABRAHAM MASLOW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NECESSIDADES DE ESTIMA (STATUS):</a:t>
            </a:r>
          </a:p>
          <a:p>
            <a:r>
              <a:rPr lang="pt-BR" sz="2800" dirty="0" smtClean="0">
                <a:solidFill>
                  <a:schemeClr val="bg1"/>
                </a:solidFill>
              </a:rPr>
              <a:t>Egocentrismo</a:t>
            </a:r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 smtClean="0">
                <a:solidFill>
                  <a:schemeClr val="bg1"/>
                </a:solidFill>
              </a:rPr>
              <a:t>Ambição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ABRAHAM MASLOW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NECESSIDADES DE AUTO REALIZAÇÃO (PESSOAL/PROFISSIONAL/SOCIAL):</a:t>
            </a:r>
          </a:p>
          <a:p>
            <a:r>
              <a:rPr lang="pt-BR" sz="2800" dirty="0" smtClean="0">
                <a:solidFill>
                  <a:schemeClr val="bg1"/>
                </a:solidFill>
              </a:rPr>
              <a:t>Crescimento </a:t>
            </a:r>
            <a:r>
              <a:rPr lang="pt-BR" sz="2800" dirty="0">
                <a:solidFill>
                  <a:schemeClr val="bg1"/>
                </a:solidFill>
              </a:rPr>
              <a:t>pessoal</a:t>
            </a:r>
          </a:p>
          <a:p>
            <a:r>
              <a:rPr lang="pt-BR" sz="2800" dirty="0" smtClean="0">
                <a:solidFill>
                  <a:schemeClr val="bg1"/>
                </a:solidFill>
              </a:rPr>
              <a:t>Desafios</a:t>
            </a:r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 smtClean="0">
                <a:solidFill>
                  <a:schemeClr val="bg1"/>
                </a:solidFill>
              </a:rPr>
              <a:t>Autonomia</a:t>
            </a:r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 smtClean="0">
                <a:solidFill>
                  <a:schemeClr val="bg1"/>
                </a:solidFill>
              </a:rPr>
              <a:t>Sucesso</a:t>
            </a:r>
            <a:endParaRPr lang="pt-BR" sz="2800" dirty="0">
              <a:solidFill>
                <a:schemeClr val="bg1"/>
              </a:solidFill>
            </a:endParaRPr>
          </a:p>
          <a:p>
            <a:r>
              <a:rPr lang="pt-BR" sz="2800" dirty="0">
                <a:solidFill>
                  <a:schemeClr val="bg1"/>
                </a:solidFill>
              </a:rPr>
              <a:t>Segundo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INTELIGÊNCIA EMOCIONAL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Segundo Franco Junior (2018) a inteligência emocional </a:t>
            </a:r>
            <a:r>
              <a:rPr lang="pt-BR" sz="2800" dirty="0" smtClean="0">
                <a:solidFill>
                  <a:schemeClr val="bg1"/>
                </a:solidFill>
              </a:rPr>
              <a:t>envolve quatro </a:t>
            </a:r>
            <a:r>
              <a:rPr lang="pt-BR" sz="2800" dirty="0">
                <a:solidFill>
                  <a:schemeClr val="bg1"/>
                </a:solidFill>
              </a:rPr>
              <a:t>áreas distintas que são: autoconhecimento emocional;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1) Gerenciamento das próprias emoções;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2) Percepção emocional dos outros;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3) Gerenciamento dos relacionamentos emocionais;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INTELIGÊNCIA EMOCIONAL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A inteligência emocional pode ser entendida como a capacidade </a:t>
            </a:r>
            <a:r>
              <a:rPr lang="pt-BR" sz="2800" dirty="0" smtClean="0">
                <a:solidFill>
                  <a:schemeClr val="bg1"/>
                </a:solidFill>
              </a:rPr>
              <a:t>de reconhecermos </a:t>
            </a:r>
            <a:r>
              <a:rPr lang="pt-BR" sz="2800" dirty="0">
                <a:solidFill>
                  <a:schemeClr val="bg1"/>
                </a:solidFill>
              </a:rPr>
              <a:t>e agirmos com nossas próprias emoções, bem como </a:t>
            </a:r>
            <a:r>
              <a:rPr lang="pt-BR" sz="2800" dirty="0" smtClean="0">
                <a:solidFill>
                  <a:schemeClr val="bg1"/>
                </a:solidFill>
              </a:rPr>
              <a:t>de reconhecermos </a:t>
            </a:r>
            <a:r>
              <a:rPr lang="pt-BR" sz="2800" dirty="0">
                <a:solidFill>
                  <a:schemeClr val="bg1"/>
                </a:solidFill>
              </a:rPr>
              <a:t>e reagirmos diante dos principais </a:t>
            </a:r>
            <a:r>
              <a:rPr lang="pt-BR" sz="2800" dirty="0" smtClean="0">
                <a:solidFill>
                  <a:schemeClr val="bg1"/>
                </a:solidFill>
              </a:rPr>
              <a:t>sentimentos relacionados </a:t>
            </a:r>
            <a:r>
              <a:rPr lang="pt-BR" sz="2800" dirty="0">
                <a:solidFill>
                  <a:schemeClr val="bg1"/>
                </a:solidFill>
              </a:rPr>
              <a:t>às emoções, como: ira (raiva), ansiedade, ilusão, medo</a:t>
            </a:r>
            <a:r>
              <a:rPr lang="pt-BR" sz="2800" dirty="0" smtClean="0">
                <a:solidFill>
                  <a:schemeClr val="bg1"/>
                </a:solidFill>
              </a:rPr>
              <a:t>, surpresa</a:t>
            </a:r>
            <a:r>
              <a:rPr lang="pt-BR" sz="2800" dirty="0">
                <a:solidFill>
                  <a:schemeClr val="bg1"/>
                </a:solidFill>
              </a:rPr>
              <a:t>, tristeza, felicidade, amizade, amor. (Franco Junior, pág. 58</a:t>
            </a:r>
            <a:r>
              <a:rPr lang="pt-BR" sz="2800" dirty="0" smtClean="0">
                <a:solidFill>
                  <a:schemeClr val="bg1"/>
                </a:solidFill>
              </a:rPr>
              <a:t>, 2018</a:t>
            </a:r>
            <a:r>
              <a:rPr lang="pt-BR" sz="2800" dirty="0">
                <a:solidFill>
                  <a:schemeClr val="bg1"/>
                </a:solidFill>
              </a:rPr>
              <a:t>).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2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INTELIGÊNCIA EMOCIONAL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Ter conhecimento das emoções auxilia na obtenção do sucesso </a:t>
            </a:r>
            <a:r>
              <a:rPr lang="pt-BR" sz="2800" dirty="0" smtClean="0">
                <a:solidFill>
                  <a:schemeClr val="bg1"/>
                </a:solidFill>
              </a:rPr>
              <a:t>pessoal e </a:t>
            </a:r>
            <a:r>
              <a:rPr lang="pt-BR" sz="2800" dirty="0">
                <a:solidFill>
                  <a:schemeClr val="bg1"/>
                </a:solidFill>
              </a:rPr>
              <a:t>profissional, sendo importante identificar as principais reações que o corpo </a:t>
            </a:r>
            <a:r>
              <a:rPr lang="pt-BR" sz="2800" dirty="0" smtClean="0">
                <a:solidFill>
                  <a:schemeClr val="bg1"/>
                </a:solidFill>
              </a:rPr>
              <a:t>do ser </a:t>
            </a:r>
            <a:r>
              <a:rPr lang="pt-BR" sz="2800" dirty="0">
                <a:solidFill>
                  <a:schemeClr val="bg1"/>
                </a:solidFill>
              </a:rPr>
              <a:t>humano têm diante de cada situação, para isso o autoconhecimento </a:t>
            </a:r>
            <a:r>
              <a:rPr lang="pt-BR" sz="2800" dirty="0" smtClean="0">
                <a:solidFill>
                  <a:schemeClr val="bg1"/>
                </a:solidFill>
              </a:rPr>
              <a:t>é imprescindível</a:t>
            </a:r>
            <a:r>
              <a:rPr lang="pt-BR" sz="2800" dirty="0">
                <a:solidFill>
                  <a:schemeClr val="bg1"/>
                </a:solidFill>
              </a:rPr>
              <a:t>, onde são reconhecidos os sentimentos produzidos pelo </a:t>
            </a:r>
            <a:r>
              <a:rPr lang="pt-BR" sz="2800" dirty="0" smtClean="0">
                <a:solidFill>
                  <a:schemeClr val="bg1"/>
                </a:solidFill>
              </a:rPr>
              <a:t>próprio corpo</a:t>
            </a:r>
            <a:r>
              <a:rPr lang="pt-BR" sz="2800" dirty="0">
                <a:solidFill>
                  <a:schemeClr val="bg1"/>
                </a:solidFill>
              </a:rPr>
              <a:t>, tornando-se capaz de obter autocontrole por meio da pratica</a:t>
            </a:r>
            <a:r>
              <a:rPr lang="pt-BR" sz="2800" dirty="0" smtClean="0">
                <a:solidFill>
                  <a:schemeClr val="bg1"/>
                </a:solidFill>
              </a:rPr>
              <a:t>, conseguindo </a:t>
            </a:r>
            <a:r>
              <a:rPr lang="pt-BR" sz="2800" dirty="0">
                <a:solidFill>
                  <a:schemeClr val="bg1"/>
                </a:solidFill>
              </a:rPr>
              <a:t>planejar suas ações e ser mais assertiva nas emoções</a:t>
            </a:r>
            <a:r>
              <a:rPr lang="pt-BR" sz="2800" dirty="0" smtClean="0">
                <a:solidFill>
                  <a:schemeClr val="bg1"/>
                </a:solidFill>
              </a:rPr>
              <a:t>.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675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INTELIGÊNCIA EMOCIONAL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101388"/>
            <a:ext cx="6624736" cy="564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4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PROBLEMAS DE AUTOESTIMA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100" dirty="0" smtClean="0">
                <a:solidFill>
                  <a:schemeClr val="bg1"/>
                </a:solidFill>
              </a:rPr>
              <a:t>	A </a:t>
            </a:r>
            <a:r>
              <a:rPr lang="pt-BR" sz="2100" dirty="0">
                <a:solidFill>
                  <a:schemeClr val="bg1"/>
                </a:solidFill>
              </a:rPr>
              <a:t>baixa autoestima pode ser criada por si mesmo, isso pode </a:t>
            </a:r>
            <a:r>
              <a:rPr lang="pt-BR" sz="2100" dirty="0" smtClean="0">
                <a:solidFill>
                  <a:schemeClr val="bg1"/>
                </a:solidFill>
              </a:rPr>
              <a:t>acontecer quando </a:t>
            </a:r>
            <a:r>
              <a:rPr lang="pt-BR" sz="2100" dirty="0">
                <a:solidFill>
                  <a:schemeClr val="bg1"/>
                </a:solidFill>
              </a:rPr>
              <a:t>o ser humano cria rótulos que é conhecido </a:t>
            </a:r>
            <a:r>
              <a:rPr lang="pt-BR" sz="2100" dirty="0" smtClean="0">
                <a:solidFill>
                  <a:schemeClr val="bg1"/>
                </a:solidFill>
              </a:rPr>
              <a:t>como(rotulação/auto depreciação</a:t>
            </a:r>
            <a:r>
              <a:rPr lang="pt-BR" sz="2100" dirty="0">
                <a:solidFill>
                  <a:schemeClr val="bg1"/>
                </a:solidFill>
              </a:rPr>
              <a:t>), rotular a si mesmo, pode ser muito perigoso, </a:t>
            </a:r>
            <a:r>
              <a:rPr lang="pt-BR" sz="2100" dirty="0" smtClean="0">
                <a:solidFill>
                  <a:schemeClr val="bg1"/>
                </a:solidFill>
              </a:rPr>
              <a:t>pode levar </a:t>
            </a:r>
            <a:r>
              <a:rPr lang="pt-BR" sz="2100" dirty="0">
                <a:solidFill>
                  <a:schemeClr val="bg1"/>
                </a:solidFill>
              </a:rPr>
              <a:t>o indivíduo a fugas, ficar isolado, etc., veja a seguir alguns exemplos </a:t>
            </a:r>
            <a:r>
              <a:rPr lang="pt-BR" sz="2100" dirty="0" smtClean="0">
                <a:solidFill>
                  <a:schemeClr val="bg1"/>
                </a:solidFill>
              </a:rPr>
              <a:t>de rotulação </a:t>
            </a:r>
            <a:r>
              <a:rPr lang="pt-BR" sz="2100" dirty="0">
                <a:solidFill>
                  <a:schemeClr val="bg1"/>
                </a:solidFill>
              </a:rPr>
              <a:t>ou </a:t>
            </a:r>
            <a:r>
              <a:rPr lang="pt-BR" sz="2100" dirty="0" smtClean="0">
                <a:solidFill>
                  <a:schemeClr val="bg1"/>
                </a:solidFill>
              </a:rPr>
              <a:t>auto depreciação</a:t>
            </a:r>
            <a:r>
              <a:rPr lang="pt-BR" sz="2100" dirty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pt-BR" sz="2100" dirty="0" smtClean="0">
                <a:solidFill>
                  <a:schemeClr val="bg1"/>
                </a:solidFill>
              </a:rPr>
              <a:t>Eu </a:t>
            </a:r>
            <a:r>
              <a:rPr lang="pt-BR" sz="2100" dirty="0">
                <a:solidFill>
                  <a:schemeClr val="bg1"/>
                </a:solidFill>
              </a:rPr>
              <a:t>sou: repugnante; um fracasso; burro; inferior; inútil; fraco; patético; mau.</a:t>
            </a:r>
          </a:p>
          <a:p>
            <a:pPr algn="just"/>
            <a:r>
              <a:rPr lang="pt-BR" sz="2100" dirty="0" smtClean="0">
                <a:solidFill>
                  <a:schemeClr val="bg1"/>
                </a:solidFill>
              </a:rPr>
              <a:t>Eu </a:t>
            </a:r>
            <a:r>
              <a:rPr lang="pt-BR" sz="2100" dirty="0">
                <a:solidFill>
                  <a:schemeClr val="bg1"/>
                </a:solidFill>
              </a:rPr>
              <a:t>não: tenho valor; bom; tenho importância; sou digno de ser amado.</a:t>
            </a:r>
          </a:p>
          <a:p>
            <a:pPr marL="0" indent="0" algn="just">
              <a:buNone/>
            </a:pPr>
            <a:endParaRPr lang="pt-BR" sz="21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100" dirty="0" smtClean="0">
                <a:solidFill>
                  <a:schemeClr val="bg1"/>
                </a:solidFill>
              </a:rPr>
              <a:t>	Ainda </a:t>
            </a:r>
            <a:r>
              <a:rPr lang="pt-BR" sz="2100" dirty="0">
                <a:solidFill>
                  <a:schemeClr val="bg1"/>
                </a:solidFill>
              </a:rPr>
              <a:t>de acordo com </a:t>
            </a:r>
            <a:r>
              <a:rPr lang="pt-BR" sz="2100" dirty="0" err="1">
                <a:solidFill>
                  <a:schemeClr val="bg1"/>
                </a:solidFill>
              </a:rPr>
              <a:t>Branch</a:t>
            </a:r>
            <a:r>
              <a:rPr lang="pt-BR" sz="2100" dirty="0">
                <a:solidFill>
                  <a:schemeClr val="bg1"/>
                </a:solidFill>
              </a:rPr>
              <a:t> (2018) diz que a vida sofre mudanças o </a:t>
            </a:r>
            <a:r>
              <a:rPr lang="pt-BR" sz="2100" dirty="0" smtClean="0">
                <a:solidFill>
                  <a:schemeClr val="bg1"/>
                </a:solidFill>
              </a:rPr>
              <a:t>tempo todo</a:t>
            </a:r>
            <a:r>
              <a:rPr lang="pt-BR" sz="2100" dirty="0">
                <a:solidFill>
                  <a:schemeClr val="bg1"/>
                </a:solidFill>
              </a:rPr>
              <a:t>, basear os seus valores em fatores externos, é muito perigoso, e </a:t>
            </a:r>
            <a:r>
              <a:rPr lang="pt-BR" sz="2100" dirty="0" smtClean="0">
                <a:solidFill>
                  <a:schemeClr val="bg1"/>
                </a:solidFill>
              </a:rPr>
              <a:t>poderá enfrentar </a:t>
            </a:r>
            <a:r>
              <a:rPr lang="pt-BR" sz="2100" dirty="0">
                <a:solidFill>
                  <a:schemeClr val="bg1"/>
                </a:solidFill>
              </a:rPr>
              <a:t>muitos altos e baixos, tudo muda, inclusive o indivíduo, e cada </a:t>
            </a:r>
            <a:r>
              <a:rPr lang="pt-BR" sz="2100" dirty="0" smtClean="0">
                <a:solidFill>
                  <a:schemeClr val="bg1"/>
                </a:solidFill>
              </a:rPr>
              <a:t>fase da </a:t>
            </a:r>
            <a:r>
              <a:rPr lang="pt-BR" sz="2100" dirty="0">
                <a:solidFill>
                  <a:schemeClr val="bg1"/>
                </a:solidFill>
              </a:rPr>
              <a:t>vida existe algo diferente para enfrentar.</a:t>
            </a:r>
          </a:p>
        </p:txBody>
      </p:sp>
    </p:spTree>
    <p:extLst>
      <p:ext uri="{BB962C8B-B14F-4D97-AF65-F5344CB8AC3E}">
        <p14:creationId xmlns:p14="http://schemas.microsoft.com/office/powerpoint/2010/main" val="929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LIDERANÇA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28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Para Hunter (2010) liderança é a habilidade de influenciar pessoas </a:t>
            </a:r>
            <a:r>
              <a:rPr lang="pt-BR" sz="2800" dirty="0" smtClean="0">
                <a:solidFill>
                  <a:schemeClr val="bg1"/>
                </a:solidFill>
              </a:rPr>
              <a:t>para trabalharem </a:t>
            </a:r>
            <a:r>
              <a:rPr lang="pt-BR" sz="2800" dirty="0">
                <a:solidFill>
                  <a:schemeClr val="bg1"/>
                </a:solidFill>
              </a:rPr>
              <a:t>entusiasticamente visando atingir os objetivos identificados </a:t>
            </a:r>
            <a:r>
              <a:rPr lang="pt-BR" sz="2800" dirty="0" smtClean="0">
                <a:solidFill>
                  <a:schemeClr val="bg1"/>
                </a:solidFill>
              </a:rPr>
              <a:t>como sendo </a:t>
            </a:r>
            <a:r>
              <a:rPr lang="pt-BR" sz="2800" dirty="0">
                <a:solidFill>
                  <a:schemeClr val="bg1"/>
                </a:solidFill>
              </a:rPr>
              <a:t>para o bem comum. </a:t>
            </a:r>
            <a:endParaRPr lang="pt-BR" sz="28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Chiavenato (2021) diz que a liderança é uma influência </a:t>
            </a:r>
            <a:r>
              <a:rPr lang="pt-BR" sz="2800" dirty="0" smtClean="0">
                <a:solidFill>
                  <a:schemeClr val="bg1"/>
                </a:solidFill>
              </a:rPr>
              <a:t>interpessoal executada </a:t>
            </a:r>
            <a:r>
              <a:rPr lang="pt-BR" sz="2800" dirty="0">
                <a:solidFill>
                  <a:schemeClr val="bg1"/>
                </a:solidFill>
              </a:rPr>
              <a:t>em uma situação visando atingir de um objetivo específico.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LIDERANÇA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281339"/>
          </a:xfrm>
        </p:spPr>
        <p:txBody>
          <a:bodyPr>
            <a:noAutofit/>
          </a:bodyPr>
          <a:lstStyle/>
          <a:p>
            <a:pPr algn="just"/>
            <a:r>
              <a:rPr lang="pt-BR" sz="2600" dirty="0">
                <a:solidFill>
                  <a:schemeClr val="bg1"/>
                </a:solidFill>
              </a:rPr>
              <a:t>Segundo Chiavenato (2021) em seus estudos foram identificados </a:t>
            </a:r>
            <a:r>
              <a:rPr lang="pt-BR" sz="2600" dirty="0" smtClean="0">
                <a:solidFill>
                  <a:schemeClr val="bg1"/>
                </a:solidFill>
              </a:rPr>
              <a:t>três tipos </a:t>
            </a:r>
            <a:r>
              <a:rPr lang="pt-BR" sz="2600" dirty="0">
                <a:solidFill>
                  <a:schemeClr val="bg1"/>
                </a:solidFill>
              </a:rPr>
              <a:t>de liderança:</a:t>
            </a:r>
          </a:p>
          <a:p>
            <a:pPr algn="just"/>
            <a:r>
              <a:rPr lang="pt-BR" sz="2600" dirty="0">
                <a:solidFill>
                  <a:schemeClr val="bg1"/>
                </a:solidFill>
              </a:rPr>
              <a:t>1) Liderança autocrática: o líder é firme e impositivo, centralizador e toma </a:t>
            </a:r>
            <a:r>
              <a:rPr lang="pt-BR" sz="2600" dirty="0" smtClean="0">
                <a:solidFill>
                  <a:schemeClr val="bg1"/>
                </a:solidFill>
              </a:rPr>
              <a:t>as decisões </a:t>
            </a:r>
            <a:r>
              <a:rPr lang="pt-BR" sz="2600" dirty="0">
                <a:solidFill>
                  <a:schemeClr val="bg1"/>
                </a:solidFill>
              </a:rPr>
              <a:t>na forma da arbitrariedade e as imposições aos subordinados.</a:t>
            </a:r>
          </a:p>
          <a:p>
            <a:pPr algn="just"/>
            <a:r>
              <a:rPr lang="pt-BR" sz="2600" dirty="0">
                <a:solidFill>
                  <a:schemeClr val="bg1"/>
                </a:solidFill>
              </a:rPr>
              <a:t>2) Liderança liberal: o líder é ausente e todo o grupo fica à vontade e </a:t>
            </a:r>
            <a:r>
              <a:rPr lang="pt-BR" sz="2600" dirty="0" smtClean="0">
                <a:solidFill>
                  <a:schemeClr val="bg1"/>
                </a:solidFill>
              </a:rPr>
              <a:t>não participa </a:t>
            </a:r>
            <a:r>
              <a:rPr lang="pt-BR" sz="2600" dirty="0">
                <a:solidFill>
                  <a:schemeClr val="bg1"/>
                </a:solidFill>
              </a:rPr>
              <a:t>pouco ou nada das decisões.</a:t>
            </a:r>
          </a:p>
          <a:p>
            <a:pPr algn="just"/>
            <a:r>
              <a:rPr lang="pt-BR" sz="2600" dirty="0">
                <a:solidFill>
                  <a:schemeClr val="bg1"/>
                </a:solidFill>
              </a:rPr>
              <a:t>3) Liderança democrática: o líder é atuante participativo, consultivo, </a:t>
            </a:r>
            <a:r>
              <a:rPr lang="pt-BR" sz="2600" dirty="0" smtClean="0">
                <a:solidFill>
                  <a:schemeClr val="bg1"/>
                </a:solidFill>
              </a:rPr>
              <a:t>ouve seus </a:t>
            </a:r>
            <a:r>
              <a:rPr lang="pt-BR" sz="2600" dirty="0">
                <a:solidFill>
                  <a:schemeClr val="bg1"/>
                </a:solidFill>
              </a:rPr>
              <a:t>subalternos, define bem os objetivos e orienta as decisões a </a:t>
            </a:r>
            <a:r>
              <a:rPr lang="pt-BR" sz="2600" dirty="0" smtClean="0">
                <a:solidFill>
                  <a:schemeClr val="bg1"/>
                </a:solidFill>
              </a:rPr>
              <a:t>serem tomadas </a:t>
            </a:r>
            <a:r>
              <a:rPr lang="pt-BR" sz="2600" dirty="0">
                <a:solidFill>
                  <a:schemeClr val="bg1"/>
                </a:solidFill>
              </a:rPr>
              <a:t>em comum acordo com os subordinados.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ESTILOS DE LIDERANÇA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281339"/>
          </a:xfrm>
        </p:spPr>
        <p:txBody>
          <a:bodyPr>
            <a:noAutofit/>
          </a:bodyPr>
          <a:lstStyle/>
          <a:p>
            <a:pPr marL="514350" indent="-514350" algn="just">
              <a:buAutoNum type="alphaUcParenR"/>
            </a:pPr>
            <a:r>
              <a:rPr lang="pt-BR" sz="2600" dirty="0" smtClean="0">
                <a:solidFill>
                  <a:schemeClr val="bg1"/>
                </a:solidFill>
              </a:rPr>
              <a:t>Liderança </a:t>
            </a:r>
            <a:r>
              <a:rPr lang="pt-BR" sz="2600" dirty="0">
                <a:solidFill>
                  <a:schemeClr val="bg1"/>
                </a:solidFill>
              </a:rPr>
              <a:t>centrada na tarefa: essa liderança se preocupa com </a:t>
            </a:r>
            <a:r>
              <a:rPr lang="pt-BR" sz="2600" dirty="0" smtClean="0">
                <a:solidFill>
                  <a:schemeClr val="bg1"/>
                </a:solidFill>
              </a:rPr>
              <a:t>a execução </a:t>
            </a:r>
            <a:r>
              <a:rPr lang="pt-BR" sz="2600" dirty="0">
                <a:solidFill>
                  <a:schemeClr val="bg1"/>
                </a:solidFill>
              </a:rPr>
              <a:t>da tarefa e com o resultado do processo. São empresas </a:t>
            </a:r>
            <a:r>
              <a:rPr lang="pt-BR" sz="2600" dirty="0" smtClean="0">
                <a:solidFill>
                  <a:schemeClr val="bg1"/>
                </a:solidFill>
              </a:rPr>
              <a:t>que concentram </a:t>
            </a:r>
            <a:r>
              <a:rPr lang="pt-BR" sz="2600" dirty="0">
                <a:solidFill>
                  <a:schemeClr val="bg1"/>
                </a:solidFill>
              </a:rPr>
              <a:t>as pessoas em ocupações restritas e de modo padronizado </a:t>
            </a:r>
            <a:r>
              <a:rPr lang="pt-BR" sz="2600" dirty="0" smtClean="0">
                <a:solidFill>
                  <a:schemeClr val="bg1"/>
                </a:solidFill>
              </a:rPr>
              <a:t>e em </a:t>
            </a:r>
            <a:r>
              <a:rPr lang="pt-BR" sz="2600" dirty="0">
                <a:solidFill>
                  <a:schemeClr val="bg1"/>
                </a:solidFill>
              </a:rPr>
              <a:t>ritmos baseados em padrões de produção preestabelecidos</a:t>
            </a:r>
            <a:r>
              <a:rPr lang="pt-BR" sz="2600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 algn="just">
              <a:buAutoNum type="alphaUcParenR"/>
            </a:pPr>
            <a:endParaRPr lang="pt-BR" sz="26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600" dirty="0">
                <a:solidFill>
                  <a:schemeClr val="bg1"/>
                </a:solidFill>
              </a:rPr>
              <a:t>B) Liderança centrada nas pessoas: é a liderança focada no indivíduo </a:t>
            </a:r>
            <a:r>
              <a:rPr lang="pt-BR" sz="2600" dirty="0" smtClean="0">
                <a:solidFill>
                  <a:schemeClr val="bg1"/>
                </a:solidFill>
              </a:rPr>
              <a:t>seus subordinados </a:t>
            </a:r>
            <a:r>
              <a:rPr lang="pt-BR" sz="2600" dirty="0">
                <a:solidFill>
                  <a:schemeClr val="bg1"/>
                </a:solidFill>
              </a:rPr>
              <a:t>é muito importante para organização a equipe trabalha </a:t>
            </a:r>
            <a:r>
              <a:rPr lang="pt-BR" sz="2600" dirty="0" smtClean="0">
                <a:solidFill>
                  <a:schemeClr val="bg1"/>
                </a:solidFill>
              </a:rPr>
              <a:t>mais tem </a:t>
            </a:r>
            <a:r>
              <a:rPr lang="pt-BR" sz="2600" dirty="0">
                <a:solidFill>
                  <a:schemeClr val="bg1"/>
                </a:solidFill>
              </a:rPr>
              <a:t>oportunidade de participar das decisões, esse tipo de liderança </a:t>
            </a:r>
            <a:r>
              <a:rPr lang="pt-BR" sz="2600" dirty="0" smtClean="0">
                <a:solidFill>
                  <a:schemeClr val="bg1"/>
                </a:solidFill>
              </a:rPr>
              <a:t>se preocupa </a:t>
            </a:r>
            <a:r>
              <a:rPr lang="pt-BR" sz="2600" dirty="0">
                <a:solidFill>
                  <a:schemeClr val="bg1"/>
                </a:solidFill>
              </a:rPr>
              <a:t>mais com as metas do que com os métodos, mas sem cair </a:t>
            </a:r>
            <a:r>
              <a:rPr lang="pt-BR" sz="2600" dirty="0" smtClean="0">
                <a:solidFill>
                  <a:schemeClr val="bg1"/>
                </a:solidFill>
              </a:rPr>
              <a:t>o desempenho </a:t>
            </a:r>
            <a:r>
              <a:rPr lang="pt-BR" sz="2600" dirty="0">
                <a:solidFill>
                  <a:schemeClr val="bg1"/>
                </a:solidFill>
              </a:rPr>
              <a:t>esperado.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1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NÍVEIS DE LIDERANÇA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6802947" cy="4390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8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TRABALHO EM EQUIPE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332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Segundo Chiavenato (2021) a direção de uma empresa </a:t>
            </a:r>
            <a:r>
              <a:rPr lang="pt-BR" sz="2800" dirty="0" smtClean="0">
                <a:solidFill>
                  <a:schemeClr val="bg1"/>
                </a:solidFill>
              </a:rPr>
              <a:t>está basicamente </a:t>
            </a:r>
            <a:r>
              <a:rPr lang="pt-BR" sz="2800" dirty="0">
                <a:solidFill>
                  <a:schemeClr val="bg1"/>
                </a:solidFill>
              </a:rPr>
              <a:t>apoiada na equipe. Já a equipe é o principal instrumento </a:t>
            </a:r>
            <a:r>
              <a:rPr lang="pt-BR" sz="2800" dirty="0" smtClean="0">
                <a:solidFill>
                  <a:schemeClr val="bg1"/>
                </a:solidFill>
              </a:rPr>
              <a:t>de trabalho </a:t>
            </a:r>
            <a:r>
              <a:rPr lang="pt-BR" sz="2800" dirty="0">
                <a:solidFill>
                  <a:schemeClr val="bg1"/>
                </a:solidFill>
              </a:rPr>
              <a:t>do administrador indiferente do nível organizacional que esteja, </a:t>
            </a:r>
            <a:r>
              <a:rPr lang="pt-BR" sz="2800" dirty="0" smtClean="0">
                <a:solidFill>
                  <a:schemeClr val="bg1"/>
                </a:solidFill>
              </a:rPr>
              <a:t>seja ele</a:t>
            </a:r>
            <a:r>
              <a:rPr lang="pt-BR" sz="2800" dirty="0">
                <a:solidFill>
                  <a:schemeClr val="bg1"/>
                </a:solidFill>
              </a:rPr>
              <a:t>: estratégico, tático ou operacional.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COMO SE DÁ A FORMAÇÃO DE EQUIPE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33267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1) Formação: é o primeiro momento que todos se encontram e </a:t>
            </a:r>
            <a:r>
              <a:rPr lang="pt-BR" sz="2400" dirty="0" smtClean="0">
                <a:solidFill>
                  <a:schemeClr val="bg1"/>
                </a:solidFill>
              </a:rPr>
              <a:t>se conhecem</a:t>
            </a:r>
            <a:r>
              <a:rPr lang="pt-BR" sz="2400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2) Dinâmica de grupo: quando os participantes da equipe já se </a:t>
            </a:r>
            <a:r>
              <a:rPr lang="pt-BR" sz="2400" dirty="0" smtClean="0">
                <a:solidFill>
                  <a:schemeClr val="bg1"/>
                </a:solidFill>
              </a:rPr>
              <a:t>conhecem uns </a:t>
            </a:r>
            <a:r>
              <a:rPr lang="pt-BR" sz="2400" dirty="0">
                <a:solidFill>
                  <a:schemeClr val="bg1"/>
                </a:solidFill>
              </a:rPr>
              <a:t>aos outros confidenciam pequenas coisas entre si, capazes </a:t>
            </a:r>
            <a:r>
              <a:rPr lang="pt-BR" sz="2400" dirty="0" smtClean="0">
                <a:solidFill>
                  <a:schemeClr val="bg1"/>
                </a:solidFill>
              </a:rPr>
              <a:t>de trabalhar </a:t>
            </a:r>
            <a:r>
              <a:rPr lang="pt-BR" sz="2400" dirty="0">
                <a:solidFill>
                  <a:schemeClr val="bg1"/>
                </a:solidFill>
              </a:rPr>
              <a:t>em pró do bem comum.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3) Normatização: quando os integrantes da equipe conseguem </a:t>
            </a:r>
            <a:r>
              <a:rPr lang="pt-BR" sz="2400" dirty="0" smtClean="0">
                <a:solidFill>
                  <a:schemeClr val="bg1"/>
                </a:solidFill>
              </a:rPr>
              <a:t>melhores caminhos</a:t>
            </a:r>
            <a:r>
              <a:rPr lang="pt-BR" sz="2400" dirty="0">
                <a:solidFill>
                  <a:schemeClr val="bg1"/>
                </a:solidFill>
              </a:rPr>
              <a:t>, para juntos atingirem as metas com as mesmas intenções.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4) Desempenho: quando os membros começam a trabalhar em e </a:t>
            </a:r>
            <a:r>
              <a:rPr lang="pt-BR" sz="2400" dirty="0" smtClean="0">
                <a:solidFill>
                  <a:schemeClr val="bg1"/>
                </a:solidFill>
              </a:rPr>
              <a:t>falar com </a:t>
            </a:r>
            <a:r>
              <a:rPr lang="pt-BR" sz="2400" dirty="0">
                <a:solidFill>
                  <a:schemeClr val="bg1"/>
                </a:solidFill>
              </a:rPr>
              <a:t>sintonia, a comunicação fica sem ruído. Nesse estágio a </a:t>
            </a:r>
            <a:r>
              <a:rPr lang="pt-BR" sz="2400" dirty="0" smtClean="0">
                <a:solidFill>
                  <a:schemeClr val="bg1"/>
                </a:solidFill>
              </a:rPr>
              <a:t>formação da </a:t>
            </a:r>
            <a:r>
              <a:rPr lang="pt-BR" sz="2400" dirty="0">
                <a:solidFill>
                  <a:schemeClr val="bg1"/>
                </a:solidFill>
              </a:rPr>
              <a:t>equipe está concretizada e com condições de atingir as </a:t>
            </a:r>
            <a:r>
              <a:rPr lang="pt-BR" sz="2400" dirty="0" smtClean="0">
                <a:solidFill>
                  <a:schemeClr val="bg1"/>
                </a:solidFill>
              </a:rPr>
              <a:t>metas propostas </a:t>
            </a:r>
            <a:r>
              <a:rPr lang="pt-BR" sz="2400" dirty="0">
                <a:solidFill>
                  <a:schemeClr val="bg1"/>
                </a:solidFill>
              </a:rPr>
              <a:t>pela organização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  <a:r>
              <a:rPr lang="pt-BR" sz="2400" dirty="0">
                <a:solidFill>
                  <a:schemeClr val="bg1"/>
                </a:solidFill>
              </a:rPr>
              <a:t> 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APRENDENDO A LIDAR COM EQUIPE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33267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Escolher </a:t>
            </a:r>
            <a:r>
              <a:rPr lang="pt-BR" sz="2400" dirty="0">
                <a:solidFill>
                  <a:schemeClr val="bg1"/>
                </a:solidFill>
              </a:rPr>
              <a:t>sua equipe: é o ato de selecionar os seus membros.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Desenhar </a:t>
            </a:r>
            <a:r>
              <a:rPr lang="pt-BR" sz="2400" dirty="0">
                <a:solidFill>
                  <a:schemeClr val="bg1"/>
                </a:solidFill>
              </a:rPr>
              <a:t>o trabalho: para inserir as competências da equipe.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Treinar </a:t>
            </a:r>
            <a:r>
              <a:rPr lang="pt-BR" sz="2400" dirty="0">
                <a:solidFill>
                  <a:schemeClr val="bg1"/>
                </a:solidFill>
              </a:rPr>
              <a:t>e preparar a equipe: para melhorar sua excelência.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Liderar</a:t>
            </a:r>
            <a:r>
              <a:rPr lang="pt-BR" sz="2400" dirty="0">
                <a:solidFill>
                  <a:schemeClr val="bg1"/>
                </a:solidFill>
              </a:rPr>
              <a:t>: e alavancar a equipe.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Motivar </a:t>
            </a:r>
            <a:r>
              <a:rPr lang="pt-BR" sz="2400" dirty="0">
                <a:solidFill>
                  <a:schemeClr val="bg1"/>
                </a:solidFill>
              </a:rPr>
              <a:t>a equipe: para continuar mantendo sua equipe entusiasmada </a:t>
            </a:r>
            <a:r>
              <a:rPr lang="pt-BR" sz="2400" dirty="0" smtClean="0">
                <a:solidFill>
                  <a:schemeClr val="bg1"/>
                </a:solidFill>
              </a:rPr>
              <a:t>e aficionada </a:t>
            </a:r>
            <a:r>
              <a:rPr lang="pt-BR" sz="2400" dirty="0">
                <a:solidFill>
                  <a:schemeClr val="bg1"/>
                </a:solidFill>
              </a:rPr>
              <a:t>em objetivos.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Avaliar </a:t>
            </a:r>
            <a:r>
              <a:rPr lang="pt-BR" sz="2400" dirty="0">
                <a:solidFill>
                  <a:schemeClr val="bg1"/>
                </a:solidFill>
              </a:rPr>
              <a:t>o desempenho da equipe: para melhorá-lo cada vez mais.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Recompensar </a:t>
            </a:r>
            <a:r>
              <a:rPr lang="pt-BR" sz="2400" dirty="0">
                <a:solidFill>
                  <a:schemeClr val="bg1"/>
                </a:solidFill>
              </a:rPr>
              <a:t>a equipe: para reforçar e ter conhecimento de seu valor.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APRENDENDO A LIDAR COM EQUIPE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33267"/>
          </a:xfrm>
        </p:spPr>
        <p:txBody>
          <a:bodyPr>
            <a:noAutofit/>
          </a:bodyPr>
          <a:lstStyle/>
          <a:p>
            <a:pPr algn="just"/>
            <a:r>
              <a:rPr lang="pt-BR" sz="2500" dirty="0" smtClean="0">
                <a:solidFill>
                  <a:schemeClr val="bg1"/>
                </a:solidFill>
              </a:rPr>
              <a:t>Escolher </a:t>
            </a:r>
            <a:r>
              <a:rPr lang="pt-BR" sz="2500" dirty="0">
                <a:solidFill>
                  <a:schemeClr val="bg1"/>
                </a:solidFill>
              </a:rPr>
              <a:t>sua equipe: é o ato de selecionar os seus membros.</a:t>
            </a:r>
          </a:p>
          <a:p>
            <a:pPr algn="just"/>
            <a:r>
              <a:rPr lang="pt-BR" sz="2500" dirty="0" smtClean="0">
                <a:solidFill>
                  <a:schemeClr val="bg1"/>
                </a:solidFill>
              </a:rPr>
              <a:t>Desenhar </a:t>
            </a:r>
            <a:r>
              <a:rPr lang="pt-BR" sz="2500" dirty="0">
                <a:solidFill>
                  <a:schemeClr val="bg1"/>
                </a:solidFill>
              </a:rPr>
              <a:t>o trabalho: para inserir as competências da equipe.</a:t>
            </a:r>
          </a:p>
          <a:p>
            <a:pPr algn="just"/>
            <a:r>
              <a:rPr lang="pt-BR" sz="2500" dirty="0" smtClean="0">
                <a:solidFill>
                  <a:schemeClr val="bg1"/>
                </a:solidFill>
              </a:rPr>
              <a:t>Treinar </a:t>
            </a:r>
            <a:r>
              <a:rPr lang="pt-BR" sz="2500" dirty="0">
                <a:solidFill>
                  <a:schemeClr val="bg1"/>
                </a:solidFill>
              </a:rPr>
              <a:t>e preparar a equipe: para melhorar sua excelência.</a:t>
            </a:r>
          </a:p>
          <a:p>
            <a:pPr algn="just"/>
            <a:r>
              <a:rPr lang="pt-BR" sz="2500" dirty="0" smtClean="0">
                <a:solidFill>
                  <a:schemeClr val="bg1"/>
                </a:solidFill>
              </a:rPr>
              <a:t>Liderar</a:t>
            </a:r>
            <a:r>
              <a:rPr lang="pt-BR" sz="2500" dirty="0">
                <a:solidFill>
                  <a:schemeClr val="bg1"/>
                </a:solidFill>
              </a:rPr>
              <a:t>: e alavancar a equipe.</a:t>
            </a:r>
          </a:p>
          <a:p>
            <a:pPr algn="just"/>
            <a:r>
              <a:rPr lang="pt-BR" sz="2500" dirty="0" smtClean="0">
                <a:solidFill>
                  <a:schemeClr val="bg1"/>
                </a:solidFill>
              </a:rPr>
              <a:t>Motivar </a:t>
            </a:r>
            <a:r>
              <a:rPr lang="pt-BR" sz="2500" dirty="0">
                <a:solidFill>
                  <a:schemeClr val="bg1"/>
                </a:solidFill>
              </a:rPr>
              <a:t>a equipe: para continuar mantendo sua equipe entusiasmada </a:t>
            </a:r>
            <a:r>
              <a:rPr lang="pt-BR" sz="2500" dirty="0" smtClean="0">
                <a:solidFill>
                  <a:schemeClr val="bg1"/>
                </a:solidFill>
              </a:rPr>
              <a:t>e aficionada </a:t>
            </a:r>
            <a:r>
              <a:rPr lang="pt-BR" sz="2500" dirty="0">
                <a:solidFill>
                  <a:schemeClr val="bg1"/>
                </a:solidFill>
              </a:rPr>
              <a:t>em objetivos.</a:t>
            </a:r>
          </a:p>
          <a:p>
            <a:pPr algn="just"/>
            <a:r>
              <a:rPr lang="pt-BR" sz="2500" dirty="0" smtClean="0">
                <a:solidFill>
                  <a:schemeClr val="bg1"/>
                </a:solidFill>
              </a:rPr>
              <a:t>Avaliar </a:t>
            </a:r>
            <a:r>
              <a:rPr lang="pt-BR" sz="2500" dirty="0">
                <a:solidFill>
                  <a:schemeClr val="bg1"/>
                </a:solidFill>
              </a:rPr>
              <a:t>o desempenho da equipe: para melhorá-lo cada vez mais.</a:t>
            </a:r>
          </a:p>
          <a:p>
            <a:pPr algn="just"/>
            <a:r>
              <a:rPr lang="pt-BR" sz="2500" dirty="0" smtClean="0">
                <a:solidFill>
                  <a:schemeClr val="bg1"/>
                </a:solidFill>
              </a:rPr>
              <a:t>Recompensar </a:t>
            </a:r>
            <a:r>
              <a:rPr lang="pt-BR" sz="2500" dirty="0">
                <a:solidFill>
                  <a:schemeClr val="bg1"/>
                </a:solidFill>
              </a:rPr>
              <a:t>a equipe: para reforçar e ter conhecimento de seu valor.</a:t>
            </a:r>
            <a:endParaRPr lang="pt-BR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CONHECIMENTO, HABILIDADE E ATITUDE - CHA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72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Existe uma interpretação que na maioria das vezes é </a:t>
            </a:r>
            <a:r>
              <a:rPr lang="pt-BR" sz="2800" dirty="0" smtClean="0">
                <a:solidFill>
                  <a:schemeClr val="bg1"/>
                </a:solidFill>
              </a:rPr>
              <a:t>equivocada do </a:t>
            </a:r>
            <a:r>
              <a:rPr lang="pt-BR" sz="2800" dirty="0">
                <a:solidFill>
                  <a:schemeClr val="bg1"/>
                </a:solidFill>
              </a:rPr>
              <a:t>que é: dado, informação e conhecimento são interpretados como se fossem</a:t>
            </a:r>
            <a:r>
              <a:rPr lang="pt-BR" sz="2800" dirty="0" smtClean="0">
                <a:solidFill>
                  <a:schemeClr val="bg1"/>
                </a:solidFill>
              </a:rPr>
              <a:t>, sinônimos</a:t>
            </a:r>
            <a:r>
              <a:rPr lang="pt-BR" sz="2800" dirty="0">
                <a:solidFill>
                  <a:schemeClr val="bg1"/>
                </a:solidFill>
              </a:rPr>
              <a:t>, Carvalho (2012, pág. 19) afirma que é importante frisar que não </a:t>
            </a:r>
            <a:r>
              <a:rPr lang="pt-BR" sz="2800" dirty="0" smtClean="0">
                <a:solidFill>
                  <a:schemeClr val="bg1"/>
                </a:solidFill>
              </a:rPr>
              <a:t>são sinônimos</a:t>
            </a:r>
            <a:r>
              <a:rPr lang="pt-BR" sz="2800" dirty="0">
                <a:solidFill>
                  <a:schemeClr val="bg1"/>
                </a:solidFill>
              </a:rPr>
              <a:t>, onde ele sugere da importância de entender cada um dos </a:t>
            </a:r>
            <a:r>
              <a:rPr lang="pt-BR" sz="2800" dirty="0" smtClean="0">
                <a:solidFill>
                  <a:schemeClr val="bg1"/>
                </a:solidFill>
              </a:rPr>
              <a:t>três elementos </a:t>
            </a:r>
            <a:r>
              <a:rPr lang="pt-BR" sz="2800" dirty="0">
                <a:solidFill>
                  <a:schemeClr val="bg1"/>
                </a:solidFill>
              </a:rPr>
              <a:t>e como fazer de forma organizada para ter um </a:t>
            </a:r>
            <a:r>
              <a:rPr lang="pt-BR" sz="2800" dirty="0" smtClean="0">
                <a:solidFill>
                  <a:schemeClr val="bg1"/>
                </a:solidFill>
              </a:rPr>
              <a:t>bem-sucedido trabalho </a:t>
            </a:r>
            <a:r>
              <a:rPr lang="pt-BR" sz="2800" dirty="0">
                <a:solidFill>
                  <a:schemeClr val="bg1"/>
                </a:solidFill>
              </a:rPr>
              <a:t>voltado ao conhecimento.</a:t>
            </a:r>
            <a:endParaRPr lang="pt-BR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CONHECIMENTO, HABILIDADE E ATITUDE - CHA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72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I. Dado não é uma informação: o dado é o registro de um evento, sem ligar </a:t>
            </a:r>
            <a:r>
              <a:rPr lang="pt-BR" sz="2800" dirty="0" smtClean="0">
                <a:solidFill>
                  <a:schemeClr val="bg1"/>
                </a:solidFill>
              </a:rPr>
              <a:t>a “</a:t>
            </a:r>
            <a:r>
              <a:rPr lang="pt-BR" sz="2800" dirty="0">
                <a:solidFill>
                  <a:schemeClr val="bg1"/>
                </a:solidFill>
              </a:rPr>
              <a:t>hierarquia do conhecimento”, e se comparado a informação e </a:t>
            </a:r>
            <a:r>
              <a:rPr lang="pt-BR" sz="2800" dirty="0" smtClean="0">
                <a:solidFill>
                  <a:schemeClr val="bg1"/>
                </a:solidFill>
              </a:rPr>
              <a:t>ao conhecimento</a:t>
            </a:r>
            <a:r>
              <a:rPr lang="pt-BR" sz="2800" dirty="0">
                <a:solidFill>
                  <a:schemeClr val="bg1"/>
                </a:solidFill>
              </a:rPr>
              <a:t>, o dado seria o menor elemento desse sistema. Ainda o </a:t>
            </a:r>
            <a:r>
              <a:rPr lang="pt-BR" sz="2800" dirty="0" smtClean="0">
                <a:solidFill>
                  <a:schemeClr val="bg1"/>
                </a:solidFill>
              </a:rPr>
              <a:t>autor conceitua </a:t>
            </a:r>
            <a:r>
              <a:rPr lang="pt-BR" sz="2800" dirty="0">
                <a:solidFill>
                  <a:schemeClr val="bg1"/>
                </a:solidFill>
              </a:rPr>
              <a:t>o dado como, uma semente ou um átomo.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II. Informação não é conhecimento: a informação é um conjunto de </a:t>
            </a:r>
            <a:r>
              <a:rPr lang="pt-BR" sz="2800" dirty="0" smtClean="0">
                <a:solidFill>
                  <a:schemeClr val="bg1"/>
                </a:solidFill>
              </a:rPr>
              <a:t>dados dentro </a:t>
            </a:r>
            <a:r>
              <a:rPr lang="pt-BR" sz="2800" dirty="0">
                <a:solidFill>
                  <a:schemeClr val="bg1"/>
                </a:solidFill>
              </a:rPr>
              <a:t>de um contexto.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III. Conhecimento não é dado: o conhecimento é o resultado do processamento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da informação.</a:t>
            </a:r>
            <a:endParaRPr lang="pt-BR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PROBLEMAS DE AUTOESTIMA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100" dirty="0" smtClean="0">
                <a:solidFill>
                  <a:schemeClr val="bg1"/>
                </a:solidFill>
              </a:rPr>
              <a:t>	A </a:t>
            </a:r>
            <a:r>
              <a:rPr lang="pt-BR" sz="2100" dirty="0">
                <a:solidFill>
                  <a:schemeClr val="bg1"/>
                </a:solidFill>
              </a:rPr>
              <a:t>baixa autoestima pode ser criada por si mesmo, isso pode </a:t>
            </a:r>
            <a:r>
              <a:rPr lang="pt-BR" sz="2100" dirty="0" smtClean="0">
                <a:solidFill>
                  <a:schemeClr val="bg1"/>
                </a:solidFill>
              </a:rPr>
              <a:t>acontecer quando </a:t>
            </a:r>
            <a:r>
              <a:rPr lang="pt-BR" sz="2100" dirty="0">
                <a:solidFill>
                  <a:schemeClr val="bg1"/>
                </a:solidFill>
              </a:rPr>
              <a:t>o ser humano cria rótulos que é conhecido </a:t>
            </a:r>
            <a:r>
              <a:rPr lang="pt-BR" sz="2100" dirty="0" smtClean="0">
                <a:solidFill>
                  <a:schemeClr val="bg1"/>
                </a:solidFill>
              </a:rPr>
              <a:t>como(rotulação/auto depreciação</a:t>
            </a:r>
            <a:r>
              <a:rPr lang="pt-BR" sz="2100" dirty="0">
                <a:solidFill>
                  <a:schemeClr val="bg1"/>
                </a:solidFill>
              </a:rPr>
              <a:t>), rotular a si mesmo, pode ser muito perigoso, </a:t>
            </a:r>
            <a:r>
              <a:rPr lang="pt-BR" sz="2100" dirty="0" smtClean="0">
                <a:solidFill>
                  <a:schemeClr val="bg1"/>
                </a:solidFill>
              </a:rPr>
              <a:t>pode levar </a:t>
            </a:r>
            <a:r>
              <a:rPr lang="pt-BR" sz="2100" dirty="0">
                <a:solidFill>
                  <a:schemeClr val="bg1"/>
                </a:solidFill>
              </a:rPr>
              <a:t>o indivíduo a fugas, ficar isolado, etc., veja a seguir alguns exemplos </a:t>
            </a:r>
            <a:r>
              <a:rPr lang="pt-BR" sz="2100" dirty="0" smtClean="0">
                <a:solidFill>
                  <a:schemeClr val="bg1"/>
                </a:solidFill>
              </a:rPr>
              <a:t>de rotulação </a:t>
            </a:r>
            <a:r>
              <a:rPr lang="pt-BR" sz="2100" dirty="0">
                <a:solidFill>
                  <a:schemeClr val="bg1"/>
                </a:solidFill>
              </a:rPr>
              <a:t>ou </a:t>
            </a:r>
            <a:r>
              <a:rPr lang="pt-BR" sz="2100" dirty="0" smtClean="0">
                <a:solidFill>
                  <a:schemeClr val="bg1"/>
                </a:solidFill>
              </a:rPr>
              <a:t>auto depreciação</a:t>
            </a:r>
            <a:r>
              <a:rPr lang="pt-BR" sz="2100" dirty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pt-BR" sz="2100" dirty="0" smtClean="0">
                <a:solidFill>
                  <a:schemeClr val="bg1"/>
                </a:solidFill>
              </a:rPr>
              <a:t>Eu </a:t>
            </a:r>
            <a:r>
              <a:rPr lang="pt-BR" sz="2100" dirty="0">
                <a:solidFill>
                  <a:schemeClr val="bg1"/>
                </a:solidFill>
              </a:rPr>
              <a:t>sou: repugnante; um fracasso; burro; inferior; inútil; fraco; patético; mau.</a:t>
            </a:r>
          </a:p>
          <a:p>
            <a:pPr algn="just"/>
            <a:r>
              <a:rPr lang="pt-BR" sz="2100" dirty="0" smtClean="0">
                <a:solidFill>
                  <a:schemeClr val="bg1"/>
                </a:solidFill>
              </a:rPr>
              <a:t>Eu </a:t>
            </a:r>
            <a:r>
              <a:rPr lang="pt-BR" sz="2100" dirty="0">
                <a:solidFill>
                  <a:schemeClr val="bg1"/>
                </a:solidFill>
              </a:rPr>
              <a:t>não: tenho valor; bom; tenho importância; sou digno de ser amado.</a:t>
            </a:r>
          </a:p>
          <a:p>
            <a:pPr marL="0" indent="0" algn="just">
              <a:buNone/>
            </a:pPr>
            <a:endParaRPr lang="pt-BR" sz="21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100" dirty="0" smtClean="0">
                <a:solidFill>
                  <a:schemeClr val="bg1"/>
                </a:solidFill>
              </a:rPr>
              <a:t>	Ainda </a:t>
            </a:r>
            <a:r>
              <a:rPr lang="pt-BR" sz="2100" dirty="0">
                <a:solidFill>
                  <a:schemeClr val="bg1"/>
                </a:solidFill>
              </a:rPr>
              <a:t>de acordo com </a:t>
            </a:r>
            <a:r>
              <a:rPr lang="pt-BR" sz="2100" dirty="0" err="1">
                <a:solidFill>
                  <a:schemeClr val="bg1"/>
                </a:solidFill>
              </a:rPr>
              <a:t>Branch</a:t>
            </a:r>
            <a:r>
              <a:rPr lang="pt-BR" sz="2100" dirty="0">
                <a:solidFill>
                  <a:schemeClr val="bg1"/>
                </a:solidFill>
              </a:rPr>
              <a:t> (2018) diz que a vida sofre mudanças o </a:t>
            </a:r>
            <a:r>
              <a:rPr lang="pt-BR" sz="2100" dirty="0" smtClean="0">
                <a:solidFill>
                  <a:schemeClr val="bg1"/>
                </a:solidFill>
              </a:rPr>
              <a:t>tempo todo</a:t>
            </a:r>
            <a:r>
              <a:rPr lang="pt-BR" sz="2100" dirty="0">
                <a:solidFill>
                  <a:schemeClr val="bg1"/>
                </a:solidFill>
              </a:rPr>
              <a:t>, basear os seus valores em fatores externos, é muito perigoso, e </a:t>
            </a:r>
            <a:r>
              <a:rPr lang="pt-BR" sz="2100" dirty="0" smtClean="0">
                <a:solidFill>
                  <a:schemeClr val="bg1"/>
                </a:solidFill>
              </a:rPr>
              <a:t>poderá enfrentar </a:t>
            </a:r>
            <a:r>
              <a:rPr lang="pt-BR" sz="2100" dirty="0">
                <a:solidFill>
                  <a:schemeClr val="bg1"/>
                </a:solidFill>
              </a:rPr>
              <a:t>muitos altos e baixos, tudo muda, inclusive o indivíduo, e cada </a:t>
            </a:r>
            <a:r>
              <a:rPr lang="pt-BR" sz="2100" dirty="0" smtClean="0">
                <a:solidFill>
                  <a:schemeClr val="bg1"/>
                </a:solidFill>
              </a:rPr>
              <a:t>fase da </a:t>
            </a:r>
            <a:r>
              <a:rPr lang="pt-BR" sz="2100" dirty="0">
                <a:solidFill>
                  <a:schemeClr val="bg1"/>
                </a:solidFill>
              </a:rPr>
              <a:t>vida existe algo diferente para enfrentar.</a:t>
            </a:r>
          </a:p>
        </p:txBody>
      </p:sp>
    </p:spTree>
    <p:extLst>
      <p:ext uri="{BB962C8B-B14F-4D97-AF65-F5344CB8AC3E}">
        <p14:creationId xmlns:p14="http://schemas.microsoft.com/office/powerpoint/2010/main" val="83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CONHECIMENTO DE SÍ MESMO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672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bg1"/>
                </a:solidFill>
              </a:rPr>
              <a:t>Conhecer a si mesmo, é ter compreensão profunda de quem </a:t>
            </a:r>
            <a:r>
              <a:rPr lang="pt-BR" sz="2600" dirty="0" smtClean="0">
                <a:solidFill>
                  <a:schemeClr val="bg1"/>
                </a:solidFill>
              </a:rPr>
              <a:t>você realmente </a:t>
            </a:r>
            <a:r>
              <a:rPr lang="pt-BR" sz="2600" dirty="0">
                <a:solidFill>
                  <a:schemeClr val="bg1"/>
                </a:solidFill>
              </a:rPr>
              <a:t>é, saber quais são suas qualidades, capacidades, ter noção clara </a:t>
            </a:r>
            <a:r>
              <a:rPr lang="pt-BR" sz="2600" dirty="0" smtClean="0">
                <a:solidFill>
                  <a:schemeClr val="bg1"/>
                </a:solidFill>
              </a:rPr>
              <a:t>de pontos </a:t>
            </a:r>
            <a:r>
              <a:rPr lang="pt-BR" sz="2600" dirty="0">
                <a:solidFill>
                  <a:schemeClr val="bg1"/>
                </a:solidFill>
              </a:rPr>
              <a:t>que precisam ser melhorados. Como afirma, (DEL 2017, pág. 59), </a:t>
            </a:r>
            <a:r>
              <a:rPr lang="pt-BR" sz="2600" dirty="0" smtClean="0">
                <a:solidFill>
                  <a:schemeClr val="bg1"/>
                </a:solidFill>
              </a:rPr>
              <a:t>para um </a:t>
            </a:r>
            <a:r>
              <a:rPr lang="pt-BR" sz="2600" dirty="0">
                <a:solidFill>
                  <a:schemeClr val="bg1"/>
                </a:solidFill>
              </a:rPr>
              <a:t>bom desempenho socialmente competente é muito importante ter </a:t>
            </a:r>
            <a:r>
              <a:rPr lang="pt-BR" sz="2600" dirty="0" smtClean="0">
                <a:solidFill>
                  <a:schemeClr val="bg1"/>
                </a:solidFill>
              </a:rPr>
              <a:t>acesso às </a:t>
            </a:r>
            <a:r>
              <a:rPr lang="pt-BR" sz="2600" dirty="0">
                <a:solidFill>
                  <a:schemeClr val="bg1"/>
                </a:solidFill>
              </a:rPr>
              <a:t>informações (I) de si mesmo, (II) o outro e (III) o contexto. Conhecer a </a:t>
            </a:r>
            <a:r>
              <a:rPr lang="pt-BR" sz="2600" dirty="0" smtClean="0">
                <a:solidFill>
                  <a:schemeClr val="bg1"/>
                </a:solidFill>
              </a:rPr>
              <a:t>si mesmo </a:t>
            </a:r>
            <a:r>
              <a:rPr lang="pt-BR" sz="2600" dirty="0">
                <a:solidFill>
                  <a:schemeClr val="bg1"/>
                </a:solidFill>
              </a:rPr>
              <a:t>é chamado de autoconhecimento, chegar ao autoconhecimento e </a:t>
            </a:r>
            <a:r>
              <a:rPr lang="pt-BR" sz="2600" dirty="0" smtClean="0">
                <a:solidFill>
                  <a:schemeClr val="bg1"/>
                </a:solidFill>
              </a:rPr>
              <a:t>ter condições </a:t>
            </a:r>
            <a:r>
              <a:rPr lang="pt-BR" sz="2600" dirty="0">
                <a:solidFill>
                  <a:schemeClr val="bg1"/>
                </a:solidFill>
              </a:rPr>
              <a:t>de observar/descrever os próprios comportamentos, e ter </a:t>
            </a:r>
            <a:r>
              <a:rPr lang="pt-BR" sz="2600" dirty="0" smtClean="0">
                <a:solidFill>
                  <a:schemeClr val="bg1"/>
                </a:solidFill>
              </a:rPr>
              <a:t>condições de </a:t>
            </a:r>
            <a:r>
              <a:rPr lang="pt-BR" sz="2600" dirty="0">
                <a:solidFill>
                  <a:schemeClr val="bg1"/>
                </a:solidFill>
              </a:rPr>
              <a:t>descrevê-los. Esse autoconhecimento não é apenas os que estão expostos</a:t>
            </a:r>
            <a:r>
              <a:rPr lang="pt-BR" sz="2600" dirty="0" smtClean="0">
                <a:solidFill>
                  <a:schemeClr val="bg1"/>
                </a:solidFill>
              </a:rPr>
              <a:t>,</a:t>
            </a:r>
            <a:r>
              <a:rPr lang="pt-BR" sz="2600" dirty="0">
                <a:solidFill>
                  <a:schemeClr val="bg1"/>
                </a:solidFill>
              </a:rPr>
              <a:t> mas sim, aquilo que quase ninguém sabe, são alguns deles: crenças</a:t>
            </a:r>
            <a:r>
              <a:rPr lang="pt-BR" sz="2600" dirty="0" smtClean="0">
                <a:solidFill>
                  <a:schemeClr val="bg1"/>
                </a:solidFill>
              </a:rPr>
              <a:t>, conhecimentos</a:t>
            </a:r>
            <a:r>
              <a:rPr lang="pt-BR" sz="2600" dirty="0">
                <a:solidFill>
                  <a:schemeClr val="bg1"/>
                </a:solidFill>
              </a:rPr>
              <a:t>, sentimentos, auto regras etc.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CONHECIMENTO DE SÍ MESMO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DEL (2017) afirma que é, apoiado pela psicologia, que o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autoconhecimento é de origem social, mais intimamente ligado às </a:t>
            </a:r>
            <a:r>
              <a:rPr lang="pt-BR" sz="2800" dirty="0" smtClean="0">
                <a:solidFill>
                  <a:schemeClr val="bg1"/>
                </a:solidFill>
              </a:rPr>
              <a:t>interações sociais</a:t>
            </a:r>
            <a:r>
              <a:rPr lang="pt-BR" sz="2800" dirty="0">
                <a:solidFill>
                  <a:schemeClr val="bg1"/>
                </a:solidFill>
              </a:rPr>
              <a:t>, conforme o indivíduo vai observando e tendo condições de </a:t>
            </a:r>
            <a:r>
              <a:rPr lang="pt-BR" sz="2800" dirty="0" smtClean="0">
                <a:solidFill>
                  <a:schemeClr val="bg1"/>
                </a:solidFill>
              </a:rPr>
              <a:t>descrever seu </a:t>
            </a:r>
            <a:r>
              <a:rPr lang="pt-BR" sz="2800" dirty="0">
                <a:solidFill>
                  <a:schemeClr val="bg1"/>
                </a:solidFill>
              </a:rPr>
              <a:t>comportamento no meio social, esse conhecimento vai sendo construído.</a:t>
            </a:r>
            <a:endParaRPr lang="pt-BR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4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OUTRO E O CONTEXTO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bg1"/>
                </a:solidFill>
              </a:rPr>
              <a:t>Afirma Del </a:t>
            </a:r>
            <a:r>
              <a:rPr lang="pt-BR" sz="2600" dirty="0" err="1">
                <a:solidFill>
                  <a:schemeClr val="bg1"/>
                </a:solidFill>
              </a:rPr>
              <a:t>Prette</a:t>
            </a:r>
            <a:r>
              <a:rPr lang="pt-BR" sz="2600" dirty="0">
                <a:solidFill>
                  <a:schemeClr val="bg1"/>
                </a:solidFill>
              </a:rPr>
              <a:t> (2017) que (II) o outro e (III) o contexto </a:t>
            </a:r>
            <a:r>
              <a:rPr lang="pt-BR" sz="2600" dirty="0" smtClean="0">
                <a:solidFill>
                  <a:schemeClr val="bg1"/>
                </a:solidFill>
              </a:rPr>
              <a:t>são conhecimento </a:t>
            </a:r>
            <a:r>
              <a:rPr lang="pt-BR" sz="2600" dirty="0">
                <a:solidFill>
                  <a:schemeClr val="bg1"/>
                </a:solidFill>
              </a:rPr>
              <a:t>referenciando nesse entendimento como conhecimento </a:t>
            </a:r>
            <a:r>
              <a:rPr lang="pt-BR" sz="2600" dirty="0" smtClean="0">
                <a:solidFill>
                  <a:schemeClr val="bg1"/>
                </a:solidFill>
              </a:rPr>
              <a:t>do ambiente</a:t>
            </a:r>
            <a:r>
              <a:rPr lang="pt-BR" sz="2600" dirty="0">
                <a:solidFill>
                  <a:schemeClr val="bg1"/>
                </a:solidFill>
              </a:rPr>
              <a:t>, onde esses conhecimentos podem ser difundido por meio da</a:t>
            </a:r>
            <a:r>
              <a:rPr lang="pt-BR" sz="2600" dirty="0" smtClean="0">
                <a:solidFill>
                  <a:schemeClr val="bg1"/>
                </a:solidFill>
              </a:rPr>
              <a:t>: linguagem</a:t>
            </a:r>
            <a:r>
              <a:rPr lang="pt-BR" sz="2600" dirty="0">
                <a:solidFill>
                  <a:schemeClr val="bg1"/>
                </a:solidFill>
              </a:rPr>
              <a:t>, relatos, explicações, descrições, formulação de hipóteses </a:t>
            </a:r>
            <a:r>
              <a:rPr lang="pt-BR" sz="2600" dirty="0" smtClean="0">
                <a:solidFill>
                  <a:schemeClr val="bg1"/>
                </a:solidFill>
              </a:rPr>
              <a:t>e conceitos </a:t>
            </a:r>
            <a:r>
              <a:rPr lang="pt-BR" sz="2600" dirty="0">
                <a:solidFill>
                  <a:schemeClr val="bg1"/>
                </a:solidFill>
              </a:rPr>
              <a:t>teóricos, e também podem ser percebido a partir das </a:t>
            </a:r>
            <a:r>
              <a:rPr lang="pt-BR" sz="2600" dirty="0" smtClean="0">
                <a:solidFill>
                  <a:schemeClr val="bg1"/>
                </a:solidFill>
              </a:rPr>
              <a:t>atividades interpessoais</a:t>
            </a:r>
            <a:r>
              <a:rPr lang="pt-BR" sz="2600" dirty="0">
                <a:solidFill>
                  <a:schemeClr val="bg1"/>
                </a:solidFill>
              </a:rPr>
              <a:t>, suas demandas e contextos</a:t>
            </a:r>
            <a:r>
              <a:rPr lang="pt-BR" sz="2600" dirty="0" smtClean="0">
                <a:solidFill>
                  <a:schemeClr val="bg1"/>
                </a:solidFill>
              </a:rPr>
              <a:t>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OUTRO E O CONTEXTO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dirty="0" smtClean="0">
                <a:solidFill>
                  <a:schemeClr val="bg1"/>
                </a:solidFill>
              </a:rPr>
              <a:t>O </a:t>
            </a:r>
            <a:r>
              <a:rPr lang="pt-BR" sz="2600" dirty="0">
                <a:solidFill>
                  <a:schemeClr val="bg1"/>
                </a:solidFill>
              </a:rPr>
              <a:t>conhecimento considerado importante pelo autor, para </a:t>
            </a:r>
            <a:r>
              <a:rPr lang="pt-BR" sz="2600" dirty="0" smtClean="0">
                <a:solidFill>
                  <a:schemeClr val="bg1"/>
                </a:solidFill>
              </a:rPr>
              <a:t>um desempenho </a:t>
            </a:r>
            <a:r>
              <a:rPr lang="pt-BR" sz="2600" dirty="0">
                <a:solidFill>
                  <a:schemeClr val="bg1"/>
                </a:solidFill>
              </a:rPr>
              <a:t>social competente, é possível agrupar em dois conjunto </a:t>
            </a:r>
            <a:r>
              <a:rPr lang="pt-BR" sz="2600" dirty="0" smtClean="0">
                <a:solidFill>
                  <a:schemeClr val="bg1"/>
                </a:solidFill>
              </a:rPr>
              <a:t>de informação</a:t>
            </a:r>
            <a:r>
              <a:rPr lang="pt-BR" sz="2600" dirty="0">
                <a:solidFill>
                  <a:schemeClr val="bg1"/>
                </a:solidFill>
              </a:rPr>
              <a:t>, são eles:</a:t>
            </a:r>
          </a:p>
          <a:p>
            <a:pPr algn="just"/>
            <a:r>
              <a:rPr lang="pt-BR" sz="2600" dirty="0" smtClean="0">
                <a:solidFill>
                  <a:schemeClr val="bg1"/>
                </a:solidFill>
              </a:rPr>
              <a:t>A </a:t>
            </a:r>
            <a:r>
              <a:rPr lang="pt-BR" sz="2600" dirty="0">
                <a:solidFill>
                  <a:schemeClr val="bg1"/>
                </a:solidFill>
              </a:rPr>
              <a:t>cultura: onde tem as normas e regras que definem o </a:t>
            </a:r>
            <a:r>
              <a:rPr lang="pt-BR" sz="2600" dirty="0" smtClean="0">
                <a:solidFill>
                  <a:schemeClr val="bg1"/>
                </a:solidFill>
              </a:rPr>
              <a:t>comportamento social </a:t>
            </a:r>
            <a:r>
              <a:rPr lang="pt-BR" sz="2600" dirty="0">
                <a:solidFill>
                  <a:schemeClr val="bg1"/>
                </a:solidFill>
              </a:rPr>
              <a:t>esperado nas relações interpessoais.</a:t>
            </a:r>
          </a:p>
          <a:p>
            <a:pPr algn="just"/>
            <a:r>
              <a:rPr lang="pt-BR" sz="2600" dirty="0" smtClean="0">
                <a:solidFill>
                  <a:schemeClr val="bg1"/>
                </a:solidFill>
              </a:rPr>
              <a:t>Os </a:t>
            </a:r>
            <a:r>
              <a:rPr lang="pt-BR" sz="2600" dirty="0">
                <a:solidFill>
                  <a:schemeClr val="bg1"/>
                </a:solidFill>
              </a:rPr>
              <a:t>interlocutores: comportamentos sociais prováveis, objetivos</a:t>
            </a:r>
            <a:r>
              <a:rPr lang="pt-BR" sz="2600" dirty="0" smtClean="0">
                <a:solidFill>
                  <a:schemeClr val="bg1"/>
                </a:solidFill>
              </a:rPr>
              <a:t>, sentimentos</a:t>
            </a:r>
            <a:r>
              <a:rPr lang="pt-BR" sz="2600" dirty="0">
                <a:solidFill>
                  <a:schemeClr val="bg1"/>
                </a:solidFill>
              </a:rPr>
              <a:t>, e valores de convivência.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5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DIFERENÇAS E CONFLITOS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err="1">
                <a:solidFill>
                  <a:schemeClr val="bg1"/>
                </a:solidFill>
              </a:rPr>
              <a:t>Knapik</a:t>
            </a:r>
            <a:r>
              <a:rPr lang="pt-BR" sz="2800" dirty="0">
                <a:solidFill>
                  <a:schemeClr val="bg1"/>
                </a:solidFill>
              </a:rPr>
              <a:t> (2012) segundo o autor, só haverá conflito quando o grupo </a:t>
            </a:r>
            <a:r>
              <a:rPr lang="pt-BR" sz="2800" dirty="0" smtClean="0">
                <a:solidFill>
                  <a:schemeClr val="bg1"/>
                </a:solidFill>
              </a:rPr>
              <a:t>ou alguém </a:t>
            </a:r>
            <a:r>
              <a:rPr lang="pt-BR" sz="2800" dirty="0">
                <a:solidFill>
                  <a:schemeClr val="bg1"/>
                </a:solidFill>
              </a:rPr>
              <a:t>desse, por algum motivos esteja insatisfeito, às vezes </a:t>
            </a:r>
            <a:r>
              <a:rPr lang="pt-BR" sz="2800" dirty="0" smtClean="0">
                <a:solidFill>
                  <a:schemeClr val="bg1"/>
                </a:solidFill>
              </a:rPr>
              <a:t>ocorre divergência </a:t>
            </a:r>
            <a:r>
              <a:rPr lang="pt-BR" sz="2800" dirty="0">
                <a:solidFill>
                  <a:schemeClr val="bg1"/>
                </a:solidFill>
              </a:rPr>
              <a:t>de ideia no grupo por motivo das diferenças que os </a:t>
            </a:r>
            <a:r>
              <a:rPr lang="pt-BR" sz="2800" dirty="0" smtClean="0">
                <a:solidFill>
                  <a:schemeClr val="bg1"/>
                </a:solidFill>
              </a:rPr>
              <a:t>indivíduos possuem </a:t>
            </a:r>
            <a:r>
              <a:rPr lang="pt-BR" sz="2800" dirty="0">
                <a:solidFill>
                  <a:schemeClr val="bg1"/>
                </a:solidFill>
              </a:rPr>
              <a:t>em particular, esse choque gera o que é chamado de conflito.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DIFERENÇAS E CONFLITOS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O conflito </a:t>
            </a:r>
            <a:r>
              <a:rPr lang="pt-BR" sz="2800" dirty="0">
                <a:solidFill>
                  <a:schemeClr val="bg1"/>
                </a:solidFill>
              </a:rPr>
              <a:t>nem sempre é destrutivo em alguns casos, segundo o autor ocorre </a:t>
            </a:r>
            <a:r>
              <a:rPr lang="pt-BR" sz="2800" dirty="0" smtClean="0">
                <a:solidFill>
                  <a:schemeClr val="bg1"/>
                </a:solidFill>
              </a:rPr>
              <a:t>algo positivo</a:t>
            </a:r>
            <a:r>
              <a:rPr lang="pt-BR" sz="2800" dirty="0">
                <a:solidFill>
                  <a:schemeClr val="bg1"/>
                </a:solidFill>
              </a:rPr>
              <a:t>, ou seja, um fortalecimento do grupo. </a:t>
            </a:r>
            <a:r>
              <a:rPr lang="pt-BR" sz="2800" dirty="0" smtClean="0">
                <a:solidFill>
                  <a:schemeClr val="bg1"/>
                </a:solidFill>
              </a:rPr>
              <a:t>Não  </a:t>
            </a:r>
            <a:r>
              <a:rPr lang="pt-BR" sz="2800" dirty="0">
                <a:solidFill>
                  <a:schemeClr val="bg1"/>
                </a:solidFill>
              </a:rPr>
              <a:t>existe uma equipe que </a:t>
            </a:r>
            <a:r>
              <a:rPr lang="pt-BR" sz="2800" dirty="0" smtClean="0">
                <a:solidFill>
                  <a:schemeClr val="bg1"/>
                </a:solidFill>
              </a:rPr>
              <a:t>não esteja </a:t>
            </a:r>
            <a:r>
              <a:rPr lang="pt-BR" sz="2800" dirty="0">
                <a:solidFill>
                  <a:schemeClr val="bg1"/>
                </a:solidFill>
              </a:rPr>
              <a:t>sujeita ao conflito, segundo estudioso do assunto uma equipe </a:t>
            </a:r>
            <a:r>
              <a:rPr lang="pt-BR" sz="2800" dirty="0" smtClean="0">
                <a:solidFill>
                  <a:schemeClr val="bg1"/>
                </a:solidFill>
              </a:rPr>
              <a:t>sem conflito</a:t>
            </a:r>
            <a:r>
              <a:rPr lang="pt-BR" sz="2800" dirty="0">
                <a:solidFill>
                  <a:schemeClr val="bg1"/>
                </a:solidFill>
              </a:rPr>
              <a:t>, pode entrar em uma zona de conforto, quando se fala em conflito na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grande maiorias das vezes vai causar um pouco mais de dor em alguém, </a:t>
            </a:r>
            <a:r>
              <a:rPr lang="pt-BR" sz="2800" dirty="0" smtClean="0">
                <a:solidFill>
                  <a:schemeClr val="bg1"/>
                </a:solidFill>
              </a:rPr>
              <a:t>mas eles </a:t>
            </a:r>
            <a:r>
              <a:rPr lang="pt-BR" sz="2800" dirty="0">
                <a:solidFill>
                  <a:schemeClr val="bg1"/>
                </a:solidFill>
              </a:rPr>
              <a:t>fortalecem que isso não significa ser taxado de algo negativo.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DIFERENÇAS E CONFLITOS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O resultado de </a:t>
            </a:r>
            <a:r>
              <a:rPr lang="pt-BR" sz="2800" dirty="0">
                <a:solidFill>
                  <a:schemeClr val="bg1"/>
                </a:solidFill>
              </a:rPr>
              <a:t>um conflito vai depender muito de como é administrado, grandes </a:t>
            </a:r>
            <a:r>
              <a:rPr lang="pt-BR" sz="2800" dirty="0" smtClean="0">
                <a:solidFill>
                  <a:schemeClr val="bg1"/>
                </a:solidFill>
              </a:rPr>
              <a:t>mudanças Página </a:t>
            </a:r>
            <a:r>
              <a:rPr lang="pt-BR" sz="2800" dirty="0">
                <a:solidFill>
                  <a:schemeClr val="bg1"/>
                </a:solidFill>
              </a:rPr>
              <a:t>|029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  <a:hlinkClick r:id="rId2"/>
              </a:rPr>
              <a:t>www.guardamirimfoz.org.br</a:t>
            </a:r>
            <a:r>
              <a:rPr lang="pt-BR" sz="2800" dirty="0" smtClean="0">
                <a:solidFill>
                  <a:schemeClr val="bg1"/>
                </a:solidFill>
              </a:rPr>
              <a:t> que </a:t>
            </a:r>
            <a:r>
              <a:rPr lang="pt-BR" sz="2800" dirty="0">
                <a:solidFill>
                  <a:schemeClr val="bg1"/>
                </a:solidFill>
              </a:rPr>
              <a:t>ocorrem na humanidade acontece depois de um período </a:t>
            </a:r>
            <a:r>
              <a:rPr lang="pt-BR" sz="2800" dirty="0" smtClean="0">
                <a:solidFill>
                  <a:schemeClr val="bg1"/>
                </a:solidFill>
              </a:rPr>
              <a:t>turbulento (</a:t>
            </a:r>
            <a:r>
              <a:rPr lang="pt-BR" sz="2800" dirty="0">
                <a:solidFill>
                  <a:schemeClr val="bg1"/>
                </a:solidFill>
              </a:rPr>
              <a:t>conflito), na adolescência é um dos períodos mais conflitante do ser humano</a:t>
            </a:r>
            <a:r>
              <a:rPr lang="pt-BR" sz="2800" dirty="0" smtClean="0">
                <a:solidFill>
                  <a:schemeClr val="bg1"/>
                </a:solidFill>
              </a:rPr>
              <a:t>, depois </a:t>
            </a:r>
            <a:r>
              <a:rPr lang="pt-BR" sz="2800" dirty="0">
                <a:solidFill>
                  <a:schemeClr val="bg1"/>
                </a:solidFill>
              </a:rPr>
              <a:t>vem as difíceis separações, algumas perdas emocionais, esse tipo </a:t>
            </a:r>
            <a:r>
              <a:rPr lang="pt-BR" sz="2800" dirty="0" smtClean="0">
                <a:solidFill>
                  <a:schemeClr val="bg1"/>
                </a:solidFill>
              </a:rPr>
              <a:t>de conflito </a:t>
            </a:r>
            <a:r>
              <a:rPr lang="pt-BR" sz="2800" dirty="0">
                <a:solidFill>
                  <a:schemeClr val="bg1"/>
                </a:solidFill>
              </a:rPr>
              <a:t>pode trazer o amadurecimento.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DIFERENÇAS E CONFLITOS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É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  <a:r>
              <a:rPr lang="pt-BR" sz="2800" dirty="0">
                <a:solidFill>
                  <a:schemeClr val="bg1"/>
                </a:solidFill>
              </a:rPr>
              <a:t>fundamental reconhecer as diferenças que </a:t>
            </a:r>
            <a:r>
              <a:rPr lang="pt-BR" sz="2800" dirty="0" smtClean="0">
                <a:solidFill>
                  <a:schemeClr val="bg1"/>
                </a:solidFill>
              </a:rPr>
              <a:t>existem entre </a:t>
            </a:r>
            <a:r>
              <a:rPr lang="pt-BR" sz="2800" dirty="0">
                <a:solidFill>
                  <a:schemeClr val="bg1"/>
                </a:solidFill>
              </a:rPr>
              <a:t>as pessoas, o ser humano consiste em um único ser, ao longo da </a:t>
            </a:r>
            <a:r>
              <a:rPr lang="pt-BR" sz="2800" dirty="0" smtClean="0">
                <a:solidFill>
                  <a:schemeClr val="bg1"/>
                </a:solidFill>
              </a:rPr>
              <a:t>leitura desse </a:t>
            </a:r>
            <a:r>
              <a:rPr lang="pt-BR" sz="2800" dirty="0">
                <a:solidFill>
                  <a:schemeClr val="bg1"/>
                </a:solidFill>
              </a:rPr>
              <a:t>material é possível perceber que as pessoas possuem aptidões, valores</a:t>
            </a:r>
            <a:r>
              <a:rPr lang="pt-BR" sz="2800" dirty="0" smtClean="0">
                <a:solidFill>
                  <a:schemeClr val="bg1"/>
                </a:solidFill>
              </a:rPr>
              <a:t>, e </a:t>
            </a:r>
            <a:r>
              <a:rPr lang="pt-BR" sz="2800" dirty="0">
                <a:solidFill>
                  <a:schemeClr val="bg1"/>
                </a:solidFill>
              </a:rPr>
              <a:t>experiências que o tornam diferentes como indivíduo que por sua vez na </a:t>
            </a:r>
            <a:r>
              <a:rPr lang="pt-BR" sz="2800" dirty="0" smtClean="0">
                <a:solidFill>
                  <a:schemeClr val="bg1"/>
                </a:solidFill>
              </a:rPr>
              <a:t>vida profissional</a:t>
            </a:r>
            <a:r>
              <a:rPr lang="pt-BR" sz="2800" dirty="0">
                <a:solidFill>
                  <a:schemeClr val="bg1"/>
                </a:solidFill>
              </a:rPr>
              <a:t>, essas diferenças faz com que muitas das vezes </a:t>
            </a:r>
            <a:r>
              <a:rPr lang="pt-BR" sz="2800" dirty="0" smtClean="0">
                <a:solidFill>
                  <a:schemeClr val="bg1"/>
                </a:solidFill>
              </a:rPr>
              <a:t>desencadeia momentos </a:t>
            </a:r>
            <a:r>
              <a:rPr lang="pt-BR" sz="2800" dirty="0">
                <a:solidFill>
                  <a:schemeClr val="bg1"/>
                </a:solidFill>
              </a:rPr>
              <a:t>conflitantes.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IMPORTANCIA DA EMPATIA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Segundo </a:t>
            </a:r>
            <a:r>
              <a:rPr lang="pt-BR" sz="2800" dirty="0" err="1">
                <a:solidFill>
                  <a:schemeClr val="bg1"/>
                </a:solidFill>
              </a:rPr>
              <a:t>Dunker</a:t>
            </a:r>
            <a:r>
              <a:rPr lang="pt-BR" sz="2800" dirty="0">
                <a:solidFill>
                  <a:schemeClr val="bg1"/>
                </a:solidFill>
              </a:rPr>
              <a:t> (2019), a empatia, combinando sua versão alemã </a:t>
            </a:r>
            <a:r>
              <a:rPr lang="pt-BR" sz="2800" dirty="0" smtClean="0">
                <a:solidFill>
                  <a:schemeClr val="bg1"/>
                </a:solidFill>
              </a:rPr>
              <a:t>com inglesa</a:t>
            </a:r>
            <a:r>
              <a:rPr lang="pt-BR" sz="2800" dirty="0">
                <a:solidFill>
                  <a:schemeClr val="bg1"/>
                </a:solidFill>
              </a:rPr>
              <a:t>, é um meio de causar reconhecimento, não se limitando apenas a </a:t>
            </a:r>
            <a:r>
              <a:rPr lang="pt-BR" sz="2800" dirty="0" smtClean="0">
                <a:solidFill>
                  <a:schemeClr val="bg1"/>
                </a:solidFill>
              </a:rPr>
              <a:t>um afeto </a:t>
            </a:r>
            <a:r>
              <a:rPr lang="pt-BR" sz="2800" dirty="0">
                <a:solidFill>
                  <a:schemeClr val="bg1"/>
                </a:solidFill>
              </a:rPr>
              <a:t>que se mostra pontual ou obrigatório. Mostra-se possível dizer que </a:t>
            </a:r>
            <a:r>
              <a:rPr lang="pt-BR" sz="2800" dirty="0" smtClean="0">
                <a:solidFill>
                  <a:schemeClr val="bg1"/>
                </a:solidFill>
              </a:rPr>
              <a:t>a empatia </a:t>
            </a:r>
            <a:r>
              <a:rPr lang="pt-BR" sz="2800" dirty="0">
                <a:solidFill>
                  <a:schemeClr val="bg1"/>
                </a:solidFill>
              </a:rPr>
              <a:t>faz parte dos traços humanos, e por isso ela é ao mesmo tempo</a:t>
            </a:r>
            <a:r>
              <a:rPr lang="pt-BR" sz="2800" dirty="0" smtClean="0">
                <a:solidFill>
                  <a:schemeClr val="bg1"/>
                </a:solidFill>
              </a:rPr>
              <a:t>, sendo </a:t>
            </a:r>
            <a:r>
              <a:rPr lang="pt-BR" sz="2800" dirty="0">
                <a:solidFill>
                  <a:schemeClr val="bg1"/>
                </a:solidFill>
              </a:rPr>
              <a:t>psicológica, política e estética</a:t>
            </a:r>
            <a:r>
              <a:rPr lang="pt-BR" sz="2800" dirty="0" smtClean="0">
                <a:solidFill>
                  <a:schemeClr val="bg1"/>
                </a:solidFill>
              </a:rPr>
              <a:t>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IMPORTANCIA DA EMPATIA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40521"/>
            <a:ext cx="8154190" cy="230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DESENVOLVER A AUTO ESTIMA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Segundo </a:t>
            </a:r>
            <a:r>
              <a:rPr lang="pt-BR" dirty="0" err="1">
                <a:solidFill>
                  <a:schemeClr val="bg1"/>
                </a:solidFill>
              </a:rPr>
              <a:t>Branch</a:t>
            </a:r>
            <a:r>
              <a:rPr lang="pt-BR" dirty="0">
                <a:solidFill>
                  <a:schemeClr val="bg1"/>
                </a:solidFill>
              </a:rPr>
              <a:t> (2018) quando você aumenta a estimativa que você </a:t>
            </a:r>
            <a:r>
              <a:rPr lang="pt-BR" dirty="0" smtClean="0">
                <a:solidFill>
                  <a:schemeClr val="bg1"/>
                </a:solidFill>
              </a:rPr>
              <a:t>faz do </a:t>
            </a:r>
            <a:r>
              <a:rPr lang="pt-BR" dirty="0">
                <a:solidFill>
                  <a:schemeClr val="bg1"/>
                </a:solidFill>
              </a:rPr>
              <a:t>seu próprio valor, o autor compara a autoestima como investimento, (</a:t>
            </a:r>
            <a:r>
              <a:rPr lang="pt-BR" dirty="0" smtClean="0">
                <a:solidFill>
                  <a:schemeClr val="bg1"/>
                </a:solidFill>
              </a:rPr>
              <a:t>ação na </a:t>
            </a:r>
            <a:r>
              <a:rPr lang="pt-BR" dirty="0">
                <a:solidFill>
                  <a:schemeClr val="bg1"/>
                </a:solidFill>
              </a:rPr>
              <a:t>bolsa de valores), pode subir assim como pode descer, a auto aceitação </a:t>
            </a:r>
            <a:r>
              <a:rPr lang="pt-BR" dirty="0" smtClean="0">
                <a:solidFill>
                  <a:schemeClr val="bg1"/>
                </a:solidFill>
              </a:rPr>
              <a:t>é uma </a:t>
            </a:r>
            <a:r>
              <a:rPr lang="pt-BR" dirty="0">
                <a:solidFill>
                  <a:schemeClr val="bg1"/>
                </a:solidFill>
              </a:rPr>
              <a:t>ótima alternativa para colocar em alta sua autoestima, essa auto </a:t>
            </a:r>
            <a:r>
              <a:rPr lang="pt-BR" dirty="0" smtClean="0">
                <a:solidFill>
                  <a:schemeClr val="bg1"/>
                </a:solidFill>
              </a:rPr>
              <a:t> aceitação deve </a:t>
            </a:r>
            <a:r>
              <a:rPr lang="pt-BR" dirty="0">
                <a:solidFill>
                  <a:schemeClr val="bg1"/>
                </a:solidFill>
              </a:rPr>
              <a:t>ser incondicional, ou seja, significa as avaliações de si mesmo, parar </a:t>
            </a:r>
            <a:r>
              <a:rPr lang="pt-BR" dirty="0" smtClean="0">
                <a:solidFill>
                  <a:schemeClr val="bg1"/>
                </a:solidFill>
              </a:rPr>
              <a:t>de usar </a:t>
            </a:r>
            <a:r>
              <a:rPr lang="pt-BR" dirty="0">
                <a:solidFill>
                  <a:schemeClr val="bg1"/>
                </a:solidFill>
              </a:rPr>
              <a:t>“medidas e avaliações” externas do seu valor como </a:t>
            </a:r>
            <a:r>
              <a:rPr lang="pt-BR" dirty="0" smtClean="0">
                <a:solidFill>
                  <a:schemeClr val="bg1"/>
                </a:solidFill>
              </a:rPr>
              <a:t>pessoa.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DAR E RECEBER FEEDBACK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Segundo Dom </a:t>
            </a:r>
            <a:r>
              <a:rPr lang="pt-BR" sz="2800" dirty="0" err="1">
                <a:solidFill>
                  <a:schemeClr val="bg1"/>
                </a:solidFill>
              </a:rPr>
              <a:t>Prette</a:t>
            </a:r>
            <a:r>
              <a:rPr lang="pt-BR" sz="2800" dirty="0">
                <a:solidFill>
                  <a:schemeClr val="bg1"/>
                </a:solidFill>
              </a:rPr>
              <a:t> (2017) o feedback é um tipo de habilidade social</a:t>
            </a:r>
            <a:r>
              <a:rPr lang="pt-BR" sz="2800" dirty="0" smtClean="0">
                <a:solidFill>
                  <a:schemeClr val="bg1"/>
                </a:solidFill>
              </a:rPr>
              <a:t>, que </a:t>
            </a:r>
            <a:r>
              <a:rPr lang="pt-BR" sz="2800" dirty="0">
                <a:solidFill>
                  <a:schemeClr val="bg1"/>
                </a:solidFill>
              </a:rPr>
              <a:t>descreve para o outro o comportamento que tenha apresentado, ele </a:t>
            </a:r>
            <a:r>
              <a:rPr lang="pt-BR" sz="2800" dirty="0" smtClean="0">
                <a:solidFill>
                  <a:schemeClr val="bg1"/>
                </a:solidFill>
              </a:rPr>
              <a:t>ainda afirma </a:t>
            </a:r>
            <a:r>
              <a:rPr lang="pt-BR" sz="2800" dirty="0">
                <a:solidFill>
                  <a:schemeClr val="bg1"/>
                </a:solidFill>
              </a:rPr>
              <a:t>que o feedback positivo tem função motivadora ou seja reforça</a:t>
            </a:r>
            <a:r>
              <a:rPr lang="pt-BR" sz="2800" dirty="0" smtClean="0">
                <a:solidFill>
                  <a:schemeClr val="bg1"/>
                </a:solidFill>
              </a:rPr>
              <a:t>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DAR E RECEBER FEEDBACK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Para </a:t>
            </a:r>
            <a:r>
              <a:rPr lang="pt-BR" sz="2800" dirty="0">
                <a:solidFill>
                  <a:schemeClr val="bg1"/>
                </a:solidFill>
              </a:rPr>
              <a:t>que o feedback funcione, ele precisa atender algumas </a:t>
            </a:r>
            <a:r>
              <a:rPr lang="pt-BR" sz="2800" dirty="0" smtClean="0">
                <a:solidFill>
                  <a:schemeClr val="bg1"/>
                </a:solidFill>
              </a:rPr>
              <a:t>diretrizes (</a:t>
            </a:r>
            <a:r>
              <a:rPr lang="pt-BR" sz="2800" dirty="0">
                <a:solidFill>
                  <a:schemeClr val="bg1"/>
                </a:solidFill>
              </a:rPr>
              <a:t>Del </a:t>
            </a:r>
            <a:r>
              <a:rPr lang="pt-BR" sz="2800" dirty="0" err="1">
                <a:solidFill>
                  <a:schemeClr val="bg1"/>
                </a:solidFill>
              </a:rPr>
              <a:t>Prette</a:t>
            </a:r>
            <a:r>
              <a:rPr lang="pt-BR" sz="2800" dirty="0">
                <a:solidFill>
                  <a:schemeClr val="bg1"/>
                </a:solidFill>
              </a:rPr>
              <a:t>, pág. 186 2017), sendo elas: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1) Descrição: descrever o desempenho como ele realmente aconteceu, </a:t>
            </a:r>
            <a:r>
              <a:rPr lang="pt-BR" sz="2800" dirty="0" smtClean="0">
                <a:solidFill>
                  <a:schemeClr val="bg1"/>
                </a:solidFill>
              </a:rPr>
              <a:t>ou seja</a:t>
            </a:r>
            <a:r>
              <a:rPr lang="pt-BR" sz="2800" dirty="0">
                <a:solidFill>
                  <a:schemeClr val="bg1"/>
                </a:solidFill>
              </a:rPr>
              <a:t>, ser fiel ao passar a informação, sem ocultar.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2) Contingência: ser apresentada logo que tenha ocorrido o desempenho</a:t>
            </a:r>
            <a:r>
              <a:rPr lang="pt-BR" sz="28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3) Parcimônia: ser sucinto, “menos é melhor”.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4) Orientação: direcionado a pessoa, sendo a mesma chamada pelo nome.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DAR E RECEBER FEEDBACK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Para </a:t>
            </a:r>
            <a:r>
              <a:rPr lang="pt-BR" sz="2800" dirty="0">
                <a:solidFill>
                  <a:schemeClr val="bg1"/>
                </a:solidFill>
              </a:rPr>
              <a:t>que o feedback funcione, ele precisa atender algumas </a:t>
            </a:r>
            <a:r>
              <a:rPr lang="pt-BR" sz="2800" dirty="0" smtClean="0">
                <a:solidFill>
                  <a:schemeClr val="bg1"/>
                </a:solidFill>
              </a:rPr>
              <a:t>diretrizes (</a:t>
            </a:r>
            <a:r>
              <a:rPr lang="pt-BR" sz="2800" dirty="0">
                <a:solidFill>
                  <a:schemeClr val="bg1"/>
                </a:solidFill>
              </a:rPr>
              <a:t>Del </a:t>
            </a:r>
            <a:r>
              <a:rPr lang="pt-BR" sz="2800" dirty="0" err="1">
                <a:solidFill>
                  <a:schemeClr val="bg1"/>
                </a:solidFill>
              </a:rPr>
              <a:t>Prette</a:t>
            </a:r>
            <a:r>
              <a:rPr lang="pt-BR" sz="2800" dirty="0">
                <a:solidFill>
                  <a:schemeClr val="bg1"/>
                </a:solidFill>
              </a:rPr>
              <a:t>, pág. 186 2017), sendo elas: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1) Descrição: descrever o desempenho como ele realmente aconteceu, </a:t>
            </a:r>
            <a:r>
              <a:rPr lang="pt-BR" sz="2800" dirty="0" smtClean="0">
                <a:solidFill>
                  <a:schemeClr val="bg1"/>
                </a:solidFill>
              </a:rPr>
              <a:t>ou seja</a:t>
            </a:r>
            <a:r>
              <a:rPr lang="pt-BR" sz="2800" dirty="0">
                <a:solidFill>
                  <a:schemeClr val="bg1"/>
                </a:solidFill>
              </a:rPr>
              <a:t>, ser fiel ao passar a informação, sem ocultar.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2) Contingência: ser apresentada logo que tenha ocorrido o desempenho</a:t>
            </a:r>
            <a:r>
              <a:rPr lang="pt-BR" sz="28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3) Parcimônia: ser sucinto, “menos é melhor”.</a:t>
            </a:r>
          </a:p>
          <a:p>
            <a:pPr marL="0" indent="0" algn="just">
              <a:buNone/>
            </a:pPr>
            <a:r>
              <a:rPr lang="pt-BR" sz="2800" dirty="0" smtClean="0">
                <a:solidFill>
                  <a:schemeClr val="bg1"/>
                </a:solidFill>
              </a:rPr>
              <a:t>4) Orientação: direcionado a pessoa, sendo a mesma chamada pelo nome.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DAR E RECEBER FEEDBACK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95500"/>
            <a:ext cx="7569925" cy="3853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7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DAR E RECEBER FEEDBACK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885087" cy="490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0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DAR E RECEBER FEEDBACK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91298"/>
            <a:ext cx="7331753" cy="4729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6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COMPETÊNCIAS INTERPESSOAIS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Barcellos (2012) afirma que, competência interpessoal é a </a:t>
            </a:r>
            <a:r>
              <a:rPr lang="pt-BR" sz="2800" dirty="0" smtClean="0">
                <a:solidFill>
                  <a:schemeClr val="bg1"/>
                </a:solidFill>
              </a:rPr>
              <a:t>habilidade que </a:t>
            </a:r>
            <a:r>
              <a:rPr lang="pt-BR" sz="2800" dirty="0">
                <a:solidFill>
                  <a:schemeClr val="bg1"/>
                </a:solidFill>
              </a:rPr>
              <a:t>o ser humano tem de lidar com as relações interpessoais de </a:t>
            </a:r>
            <a:r>
              <a:rPr lang="pt-BR" sz="2800" dirty="0" smtClean="0">
                <a:solidFill>
                  <a:schemeClr val="bg1"/>
                </a:solidFill>
              </a:rPr>
              <a:t>forma eficiente </a:t>
            </a:r>
            <a:r>
              <a:rPr lang="pt-BR" sz="2800" dirty="0">
                <a:solidFill>
                  <a:schemeClr val="bg1"/>
                </a:solidFill>
              </a:rPr>
              <a:t>e eficaz.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“Desde os primórdios, a convivência humana é difícil e desafiante</a:t>
            </a:r>
            <a:r>
              <a:rPr lang="pt-BR" sz="2800" dirty="0" smtClean="0">
                <a:solidFill>
                  <a:schemeClr val="bg1"/>
                </a:solidFill>
              </a:rPr>
              <a:t>”.</a:t>
            </a: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Relacionar-se com as pessoas significa aproximar-se delas a fim </a:t>
            </a:r>
            <a:r>
              <a:rPr lang="pt-BR" sz="2800" dirty="0" smtClean="0">
                <a:solidFill>
                  <a:schemeClr val="bg1"/>
                </a:solidFill>
              </a:rPr>
              <a:t>de trocar </a:t>
            </a:r>
            <a:r>
              <a:rPr lang="pt-BR" sz="2800" dirty="0">
                <a:solidFill>
                  <a:schemeClr val="bg1"/>
                </a:solidFill>
              </a:rPr>
              <a:t>informações através de meios significativos e adequados, </a:t>
            </a:r>
            <a:r>
              <a:rPr lang="pt-BR" sz="2800" dirty="0" smtClean="0">
                <a:solidFill>
                  <a:schemeClr val="bg1"/>
                </a:solidFill>
              </a:rPr>
              <a:t>elementos esse </a:t>
            </a:r>
            <a:r>
              <a:rPr lang="pt-BR" sz="2800" dirty="0">
                <a:solidFill>
                  <a:schemeClr val="bg1"/>
                </a:solidFill>
              </a:rPr>
              <a:t>que é chamado de aptidão interpessoal.</a:t>
            </a:r>
          </a:p>
        </p:txBody>
      </p:sp>
    </p:spTree>
    <p:extLst>
      <p:ext uri="{BB962C8B-B14F-4D97-AF65-F5344CB8AC3E}">
        <p14:creationId xmlns:p14="http://schemas.microsoft.com/office/powerpoint/2010/main" val="40712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QUE É COMPETÊNCIA INTERPESSOAL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De acordo com Fleury competência é o conjunto de habilidades</a:t>
            </a:r>
            <a:r>
              <a:rPr lang="pt-BR" sz="2800" dirty="0" smtClean="0">
                <a:solidFill>
                  <a:schemeClr val="bg1"/>
                </a:solidFill>
              </a:rPr>
              <a:t>, conhecimento </a:t>
            </a:r>
            <a:r>
              <a:rPr lang="pt-BR" sz="2800" dirty="0">
                <a:solidFill>
                  <a:schemeClr val="bg1"/>
                </a:solidFill>
              </a:rPr>
              <a:t>e atitudes que formam a capacidade humana, os </a:t>
            </a:r>
            <a:r>
              <a:rPr lang="pt-BR" sz="2800" dirty="0" smtClean="0">
                <a:solidFill>
                  <a:schemeClr val="bg1"/>
                </a:solidFill>
              </a:rPr>
              <a:t>quais fundamentam </a:t>
            </a:r>
            <a:r>
              <a:rPr lang="pt-BR" sz="2800" dirty="0">
                <a:solidFill>
                  <a:schemeClr val="bg1"/>
                </a:solidFill>
              </a:rPr>
              <a:t>o alto desempenho. Isto está associado a verbos como: saber,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agir, mobilizar recursos, integrar múltiplos e complexos saberes, aprender</a:t>
            </a:r>
            <a:r>
              <a:rPr lang="pt-BR" sz="2800" dirty="0" smtClean="0">
                <a:solidFill>
                  <a:schemeClr val="bg1"/>
                </a:solidFill>
              </a:rPr>
              <a:t>, engajar-se</a:t>
            </a:r>
            <a:r>
              <a:rPr lang="pt-BR" sz="2800" dirty="0">
                <a:solidFill>
                  <a:schemeClr val="bg1"/>
                </a:solidFill>
              </a:rPr>
              <a:t>, assumir responsabilidades e ter visão estratégica. </a:t>
            </a:r>
            <a:r>
              <a:rPr lang="pt-BR" sz="2800" dirty="0" smtClean="0">
                <a:solidFill>
                  <a:schemeClr val="bg1"/>
                </a:solidFill>
              </a:rPr>
              <a:t>Nas organizações </a:t>
            </a:r>
            <a:r>
              <a:rPr lang="pt-BR" sz="2800" dirty="0">
                <a:solidFill>
                  <a:schemeClr val="bg1"/>
                </a:solidFill>
              </a:rPr>
              <a:t>as competências precisam agregar valor econômico e </a:t>
            </a:r>
            <a:r>
              <a:rPr lang="pt-BR" sz="2800" dirty="0" smtClean="0">
                <a:solidFill>
                  <a:schemeClr val="bg1"/>
                </a:solidFill>
              </a:rPr>
              <a:t>também valor </a:t>
            </a:r>
            <a:r>
              <a:rPr lang="pt-BR" sz="2800" dirty="0">
                <a:solidFill>
                  <a:schemeClr val="bg1"/>
                </a:solidFill>
              </a:rPr>
              <a:t>social ao indivíduo.</a:t>
            </a:r>
          </a:p>
        </p:txBody>
      </p:sp>
    </p:spTree>
    <p:extLst>
      <p:ext uri="{BB962C8B-B14F-4D97-AF65-F5344CB8AC3E}">
        <p14:creationId xmlns:p14="http://schemas.microsoft.com/office/powerpoint/2010/main" val="28080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QUE É COMPETÊNCIA INTERPESSOAL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dirty="0">
                <a:solidFill>
                  <a:schemeClr val="bg1"/>
                </a:solidFill>
              </a:rPr>
              <a:t>Os elementos mais buscados pelas organizações em nível </a:t>
            </a:r>
            <a:r>
              <a:rPr lang="pt-BR" sz="2600" dirty="0" smtClean="0">
                <a:solidFill>
                  <a:schemeClr val="bg1"/>
                </a:solidFill>
              </a:rPr>
              <a:t>internacional é </a:t>
            </a:r>
            <a:r>
              <a:rPr lang="pt-BR" sz="2600" dirty="0">
                <a:solidFill>
                  <a:schemeClr val="bg1"/>
                </a:solidFill>
              </a:rPr>
              <a:t>o tripé formado por conhecimento, habilidade e atitude, os quais elevam o</a:t>
            </a:r>
          </a:p>
          <a:p>
            <a:pPr marL="0" indent="0" algn="just">
              <a:buNone/>
            </a:pPr>
            <a:r>
              <a:rPr lang="pt-BR" sz="2600" dirty="0">
                <a:solidFill>
                  <a:schemeClr val="bg1"/>
                </a:solidFill>
              </a:rPr>
              <a:t>desempenho das organizações em seus campos de atuação.</a:t>
            </a:r>
          </a:p>
          <a:p>
            <a:pPr algn="just"/>
            <a:r>
              <a:rPr lang="pt-BR" sz="2600" dirty="0" smtClean="0">
                <a:solidFill>
                  <a:schemeClr val="bg1"/>
                </a:solidFill>
              </a:rPr>
              <a:t>Conhecimento </a:t>
            </a:r>
            <a:r>
              <a:rPr lang="pt-BR" sz="2600" dirty="0">
                <a:solidFill>
                  <a:schemeClr val="bg1"/>
                </a:solidFill>
              </a:rPr>
              <a:t>– são os conceitos de como fazer ou </a:t>
            </a:r>
            <a:r>
              <a:rPr lang="pt-BR" sz="2600" dirty="0" smtClean="0">
                <a:solidFill>
                  <a:schemeClr val="bg1"/>
                </a:solidFill>
              </a:rPr>
              <a:t>executar determinada </a:t>
            </a:r>
            <a:r>
              <a:rPr lang="pt-BR" sz="2600" dirty="0">
                <a:solidFill>
                  <a:schemeClr val="bg1"/>
                </a:solidFill>
              </a:rPr>
              <a:t>atividade, detentor da tecnologia adequada a </a:t>
            </a:r>
            <a:r>
              <a:rPr lang="pt-BR" sz="2600" dirty="0" smtClean="0">
                <a:solidFill>
                  <a:schemeClr val="bg1"/>
                </a:solidFill>
              </a:rPr>
              <a:t>um procedimento</a:t>
            </a:r>
            <a:r>
              <a:rPr lang="pt-BR" sz="2600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pt-BR" sz="2600" dirty="0" smtClean="0">
                <a:solidFill>
                  <a:schemeClr val="bg1"/>
                </a:solidFill>
              </a:rPr>
              <a:t>Habilidade </a:t>
            </a:r>
            <a:r>
              <a:rPr lang="pt-BR" sz="2600" dirty="0">
                <a:solidFill>
                  <a:schemeClr val="bg1"/>
                </a:solidFill>
              </a:rPr>
              <a:t>– a capacidade de executar uma determinada atividade </a:t>
            </a:r>
            <a:r>
              <a:rPr lang="pt-BR" sz="2600" dirty="0" smtClean="0">
                <a:solidFill>
                  <a:schemeClr val="bg1"/>
                </a:solidFill>
              </a:rPr>
              <a:t>com facilidade</a:t>
            </a:r>
            <a:r>
              <a:rPr lang="pt-BR" sz="2600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pt-BR" sz="2600" dirty="0" smtClean="0">
                <a:solidFill>
                  <a:schemeClr val="bg1"/>
                </a:solidFill>
              </a:rPr>
              <a:t>Atitude </a:t>
            </a:r>
            <a:r>
              <a:rPr lang="pt-BR" sz="2600" dirty="0">
                <a:solidFill>
                  <a:schemeClr val="bg1"/>
                </a:solidFill>
              </a:rPr>
              <a:t>– refere-se a ação de realização, de agir ou executar </a:t>
            </a:r>
            <a:r>
              <a:rPr lang="pt-BR" sz="2600" dirty="0" smtClean="0">
                <a:solidFill>
                  <a:schemeClr val="bg1"/>
                </a:solidFill>
              </a:rPr>
              <a:t>no momento </a:t>
            </a:r>
            <a:r>
              <a:rPr lang="pt-BR" sz="2600" dirty="0">
                <a:solidFill>
                  <a:schemeClr val="bg1"/>
                </a:solidFill>
              </a:rPr>
              <a:t>certo;</a:t>
            </a:r>
          </a:p>
        </p:txBody>
      </p:sp>
    </p:spTree>
    <p:extLst>
      <p:ext uri="{BB962C8B-B14F-4D97-AF65-F5344CB8AC3E}">
        <p14:creationId xmlns:p14="http://schemas.microsoft.com/office/powerpoint/2010/main" val="8746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QUE É COMPETÊNCIA INTERPESSOAL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A competência está ligada à capacidade de realização de uma pessoa</a:t>
            </a:r>
            <a:r>
              <a:rPr lang="pt-BR" sz="2800" dirty="0" smtClean="0">
                <a:solidFill>
                  <a:schemeClr val="bg1"/>
                </a:solidFill>
              </a:rPr>
              <a:t>, levando </a:t>
            </a:r>
            <a:r>
              <a:rPr lang="pt-BR" sz="2800" dirty="0">
                <a:solidFill>
                  <a:schemeClr val="bg1"/>
                </a:solidFill>
              </a:rPr>
              <a:t>a um diferencial competitivo, quando estas são desenvolvidas </a:t>
            </a:r>
            <a:r>
              <a:rPr lang="pt-BR" sz="2800" dirty="0" smtClean="0">
                <a:solidFill>
                  <a:schemeClr val="bg1"/>
                </a:solidFill>
              </a:rPr>
              <a:t>e realizadas </a:t>
            </a:r>
            <a:r>
              <a:rPr lang="pt-BR" sz="2800" dirty="0">
                <a:solidFill>
                  <a:schemeClr val="bg1"/>
                </a:solidFill>
              </a:rPr>
              <a:t>em uma organização, para um melhor desempenho da atividade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empresarial.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9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Desenvolver a auto aceitação: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Todo </a:t>
            </a:r>
            <a:r>
              <a:rPr lang="pt-BR" dirty="0">
                <a:solidFill>
                  <a:schemeClr val="bg1"/>
                </a:solidFill>
              </a:rPr>
              <a:t>ser humano é único e que possui variadas características;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Todo ser humano </a:t>
            </a:r>
            <a:r>
              <a:rPr lang="pt-BR" dirty="0">
                <a:solidFill>
                  <a:schemeClr val="bg1"/>
                </a:solidFill>
              </a:rPr>
              <a:t>nunca para de mudar nem tão pouco de desenvolver;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única coisa que realmente poderá </a:t>
            </a:r>
            <a:r>
              <a:rPr lang="pt-BR" dirty="0" smtClean="0">
                <a:solidFill>
                  <a:schemeClr val="bg1"/>
                </a:solidFill>
              </a:rPr>
              <a:t>se pode medir </a:t>
            </a:r>
            <a:r>
              <a:rPr lang="pt-BR" dirty="0">
                <a:solidFill>
                  <a:schemeClr val="bg1"/>
                </a:solidFill>
              </a:rPr>
              <a:t>em </a:t>
            </a:r>
            <a:r>
              <a:rPr lang="pt-BR" dirty="0" smtClean="0">
                <a:solidFill>
                  <a:schemeClr val="bg1"/>
                </a:solidFill>
              </a:rPr>
              <a:t>um ser humano é </a:t>
            </a:r>
            <a:r>
              <a:rPr lang="pt-BR" dirty="0">
                <a:solidFill>
                  <a:schemeClr val="bg1"/>
                </a:solidFill>
              </a:rPr>
              <a:t>a altura, as </a:t>
            </a:r>
            <a:r>
              <a:rPr lang="pt-BR" dirty="0" smtClean="0">
                <a:solidFill>
                  <a:schemeClr val="bg1"/>
                </a:solidFill>
              </a:rPr>
              <a:t>demais coisas </a:t>
            </a:r>
            <a:r>
              <a:rPr lang="pt-BR" dirty="0">
                <a:solidFill>
                  <a:schemeClr val="bg1"/>
                </a:solidFill>
              </a:rPr>
              <a:t>além de complexas, </a:t>
            </a:r>
            <a:r>
              <a:rPr lang="pt-BR" dirty="0" smtClean="0">
                <a:solidFill>
                  <a:schemeClr val="bg1"/>
                </a:solidFill>
              </a:rPr>
              <a:t>estão </a:t>
            </a:r>
            <a:r>
              <a:rPr lang="pt-BR" dirty="0">
                <a:solidFill>
                  <a:schemeClr val="bg1"/>
                </a:solidFill>
              </a:rPr>
              <a:t>em constante mudanças;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O seres humanos como </a:t>
            </a:r>
            <a:r>
              <a:rPr lang="pt-BR" dirty="0">
                <a:solidFill>
                  <a:schemeClr val="bg1"/>
                </a:solidFill>
              </a:rPr>
              <a:t>um todo, são imperfeitos, ou seja, </a:t>
            </a:r>
            <a:r>
              <a:rPr lang="pt-BR" dirty="0" smtClean="0">
                <a:solidFill>
                  <a:schemeClr val="bg1"/>
                </a:solidFill>
              </a:rPr>
              <a:t>são suscetíveis </a:t>
            </a:r>
            <a:r>
              <a:rPr lang="pt-BR" dirty="0">
                <a:solidFill>
                  <a:schemeClr val="bg1"/>
                </a:solidFill>
              </a:rPr>
              <a:t>ao erro;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DESENVOLVER A AUTO ESTIMA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CHA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128519" cy="472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COMPETÊNCIA ESSENCIAL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A competência essencial é aquele conjunto raro de habilidade</a:t>
            </a:r>
            <a:r>
              <a:rPr lang="pt-BR" sz="2800" dirty="0" smtClean="0">
                <a:solidFill>
                  <a:schemeClr val="bg1"/>
                </a:solidFill>
              </a:rPr>
              <a:t>, conhecimento</a:t>
            </a:r>
            <a:r>
              <a:rPr lang="pt-BR" sz="2800" dirty="0">
                <a:solidFill>
                  <a:schemeClr val="bg1"/>
                </a:solidFill>
              </a:rPr>
              <a:t>, atitude somados a experiência que agrega valor perante </a:t>
            </a:r>
            <a:r>
              <a:rPr lang="pt-BR" sz="2800" dirty="0" smtClean="0">
                <a:solidFill>
                  <a:schemeClr val="bg1"/>
                </a:solidFill>
              </a:rPr>
              <a:t>as operações </a:t>
            </a:r>
            <a:r>
              <a:rPr lang="pt-BR" sz="2800" dirty="0">
                <a:solidFill>
                  <a:schemeClr val="bg1"/>
                </a:solidFill>
              </a:rPr>
              <a:t>empresariais.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COMPETÊNCIA ESSENCIAL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736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As competências essenciais são diferentes de pontos fortes, pois </a:t>
            </a:r>
            <a:r>
              <a:rPr lang="pt-BR" sz="2800" dirty="0" smtClean="0">
                <a:solidFill>
                  <a:schemeClr val="bg1"/>
                </a:solidFill>
              </a:rPr>
              <a:t>estão sustentadas </a:t>
            </a:r>
            <a:r>
              <a:rPr lang="pt-BR" sz="2800" dirty="0">
                <a:solidFill>
                  <a:schemeClr val="bg1"/>
                </a:solidFill>
              </a:rPr>
              <a:t>em singularidades positivas, para isso, as </a:t>
            </a:r>
            <a:r>
              <a:rPr lang="pt-BR" sz="2800" dirty="0" smtClean="0">
                <a:solidFill>
                  <a:schemeClr val="bg1"/>
                </a:solidFill>
              </a:rPr>
              <a:t>competências essenciais </a:t>
            </a:r>
            <a:r>
              <a:rPr lang="pt-BR" sz="2800" dirty="0">
                <a:solidFill>
                  <a:schemeClr val="bg1"/>
                </a:solidFill>
              </a:rPr>
              <a:t>devem estar sustentadas nos seguintes critérios: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1. Agregam valor aos clientes;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2. São exclusivas e/ou raras;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3. São sustentáveis;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4. São importantes;</a:t>
            </a:r>
          </a:p>
          <a:p>
            <a:pPr marL="0" indent="0" algn="just">
              <a:buNone/>
            </a:pPr>
            <a:r>
              <a:rPr lang="pt-BR" sz="2800" dirty="0">
                <a:solidFill>
                  <a:schemeClr val="bg1"/>
                </a:solidFill>
              </a:rPr>
              <a:t>5. Podem ser aproveitadas em novos mercados, negócios ou produtos</a:t>
            </a:r>
            <a:r>
              <a:rPr lang="pt-BR" sz="2800" dirty="0" smtClean="0">
                <a:solidFill>
                  <a:schemeClr val="bg1"/>
                </a:solidFill>
              </a:rPr>
              <a:t>.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endParaRPr lang="pt-B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PRATICAR A AUTO ACEITAÇÃO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>
                <a:solidFill>
                  <a:schemeClr val="bg1"/>
                </a:solidFill>
              </a:rPr>
              <a:t>Se cometeu usou uma </a:t>
            </a:r>
            <a:r>
              <a:rPr lang="pt-BR" dirty="0">
                <a:solidFill>
                  <a:schemeClr val="bg1"/>
                </a:solidFill>
              </a:rPr>
              <a:t>mentira para uma pessoa uma vez, isso o torna </a:t>
            </a:r>
            <a:r>
              <a:rPr lang="pt-BR" dirty="0" smtClean="0">
                <a:solidFill>
                  <a:schemeClr val="bg1"/>
                </a:solidFill>
              </a:rPr>
              <a:t>um eterno </a:t>
            </a:r>
            <a:r>
              <a:rPr lang="pt-BR" dirty="0">
                <a:solidFill>
                  <a:schemeClr val="bg1"/>
                </a:solidFill>
              </a:rPr>
              <a:t>mentiroso?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Você </a:t>
            </a:r>
            <a:r>
              <a:rPr lang="pt-BR" dirty="0">
                <a:solidFill>
                  <a:schemeClr val="bg1"/>
                </a:solidFill>
              </a:rPr>
              <a:t>bebeu um pouco a mais, ainda na sua mocidade, você hoje </a:t>
            </a:r>
            <a:r>
              <a:rPr lang="pt-BR" dirty="0" smtClean="0">
                <a:solidFill>
                  <a:schemeClr val="bg1"/>
                </a:solidFill>
              </a:rPr>
              <a:t>aos 50 anos </a:t>
            </a:r>
            <a:r>
              <a:rPr lang="pt-BR" dirty="0">
                <a:solidFill>
                  <a:schemeClr val="bg1"/>
                </a:solidFill>
              </a:rPr>
              <a:t>é um alcoólatra?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Você </a:t>
            </a:r>
            <a:r>
              <a:rPr lang="pt-BR" dirty="0">
                <a:solidFill>
                  <a:schemeClr val="bg1"/>
                </a:solidFill>
              </a:rPr>
              <a:t>falhou em uma ou mais tarefas que eram importantes para </a:t>
            </a:r>
            <a:r>
              <a:rPr lang="pt-BR" dirty="0" smtClean="0">
                <a:solidFill>
                  <a:schemeClr val="bg1"/>
                </a:solidFill>
              </a:rPr>
              <a:t>você?</a:t>
            </a:r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Portanto, a partir de agora pode-se falar em alto e bom tom, que tu é</a:t>
            </a:r>
            <a:r>
              <a:rPr lang="pt-BR" dirty="0" smtClean="0">
                <a:solidFill>
                  <a:schemeClr val="bg1"/>
                </a:solidFill>
              </a:rPr>
              <a:t>s</a:t>
            </a:r>
            <a:r>
              <a:rPr lang="pt-BR" dirty="0">
                <a:solidFill>
                  <a:schemeClr val="bg1"/>
                </a:solidFill>
              </a:rPr>
              <a:t>, </a:t>
            </a:r>
            <a:r>
              <a:rPr lang="pt-BR" dirty="0" smtClean="0">
                <a:solidFill>
                  <a:schemeClr val="bg1"/>
                </a:solidFill>
              </a:rPr>
              <a:t>e sempre </a:t>
            </a:r>
            <a:r>
              <a:rPr lang="pt-BR" dirty="0">
                <a:solidFill>
                  <a:schemeClr val="bg1"/>
                </a:solidFill>
              </a:rPr>
              <a:t>será fracasso total? </a:t>
            </a:r>
            <a:endParaRPr lang="pt-BR" dirty="0" smtClean="0">
              <a:solidFill>
                <a:schemeClr val="bg1"/>
              </a:solidFill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</a:rPr>
              <a:t>E </a:t>
            </a:r>
            <a:r>
              <a:rPr lang="pt-BR" dirty="0">
                <a:solidFill>
                  <a:schemeClr val="bg1"/>
                </a:solidFill>
              </a:rPr>
              <a:t>se for ao contrário teve sucesso hoje, </a:t>
            </a:r>
            <a:r>
              <a:rPr lang="pt-BR" dirty="0" smtClean="0">
                <a:solidFill>
                  <a:schemeClr val="bg1"/>
                </a:solidFill>
              </a:rPr>
              <a:t>com </a:t>
            </a:r>
            <a:r>
              <a:rPr lang="pt-BR" dirty="0">
                <a:solidFill>
                  <a:schemeClr val="bg1"/>
                </a:solidFill>
              </a:rPr>
              <a:t>a realização de uma ou mais </a:t>
            </a:r>
            <a:r>
              <a:rPr lang="pt-BR" dirty="0" smtClean="0">
                <a:solidFill>
                  <a:schemeClr val="bg1"/>
                </a:solidFill>
              </a:rPr>
              <a:t>tarefa? </a:t>
            </a:r>
            <a:r>
              <a:rPr lang="pt-BR" dirty="0">
                <a:solidFill>
                  <a:schemeClr val="bg1"/>
                </a:solidFill>
              </a:rPr>
              <a:t>Agora não precisa nem </a:t>
            </a:r>
            <a:r>
              <a:rPr lang="pt-BR" dirty="0" smtClean="0">
                <a:solidFill>
                  <a:schemeClr val="bg1"/>
                </a:solidFill>
              </a:rPr>
              <a:t>se esforçar</a:t>
            </a:r>
            <a:r>
              <a:rPr lang="pt-BR" dirty="0">
                <a:solidFill>
                  <a:schemeClr val="bg1"/>
                </a:solidFill>
              </a:rPr>
              <a:t>, será sempre </a:t>
            </a:r>
            <a:r>
              <a:rPr lang="pt-BR" dirty="0" smtClean="0">
                <a:solidFill>
                  <a:schemeClr val="bg1"/>
                </a:solidFill>
              </a:rPr>
              <a:t>vencedor.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MOTIVAÇÃO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Segundo minidicionário Bueno 2007, a definição sobre MOTIVAÇÃO: </a:t>
            </a:r>
            <a:r>
              <a:rPr lang="pt-BR" dirty="0" smtClean="0">
                <a:solidFill>
                  <a:schemeClr val="bg1"/>
                </a:solidFill>
              </a:rPr>
              <a:t>ato ou </a:t>
            </a:r>
            <a:r>
              <a:rPr lang="pt-BR" dirty="0">
                <a:solidFill>
                  <a:schemeClr val="bg1"/>
                </a:solidFill>
              </a:rPr>
              <a:t>efeito de motivar, exposição, de motivos, causas e entusiasmo.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COMPORTAMENTO E MOTIVAÇÃO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err="1">
                <a:solidFill>
                  <a:schemeClr val="bg1"/>
                </a:solidFill>
              </a:rPr>
              <a:t>Branch</a:t>
            </a:r>
            <a:r>
              <a:rPr lang="pt-BR" dirty="0">
                <a:solidFill>
                  <a:schemeClr val="bg1"/>
                </a:solidFill>
              </a:rPr>
              <a:t> (2018) É comum o ser humano focar no problema, ou aquilo </a:t>
            </a:r>
            <a:r>
              <a:rPr lang="pt-BR" dirty="0" smtClean="0">
                <a:solidFill>
                  <a:schemeClr val="bg1"/>
                </a:solidFill>
              </a:rPr>
              <a:t>que ele </a:t>
            </a:r>
            <a:r>
              <a:rPr lang="pt-BR" dirty="0">
                <a:solidFill>
                  <a:schemeClr val="bg1"/>
                </a:solidFill>
              </a:rPr>
              <a:t>julga ser um problema, e não usa sua força na solução dos problemas, </a:t>
            </a:r>
            <a:r>
              <a:rPr lang="pt-BR" dirty="0" smtClean="0">
                <a:solidFill>
                  <a:schemeClr val="bg1"/>
                </a:solidFill>
              </a:rPr>
              <a:t>no tocante </a:t>
            </a:r>
            <a:r>
              <a:rPr lang="pt-BR" dirty="0">
                <a:solidFill>
                  <a:schemeClr val="bg1"/>
                </a:solidFill>
              </a:rPr>
              <a:t>a motivação, ele foca enquanto está se sentindo mal e não no </a:t>
            </a:r>
            <a:r>
              <a:rPr lang="pt-BR" dirty="0" smtClean="0">
                <a:solidFill>
                  <a:schemeClr val="bg1"/>
                </a:solidFill>
              </a:rPr>
              <a:t>quanto está </a:t>
            </a:r>
            <a:r>
              <a:rPr lang="pt-BR" dirty="0">
                <a:solidFill>
                  <a:schemeClr val="bg1"/>
                </a:solidFill>
              </a:rPr>
              <a:t>bem! Ele ainda afirma que, ao reduzir a intensidade de qualquer </a:t>
            </a:r>
            <a:r>
              <a:rPr lang="pt-BR" dirty="0" smtClean="0">
                <a:solidFill>
                  <a:schemeClr val="bg1"/>
                </a:solidFill>
              </a:rPr>
              <a:t>transtorno psicológico</a:t>
            </a:r>
            <a:r>
              <a:rPr lang="pt-BR" dirty="0">
                <a:solidFill>
                  <a:schemeClr val="bg1"/>
                </a:solidFill>
              </a:rPr>
              <a:t>, o indivíduo pode encontrar motivação na capacidade de ver </a:t>
            </a:r>
            <a:r>
              <a:rPr lang="pt-BR" dirty="0" smtClean="0">
                <a:solidFill>
                  <a:schemeClr val="bg1"/>
                </a:solidFill>
              </a:rPr>
              <a:t>a diferença</a:t>
            </a:r>
            <a:r>
              <a:rPr lang="pt-BR" dirty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3372</Words>
  <Application>Microsoft Office PowerPoint</Application>
  <PresentationFormat>Apresentação na tela (4:3)</PresentationFormat>
  <Paragraphs>225</Paragraphs>
  <Slides>62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62</vt:i4>
      </vt:variant>
    </vt:vector>
  </HeadingPairs>
  <TitlesOfParts>
    <vt:vector size="63" baseType="lpstr">
      <vt:lpstr>Tema do Office</vt:lpstr>
      <vt:lpstr>APREDIZAGEM HUMANA, O QUE É E COMO ACONTECE</vt:lpstr>
      <vt:lpstr>AUTOESTIMA</vt:lpstr>
      <vt:lpstr>PROBLEMAS DE AUTOESTIMA</vt:lpstr>
      <vt:lpstr>PROBLEMAS DE AUTOESTIMA</vt:lpstr>
      <vt:lpstr>DESENVOLVER A AUTO ESTIMA</vt:lpstr>
      <vt:lpstr>DESENVOLVER A AUTO ESTIMA</vt:lpstr>
      <vt:lpstr>PRATICAR A AUTO ACEITAÇÃO</vt:lpstr>
      <vt:lpstr>MOTIVAÇÃO</vt:lpstr>
      <vt:lpstr>COMPORTAMENTO E MOTIVAÇÃO</vt:lpstr>
      <vt:lpstr>COMPORTAMENTO E MOTIVAÇÃO</vt:lpstr>
      <vt:lpstr>COMPORTAMENTO E MOTIVAÇÃO</vt:lpstr>
      <vt:lpstr>MOTIVAÇÃO HUMANA</vt:lpstr>
      <vt:lpstr>MOTIVAÇÃO HUMANA</vt:lpstr>
      <vt:lpstr>MOTIVAÇÃO HUMANA</vt:lpstr>
      <vt:lpstr>ETAPAS DO COMPORTAMENTO HUMANO</vt:lpstr>
      <vt:lpstr>CICLO MOTIVACIONAL</vt:lpstr>
      <vt:lpstr>CICLO MOTIVACIONAL</vt:lpstr>
      <vt:lpstr>CICLO MOTIVACIONAL</vt:lpstr>
      <vt:lpstr>ETAPAS DO CICLO MOTIVACIONAL</vt:lpstr>
      <vt:lpstr>ABRAHAM MASLOW</vt:lpstr>
      <vt:lpstr>ABRAHAM MASLOW</vt:lpstr>
      <vt:lpstr>ABRAHAM MASLOW</vt:lpstr>
      <vt:lpstr>ABRAHAM MASLOW</vt:lpstr>
      <vt:lpstr>ABRAHAM MASLOW</vt:lpstr>
      <vt:lpstr>ABRAHAM MASLOW</vt:lpstr>
      <vt:lpstr>INTELIGÊNCIA EMOCIONAL</vt:lpstr>
      <vt:lpstr>INTELIGÊNCIA EMOCIONAL</vt:lpstr>
      <vt:lpstr>INTELIGÊNCIA EMOCIONAL</vt:lpstr>
      <vt:lpstr>INTELIGÊNCIA EMOCIONAL</vt:lpstr>
      <vt:lpstr>LIDERANÇA</vt:lpstr>
      <vt:lpstr>LIDERANÇA</vt:lpstr>
      <vt:lpstr>ESTILOS DE LIDERANÇA</vt:lpstr>
      <vt:lpstr>NÍVEIS DE LIDERANÇA</vt:lpstr>
      <vt:lpstr>TRABALHO EM EQUIPE</vt:lpstr>
      <vt:lpstr>COMO SE DÁ A FORMAÇÃO DE EQUIPE</vt:lpstr>
      <vt:lpstr>APRENDENDO A LIDAR COM EQUIPE</vt:lpstr>
      <vt:lpstr>APRENDENDO A LIDAR COM EQUIPE</vt:lpstr>
      <vt:lpstr>CONHECIMENTO, HABILIDADE E ATITUDE - CHA</vt:lpstr>
      <vt:lpstr>CONHECIMENTO, HABILIDADE E ATITUDE - CHA</vt:lpstr>
      <vt:lpstr>CONHECIMENTO DE SÍ MESMO</vt:lpstr>
      <vt:lpstr>CONHECIMENTO DE SÍ MESMO</vt:lpstr>
      <vt:lpstr>O OUTRO E O CONTEXTO</vt:lpstr>
      <vt:lpstr>O OUTRO E O CONTEXTO</vt:lpstr>
      <vt:lpstr>DIFERENÇAS E CONFLITOS</vt:lpstr>
      <vt:lpstr>DIFERENÇAS E CONFLITOS</vt:lpstr>
      <vt:lpstr>DIFERENÇAS E CONFLITOS</vt:lpstr>
      <vt:lpstr>DIFERENÇAS E CONFLITOS</vt:lpstr>
      <vt:lpstr>IMPORTANCIA DA EMPATIA</vt:lpstr>
      <vt:lpstr>IMPORTANCIA DA EMPATIA</vt:lpstr>
      <vt:lpstr>DAR E RECEBER FEEDBACK</vt:lpstr>
      <vt:lpstr>DAR E RECEBER FEEDBACK</vt:lpstr>
      <vt:lpstr>DAR E RECEBER FEEDBACK</vt:lpstr>
      <vt:lpstr>DAR E RECEBER FEEDBACK</vt:lpstr>
      <vt:lpstr>DAR E RECEBER FEEDBACK</vt:lpstr>
      <vt:lpstr>DAR E RECEBER FEEDBACK</vt:lpstr>
      <vt:lpstr>COMPETÊNCIAS INTERPESSOAIS</vt:lpstr>
      <vt:lpstr>O QUE É COMPETÊNCIA INTERPESSOAL</vt:lpstr>
      <vt:lpstr>O QUE É COMPETÊNCIA INTERPESSOAL</vt:lpstr>
      <vt:lpstr>O QUE É COMPETÊNCIA INTERPESSOAL</vt:lpstr>
      <vt:lpstr>CHA</vt:lpstr>
      <vt:lpstr>COMPETÊNCIA ESSENCIAL</vt:lpstr>
      <vt:lpstr>COMPETÊNCIA ESSENCIAL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user</cp:lastModifiedBy>
  <cp:revision>17</cp:revision>
  <cp:lastPrinted>2020-10-23T15:44:45Z</cp:lastPrinted>
  <dcterms:created xsi:type="dcterms:W3CDTF">2020-10-23T14:46:34Z</dcterms:created>
  <dcterms:modified xsi:type="dcterms:W3CDTF">2021-03-23T22:17:56Z</dcterms:modified>
</cp:coreProperties>
</file>