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257" r:id="rId3"/>
    <p:sldId id="304" r:id="rId4"/>
    <p:sldId id="353" r:id="rId5"/>
    <p:sldId id="354" r:id="rId6"/>
    <p:sldId id="355" r:id="rId7"/>
    <p:sldId id="315" r:id="rId8"/>
    <p:sldId id="316" r:id="rId9"/>
    <p:sldId id="356" r:id="rId10"/>
    <p:sldId id="258" r:id="rId11"/>
    <p:sldId id="357" r:id="rId12"/>
    <p:sldId id="358" r:id="rId13"/>
    <p:sldId id="359" r:id="rId14"/>
    <p:sldId id="360" r:id="rId15"/>
    <p:sldId id="361" r:id="rId16"/>
    <p:sldId id="318" r:id="rId17"/>
    <p:sldId id="362" r:id="rId18"/>
    <p:sldId id="363" r:id="rId19"/>
    <p:sldId id="260" r:id="rId20"/>
    <p:sldId id="364" r:id="rId21"/>
    <p:sldId id="319" r:id="rId22"/>
    <p:sldId id="365" r:id="rId23"/>
    <p:sldId id="366" r:id="rId24"/>
    <p:sldId id="367" r:id="rId25"/>
    <p:sldId id="259" r:id="rId26"/>
  </p:sldIdLst>
  <p:sldSz cx="9144000" cy="6858000" type="screen4x3"/>
  <p:notesSz cx="7104063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635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9CD1B-7D38-4BBB-B59E-EB68453E2C91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C1A76-183E-48D7-A2F2-07D53C8073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1615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79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20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69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60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673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6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082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660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302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09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668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FBAAB-7AB7-4A99-A4A9-25C1419D97FF}" type="datetimeFigureOut">
              <a:rPr lang="pt-BR" smtClean="0"/>
              <a:t>29/01/2021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919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013176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FDB6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DIREITOS TRABALHISTAS E PREVIDENCIÁRIOS</a:t>
            </a:r>
            <a:endParaRPr lang="pt-BR" dirty="0">
              <a:solidFill>
                <a:srgbClr val="FDB63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20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DIREITO DOS TRABALHADORES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chemeClr val="bg1"/>
                </a:solidFill>
              </a:rPr>
              <a:t>DESCANSO SEMANAL REMUNERADO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O art. 67, da CLT, aborda o Descanso Semanal Remunerado, onde </a:t>
            </a:r>
            <a:r>
              <a:rPr lang="pt-BR" dirty="0" smtClean="0">
                <a:solidFill>
                  <a:schemeClr val="bg1"/>
                </a:solidFill>
              </a:rPr>
              <a:t>será assegurado </a:t>
            </a:r>
            <a:r>
              <a:rPr lang="pt-BR" dirty="0">
                <a:solidFill>
                  <a:schemeClr val="bg1"/>
                </a:solidFill>
              </a:rPr>
              <a:t>a todo empregado um descanso semanal de 24 (vinte e quatro</a:t>
            </a:r>
            <a:r>
              <a:rPr lang="pt-BR" dirty="0" smtClean="0">
                <a:solidFill>
                  <a:schemeClr val="bg1"/>
                </a:solidFill>
              </a:rPr>
              <a:t>) horas </a:t>
            </a:r>
            <a:r>
              <a:rPr lang="pt-BR" dirty="0">
                <a:solidFill>
                  <a:schemeClr val="bg1"/>
                </a:solidFill>
              </a:rPr>
              <a:t>consecutivas, o qual, salvo motivo de conveniência pública </a:t>
            </a:r>
            <a:r>
              <a:rPr lang="pt-BR" dirty="0" smtClean="0">
                <a:solidFill>
                  <a:schemeClr val="bg1"/>
                </a:solidFill>
              </a:rPr>
              <a:t>ou necessidade </a:t>
            </a:r>
            <a:r>
              <a:rPr lang="pt-BR" dirty="0">
                <a:solidFill>
                  <a:schemeClr val="bg1"/>
                </a:solidFill>
              </a:rPr>
              <a:t>imperiosa do serviço, deverá coincidir com o domingo, no todo </a:t>
            </a:r>
            <a:r>
              <a:rPr lang="pt-BR" dirty="0" smtClean="0">
                <a:solidFill>
                  <a:schemeClr val="bg1"/>
                </a:solidFill>
              </a:rPr>
              <a:t>ou em </a:t>
            </a:r>
            <a:r>
              <a:rPr lang="pt-BR" dirty="0">
                <a:solidFill>
                  <a:schemeClr val="bg1"/>
                </a:solidFill>
              </a:rPr>
              <a:t>parte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Exemplo de cálculo: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A forma de fazer o cálculo do DSR é o valor das horas extras dividido </a:t>
            </a:r>
            <a:r>
              <a:rPr lang="pt-BR" dirty="0" smtClean="0">
                <a:solidFill>
                  <a:schemeClr val="bg1"/>
                </a:solidFill>
              </a:rPr>
              <a:t>pelos dias </a:t>
            </a:r>
            <a:r>
              <a:rPr lang="pt-BR" dirty="0">
                <a:solidFill>
                  <a:schemeClr val="bg1"/>
                </a:solidFill>
              </a:rPr>
              <a:t>úteis do mês e multiplicado pelos dias não úteis, por esse motivo que </a:t>
            </a:r>
            <a:r>
              <a:rPr lang="pt-BR" dirty="0" smtClean="0">
                <a:solidFill>
                  <a:schemeClr val="bg1"/>
                </a:solidFill>
              </a:rPr>
              <a:t>deve ser </a:t>
            </a:r>
            <a:r>
              <a:rPr lang="pt-BR" dirty="0">
                <a:solidFill>
                  <a:schemeClr val="bg1"/>
                </a:solidFill>
              </a:rPr>
              <a:t>feito mês a mês, ou seja, é um pouco trabalhoso, apesar de ser simples</a:t>
            </a:r>
            <a:r>
              <a:rPr lang="pt-BR" dirty="0" smtClean="0">
                <a:solidFill>
                  <a:schemeClr val="bg1"/>
                </a:solidFill>
              </a:rPr>
              <a:t>. Robson </a:t>
            </a:r>
            <a:r>
              <a:rPr lang="pt-BR" dirty="0">
                <a:solidFill>
                  <a:schemeClr val="bg1"/>
                </a:solidFill>
              </a:rPr>
              <a:t>da Silva, fez no mês de janeiro de 2020, R$180,00 de </a:t>
            </a:r>
            <a:r>
              <a:rPr lang="pt-BR" dirty="0" smtClean="0">
                <a:solidFill>
                  <a:schemeClr val="bg1"/>
                </a:solidFill>
              </a:rPr>
              <a:t>horas extras. Janeiro </a:t>
            </a:r>
            <a:r>
              <a:rPr lang="pt-BR" dirty="0">
                <a:solidFill>
                  <a:schemeClr val="bg1"/>
                </a:solidFill>
              </a:rPr>
              <a:t>tem 31 dias, sendo 26 úteis e 5 não úteis.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Cálculo </a:t>
            </a:r>
            <a:r>
              <a:rPr lang="pt-BR" dirty="0">
                <a:solidFill>
                  <a:schemeClr val="bg1"/>
                </a:solidFill>
              </a:rPr>
              <a:t>do DSR =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R$180,00 </a:t>
            </a:r>
            <a:r>
              <a:rPr lang="pt-BR" dirty="0">
                <a:solidFill>
                  <a:schemeClr val="bg1"/>
                </a:solidFill>
              </a:rPr>
              <a:t>/ 26 x 5 = R$34,61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Resposta</a:t>
            </a:r>
            <a:r>
              <a:rPr lang="pt-BR" dirty="0">
                <a:solidFill>
                  <a:schemeClr val="bg1"/>
                </a:solidFill>
              </a:rPr>
              <a:t>: DSR = R$34,61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41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DIREITO DOS TRABALHADORES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800" b="1" dirty="0" smtClean="0">
                <a:solidFill>
                  <a:schemeClr val="bg1"/>
                </a:solidFill>
              </a:rPr>
              <a:t>FÉRIAS</a:t>
            </a:r>
          </a:p>
          <a:p>
            <a:pPr marL="0" indent="0" algn="just">
              <a:buNone/>
            </a:pPr>
            <a:endParaRPr lang="pt-BR" sz="1800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1800" dirty="0" smtClean="0">
                <a:solidFill>
                  <a:schemeClr val="bg1"/>
                </a:solidFill>
              </a:rPr>
              <a:t>Segundo </a:t>
            </a:r>
            <a:r>
              <a:rPr lang="pt-BR" sz="1800" dirty="0">
                <a:solidFill>
                  <a:schemeClr val="bg1"/>
                </a:solidFill>
              </a:rPr>
              <a:t>os artigos 129 e 130, da CLT, Férias é um período </a:t>
            </a:r>
            <a:r>
              <a:rPr lang="pt-BR" sz="1800" dirty="0" smtClean="0">
                <a:solidFill>
                  <a:schemeClr val="bg1"/>
                </a:solidFill>
              </a:rPr>
              <a:t>de descanso </a:t>
            </a:r>
            <a:r>
              <a:rPr lang="pt-BR" sz="1800" dirty="0">
                <a:solidFill>
                  <a:schemeClr val="bg1"/>
                </a:solidFill>
              </a:rPr>
              <a:t>concedido ao empregado a cada um ano completo de trabalho</a:t>
            </a:r>
            <a:r>
              <a:rPr lang="pt-BR" sz="1800" dirty="0" smtClean="0">
                <a:solidFill>
                  <a:schemeClr val="bg1"/>
                </a:solidFill>
              </a:rPr>
              <a:t>. As </a:t>
            </a:r>
            <a:r>
              <a:rPr lang="pt-BR" sz="1800" dirty="0">
                <a:solidFill>
                  <a:schemeClr val="bg1"/>
                </a:solidFill>
              </a:rPr>
              <a:t>férias são divididas em dois períodos, o período aquisitivo que </a:t>
            </a:r>
            <a:r>
              <a:rPr lang="pt-BR" sz="1800" dirty="0" smtClean="0">
                <a:solidFill>
                  <a:schemeClr val="bg1"/>
                </a:solidFill>
              </a:rPr>
              <a:t>é o </a:t>
            </a:r>
            <a:r>
              <a:rPr lang="pt-BR" sz="1800" dirty="0">
                <a:solidFill>
                  <a:schemeClr val="bg1"/>
                </a:solidFill>
              </a:rPr>
              <a:t>período correspondente a doze meses de trabalho pelo empregado e </a:t>
            </a:r>
            <a:r>
              <a:rPr lang="pt-BR" sz="1800" dirty="0" smtClean="0">
                <a:solidFill>
                  <a:schemeClr val="bg1"/>
                </a:solidFill>
              </a:rPr>
              <a:t>o período </a:t>
            </a:r>
            <a:r>
              <a:rPr lang="pt-BR" sz="1800" dirty="0">
                <a:solidFill>
                  <a:schemeClr val="bg1"/>
                </a:solidFill>
              </a:rPr>
              <a:t>concessivo que é o período em que o empregador pode conceder </a:t>
            </a:r>
            <a:r>
              <a:rPr lang="pt-BR" sz="1800" dirty="0" smtClean="0">
                <a:solidFill>
                  <a:schemeClr val="bg1"/>
                </a:solidFill>
              </a:rPr>
              <a:t>as férias </a:t>
            </a:r>
            <a:r>
              <a:rPr lang="pt-BR" sz="1800" dirty="0">
                <a:solidFill>
                  <a:schemeClr val="bg1"/>
                </a:solidFill>
              </a:rPr>
              <a:t>ao empregado</a:t>
            </a:r>
            <a:r>
              <a:rPr lang="pt-BR" sz="1800" dirty="0" smtClean="0">
                <a:solidFill>
                  <a:schemeClr val="bg1"/>
                </a:solidFill>
              </a:rPr>
              <a:t>. Os </a:t>
            </a:r>
            <a:r>
              <a:rPr lang="pt-BR" sz="1800" dirty="0">
                <a:solidFill>
                  <a:schemeClr val="bg1"/>
                </a:solidFill>
              </a:rPr>
              <a:t>aprendizes têm direito às férias, contudo, no caso dos </a:t>
            </a:r>
            <a:r>
              <a:rPr lang="pt-BR" sz="1800" dirty="0" smtClean="0">
                <a:solidFill>
                  <a:schemeClr val="bg1"/>
                </a:solidFill>
              </a:rPr>
              <a:t>aprendizes com </a:t>
            </a:r>
            <a:r>
              <a:rPr lang="pt-BR" sz="1800" dirty="0">
                <a:solidFill>
                  <a:schemeClr val="bg1"/>
                </a:solidFill>
              </a:rPr>
              <a:t>menos de 18 anos, as férias devem ser concedidas </a:t>
            </a:r>
            <a:r>
              <a:rPr lang="pt-BR" sz="1800" dirty="0" smtClean="0">
                <a:solidFill>
                  <a:schemeClr val="bg1"/>
                </a:solidFill>
              </a:rPr>
              <a:t> Juntamente </a:t>
            </a:r>
            <a:r>
              <a:rPr lang="pt-BR" sz="1800" dirty="0">
                <a:solidFill>
                  <a:schemeClr val="bg1"/>
                </a:solidFill>
              </a:rPr>
              <a:t>com </a:t>
            </a:r>
            <a:r>
              <a:rPr lang="pt-BR" sz="1800" dirty="0" smtClean="0">
                <a:solidFill>
                  <a:schemeClr val="bg1"/>
                </a:solidFill>
              </a:rPr>
              <a:t>as férias </a:t>
            </a:r>
            <a:r>
              <a:rPr lang="pt-BR" sz="1800" dirty="0">
                <a:solidFill>
                  <a:schemeClr val="bg1"/>
                </a:solidFill>
              </a:rPr>
              <a:t>escolares</a:t>
            </a:r>
            <a:r>
              <a:rPr lang="pt-BR" sz="1800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258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DIREITO DOS TRABALHADORES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000" b="1" dirty="0" smtClean="0">
                <a:solidFill>
                  <a:schemeClr val="bg1"/>
                </a:solidFill>
              </a:rPr>
              <a:t>FÉRIAS</a:t>
            </a: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000" dirty="0">
                <a:solidFill>
                  <a:schemeClr val="bg1"/>
                </a:solidFill>
              </a:rPr>
              <a:t>A CLT em seu art. 134 prescreve que havendo concordância </a:t>
            </a:r>
            <a:r>
              <a:rPr lang="pt-BR" sz="2000" dirty="0" smtClean="0">
                <a:solidFill>
                  <a:schemeClr val="bg1"/>
                </a:solidFill>
              </a:rPr>
              <a:t>do empregado </a:t>
            </a:r>
            <a:r>
              <a:rPr lang="pt-BR" sz="2000" dirty="0">
                <a:solidFill>
                  <a:schemeClr val="bg1"/>
                </a:solidFill>
              </a:rPr>
              <a:t>o período de férias poderá ser usufruído em até três períodos </a:t>
            </a:r>
            <a:r>
              <a:rPr lang="pt-BR" sz="2000" dirty="0" smtClean="0">
                <a:solidFill>
                  <a:schemeClr val="bg1"/>
                </a:solidFill>
              </a:rPr>
              <a:t>com algumas </a:t>
            </a:r>
            <a:r>
              <a:rPr lang="pt-BR" sz="2000" dirty="0">
                <a:solidFill>
                  <a:schemeClr val="bg1"/>
                </a:solidFill>
              </a:rPr>
              <a:t>determinações:</a:t>
            </a:r>
          </a:p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Um </a:t>
            </a:r>
            <a:r>
              <a:rPr lang="pt-BR" sz="2000" dirty="0">
                <a:solidFill>
                  <a:schemeClr val="bg1"/>
                </a:solidFill>
              </a:rPr>
              <a:t>dos períodos não poderá ser inferior a 14 dias corridos;</a:t>
            </a:r>
          </a:p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E </a:t>
            </a:r>
            <a:r>
              <a:rPr lang="pt-BR" sz="2000" dirty="0">
                <a:solidFill>
                  <a:schemeClr val="bg1"/>
                </a:solidFill>
              </a:rPr>
              <a:t>os demais não poderão ser inferiores a 5 dias corridos</a:t>
            </a:r>
            <a:r>
              <a:rPr lang="pt-BR" sz="2000" dirty="0" smtClean="0">
                <a:solidFill>
                  <a:schemeClr val="bg1"/>
                </a:solidFill>
              </a:rPr>
              <a:t>.”</a:t>
            </a:r>
          </a:p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O </a:t>
            </a:r>
            <a:r>
              <a:rPr lang="pt-BR" sz="2000" dirty="0">
                <a:solidFill>
                  <a:schemeClr val="bg1"/>
                </a:solidFill>
              </a:rPr>
              <a:t>valor das férias é composto por um abono de um terço a mais do que </a:t>
            </a:r>
            <a:r>
              <a:rPr lang="pt-BR" sz="2000" dirty="0" smtClean="0">
                <a:solidFill>
                  <a:schemeClr val="bg1"/>
                </a:solidFill>
              </a:rPr>
              <a:t>o salário </a:t>
            </a:r>
            <a:r>
              <a:rPr lang="pt-BR" sz="2000" dirty="0">
                <a:solidFill>
                  <a:schemeClr val="bg1"/>
                </a:solidFill>
              </a:rPr>
              <a:t>normal.</a:t>
            </a:r>
          </a:p>
          <a:p>
            <a:pPr marL="0" indent="0" algn="just">
              <a:buNone/>
            </a:pPr>
            <a:endParaRPr lang="pt-BR" sz="20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000" dirty="0" smtClean="0">
                <a:solidFill>
                  <a:schemeClr val="bg1"/>
                </a:solidFill>
              </a:rPr>
              <a:t>Exemplo</a:t>
            </a:r>
            <a:r>
              <a:rPr lang="pt-BR" sz="2000" dirty="0">
                <a:solidFill>
                  <a:schemeClr val="bg1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bg1"/>
                </a:solidFill>
              </a:rPr>
              <a:t>Remuneração: R$1.200,00 / 3 = R$400,00, nesse caso o total de férias a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bg1"/>
                </a:solidFill>
              </a:rPr>
              <a:t>receber é:</a:t>
            </a:r>
          </a:p>
          <a:p>
            <a:pPr marL="0" indent="0" algn="just">
              <a:buNone/>
            </a:pPr>
            <a:r>
              <a:rPr lang="pt-BR" sz="2000" dirty="0">
                <a:solidFill>
                  <a:schemeClr val="bg1"/>
                </a:solidFill>
              </a:rPr>
              <a:t>R$1.200,00 + R$400,00 = 1.600,00.</a:t>
            </a:r>
            <a:endParaRPr 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4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DIREITO DOS TRABALHADORES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dirty="0" smtClean="0">
                <a:solidFill>
                  <a:schemeClr val="bg1"/>
                </a:solidFill>
              </a:rPr>
              <a:t>13º SALÁRIO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O</a:t>
            </a:r>
            <a:r>
              <a:rPr lang="pt-BR" sz="2400" dirty="0"/>
              <a:t> </a:t>
            </a:r>
            <a:r>
              <a:rPr lang="pt-BR" sz="2400" dirty="0">
                <a:solidFill>
                  <a:schemeClr val="bg1"/>
                </a:solidFill>
              </a:rPr>
              <a:t>Décimo Terceiro Salário, também conhecido como </a:t>
            </a:r>
            <a:r>
              <a:rPr lang="pt-BR" sz="2400" dirty="0" smtClean="0">
                <a:solidFill>
                  <a:schemeClr val="bg1"/>
                </a:solidFill>
              </a:rPr>
              <a:t>gratificação natalina </a:t>
            </a:r>
            <a:r>
              <a:rPr lang="pt-BR" sz="2400" dirty="0">
                <a:solidFill>
                  <a:schemeClr val="bg1"/>
                </a:solidFill>
              </a:rPr>
              <a:t>é um salário adicional pago, geralmente no final do ano. Assim </a:t>
            </a:r>
            <a:r>
              <a:rPr lang="pt-BR" sz="2400" dirty="0" smtClean="0">
                <a:solidFill>
                  <a:schemeClr val="bg1"/>
                </a:solidFill>
              </a:rPr>
              <a:t>como os </a:t>
            </a:r>
            <a:r>
              <a:rPr lang="pt-BR" sz="2400" dirty="0">
                <a:solidFill>
                  <a:schemeClr val="bg1"/>
                </a:solidFill>
              </a:rPr>
              <a:t>trabalhadores de </a:t>
            </a:r>
            <a:r>
              <a:rPr lang="pt-BR" sz="2400" dirty="0" smtClean="0">
                <a:solidFill>
                  <a:schemeClr val="bg1"/>
                </a:solidFill>
              </a:rPr>
              <a:t>um </a:t>
            </a:r>
            <a:r>
              <a:rPr lang="pt-BR" sz="2400" dirty="0">
                <a:solidFill>
                  <a:schemeClr val="bg1"/>
                </a:solidFill>
              </a:rPr>
              <a:t>modo geral, os aprendizes também têm direito </a:t>
            </a:r>
            <a:r>
              <a:rPr lang="pt-BR" sz="2400" dirty="0" smtClean="0">
                <a:solidFill>
                  <a:schemeClr val="bg1"/>
                </a:solidFill>
              </a:rPr>
              <a:t>ao décimo </a:t>
            </a:r>
            <a:r>
              <a:rPr lang="pt-BR" sz="2400" dirty="0">
                <a:solidFill>
                  <a:schemeClr val="bg1"/>
                </a:solidFill>
              </a:rPr>
              <a:t>terceiro</a:t>
            </a:r>
            <a:r>
              <a:rPr lang="pt-BR" sz="2400" dirty="0" smtClean="0">
                <a:solidFill>
                  <a:schemeClr val="bg1"/>
                </a:solidFill>
              </a:rPr>
              <a:t>. </a:t>
            </a:r>
            <a:r>
              <a:rPr lang="pt-BR" sz="2400" dirty="0">
                <a:solidFill>
                  <a:schemeClr val="bg1"/>
                </a:solidFill>
              </a:rPr>
              <a:t>A previsão legal do Décimo Terceiro Salário está contida </a:t>
            </a:r>
            <a:r>
              <a:rPr lang="pt-BR" sz="2400" dirty="0" smtClean="0">
                <a:solidFill>
                  <a:schemeClr val="bg1"/>
                </a:solidFill>
              </a:rPr>
              <a:t>na Constituição </a:t>
            </a:r>
            <a:r>
              <a:rPr lang="pt-BR" sz="2400" dirty="0">
                <a:solidFill>
                  <a:schemeClr val="bg1"/>
                </a:solidFill>
              </a:rPr>
              <a:t>Federal, em seu art. 7º, inciso VIII, na Lei 4.090/1962, na </a:t>
            </a:r>
            <a:r>
              <a:rPr lang="pt-BR" sz="2400" dirty="0" smtClean="0">
                <a:solidFill>
                  <a:schemeClr val="bg1"/>
                </a:solidFill>
              </a:rPr>
              <a:t>Lei 4.749/1965 </a:t>
            </a:r>
            <a:r>
              <a:rPr lang="pt-BR" sz="2400" dirty="0">
                <a:solidFill>
                  <a:schemeClr val="bg1"/>
                </a:solidFill>
              </a:rPr>
              <a:t>e no Decreto 57.155/65.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Existem duas formas de o décimo terceiro ser pago, na primeira </a:t>
            </a:r>
            <a:r>
              <a:rPr lang="pt-BR" sz="2400" dirty="0" smtClean="0">
                <a:solidFill>
                  <a:schemeClr val="bg1"/>
                </a:solidFill>
              </a:rPr>
              <a:t>ele pode </a:t>
            </a:r>
            <a:r>
              <a:rPr lang="pt-BR" sz="2400" dirty="0">
                <a:solidFill>
                  <a:schemeClr val="bg1"/>
                </a:solidFill>
              </a:rPr>
              <a:t>ser pago em duas parcelas e na segunda ele pode ser pago de </a:t>
            </a:r>
            <a:r>
              <a:rPr lang="pt-BR" sz="2400" dirty="0" smtClean="0">
                <a:solidFill>
                  <a:schemeClr val="bg1"/>
                </a:solidFill>
              </a:rPr>
              <a:t>forma integral</a:t>
            </a:r>
            <a:r>
              <a:rPr lang="pt-BR" sz="2400" dirty="0">
                <a:solidFill>
                  <a:schemeClr val="bg1"/>
                </a:solidFill>
              </a:rPr>
              <a:t>.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09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DIREITO DOS TRABALHADORES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dirty="0" smtClean="0">
                <a:solidFill>
                  <a:schemeClr val="bg1"/>
                </a:solidFill>
              </a:rPr>
              <a:t>13º SALÁRIO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A empresa deverá efetuar o pagamento do Décimo Terceiro </a:t>
            </a:r>
            <a:r>
              <a:rPr lang="pt-BR" sz="2400" dirty="0" smtClean="0">
                <a:solidFill>
                  <a:schemeClr val="bg1"/>
                </a:solidFill>
              </a:rPr>
              <a:t>Salário ao </a:t>
            </a:r>
            <a:r>
              <a:rPr lang="pt-BR" sz="2400" dirty="0">
                <a:solidFill>
                  <a:schemeClr val="bg1"/>
                </a:solidFill>
              </a:rPr>
              <a:t>seu funcionário como gratificação salarial, </a:t>
            </a:r>
            <a:r>
              <a:rPr lang="pt-BR" sz="2400" dirty="0">
                <a:solidFill>
                  <a:schemeClr val="bg1"/>
                </a:solidFill>
              </a:rPr>
              <a:t>i</a:t>
            </a:r>
            <a:r>
              <a:rPr lang="pt-BR" sz="2400" dirty="0" smtClean="0">
                <a:solidFill>
                  <a:schemeClr val="bg1"/>
                </a:solidFill>
              </a:rPr>
              <a:t>ndependente </a:t>
            </a:r>
            <a:r>
              <a:rPr lang="pt-BR" sz="2400" dirty="0">
                <a:solidFill>
                  <a:schemeClr val="bg1"/>
                </a:solidFill>
              </a:rPr>
              <a:t>da </a:t>
            </a:r>
            <a:r>
              <a:rPr lang="pt-BR" sz="2400" dirty="0" smtClean="0">
                <a:solidFill>
                  <a:schemeClr val="bg1"/>
                </a:solidFill>
              </a:rPr>
              <a:t>remuneração, essa </a:t>
            </a:r>
            <a:r>
              <a:rPr lang="pt-BR" sz="2400" dirty="0">
                <a:solidFill>
                  <a:schemeClr val="bg1"/>
                </a:solidFill>
              </a:rPr>
              <a:t>remuneração corresponderá a 1/12 avos, da remuneração devida </a:t>
            </a:r>
            <a:r>
              <a:rPr lang="pt-BR" sz="2400" dirty="0" smtClean="0">
                <a:solidFill>
                  <a:schemeClr val="bg1"/>
                </a:solidFill>
              </a:rPr>
              <a:t>em dezembro</a:t>
            </a:r>
            <a:r>
              <a:rPr lang="pt-BR" sz="2400" dirty="0">
                <a:solidFill>
                  <a:schemeClr val="bg1"/>
                </a:solidFill>
              </a:rPr>
              <a:t>, correspondente aos meses trabalhados no ano correspondente</a:t>
            </a:r>
            <a:r>
              <a:rPr lang="pt-BR" sz="2400" dirty="0" smtClean="0">
                <a:solidFill>
                  <a:schemeClr val="bg1"/>
                </a:solidFill>
              </a:rPr>
              <a:t>. O </a:t>
            </a:r>
            <a:r>
              <a:rPr lang="pt-BR" sz="2400" dirty="0">
                <a:solidFill>
                  <a:schemeClr val="bg1"/>
                </a:solidFill>
              </a:rPr>
              <a:t>prazo para o décimo terceiro ser pago é o dia 20 do mês </a:t>
            </a:r>
            <a:r>
              <a:rPr lang="pt-BR" sz="2400" dirty="0" smtClean="0">
                <a:solidFill>
                  <a:schemeClr val="bg1"/>
                </a:solidFill>
              </a:rPr>
              <a:t>de dezembro</a:t>
            </a:r>
            <a:r>
              <a:rPr lang="pt-BR" sz="2400" dirty="0">
                <a:solidFill>
                  <a:schemeClr val="bg1"/>
                </a:solidFill>
              </a:rPr>
              <a:t>.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47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DIREITO DOS TRABALHADORES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200" b="1" dirty="0" smtClean="0">
                <a:solidFill>
                  <a:schemeClr val="bg1"/>
                </a:solidFill>
              </a:rPr>
              <a:t>13º SALÁRIO</a:t>
            </a:r>
          </a:p>
          <a:p>
            <a:pPr marL="0" indent="0">
              <a:buNone/>
            </a:pPr>
            <a:r>
              <a:rPr lang="pt-BR" sz="2200" b="1" dirty="0" smtClean="0">
                <a:solidFill>
                  <a:schemeClr val="bg1"/>
                </a:solidFill>
              </a:rPr>
              <a:t>Exemplo </a:t>
            </a:r>
            <a:r>
              <a:rPr lang="pt-BR" sz="2200" b="1" dirty="0">
                <a:solidFill>
                  <a:schemeClr val="bg1"/>
                </a:solidFill>
              </a:rPr>
              <a:t>1</a:t>
            </a:r>
          </a:p>
          <a:p>
            <a:pPr marL="0" indent="0">
              <a:buNone/>
            </a:pPr>
            <a:r>
              <a:rPr lang="pt-BR" sz="2200" dirty="0">
                <a:solidFill>
                  <a:schemeClr val="bg1"/>
                </a:solidFill>
              </a:rPr>
              <a:t>Remuneração (salário): </a:t>
            </a:r>
            <a:r>
              <a:rPr lang="pt-BR" sz="2200" dirty="0" smtClean="0">
                <a:solidFill>
                  <a:schemeClr val="bg1"/>
                </a:solidFill>
              </a:rPr>
              <a:t>R$1.200,00 Caso </a:t>
            </a:r>
            <a:r>
              <a:rPr lang="pt-BR" sz="2200" dirty="0">
                <a:solidFill>
                  <a:schemeClr val="bg1"/>
                </a:solidFill>
              </a:rPr>
              <a:t>este empregado tenha iniciado suas atividades nesta empresa, </a:t>
            </a:r>
            <a:r>
              <a:rPr lang="pt-BR" sz="2200" dirty="0" smtClean="0">
                <a:solidFill>
                  <a:schemeClr val="bg1"/>
                </a:solidFill>
              </a:rPr>
              <a:t>em janeiro </a:t>
            </a:r>
            <a:r>
              <a:rPr lang="pt-BR" sz="2200" dirty="0">
                <a:solidFill>
                  <a:schemeClr val="bg1"/>
                </a:solidFill>
              </a:rPr>
              <a:t>x1 em dezembro de x1 e terá uma gratificação 13º Salário, no valor </a:t>
            </a:r>
            <a:r>
              <a:rPr lang="pt-BR" sz="2200" dirty="0" smtClean="0">
                <a:solidFill>
                  <a:schemeClr val="bg1"/>
                </a:solidFill>
              </a:rPr>
              <a:t>de R$1.200,00.</a:t>
            </a:r>
          </a:p>
          <a:p>
            <a:pPr marL="0" indent="0">
              <a:buNone/>
            </a:pPr>
            <a:endParaRPr lang="pt-BR" sz="2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sz="2200" b="1" dirty="0">
                <a:solidFill>
                  <a:schemeClr val="bg1"/>
                </a:solidFill>
              </a:rPr>
              <a:t>Exemplo 2</a:t>
            </a:r>
          </a:p>
          <a:p>
            <a:pPr marL="0" indent="0">
              <a:buNone/>
            </a:pPr>
            <a:r>
              <a:rPr lang="pt-BR" sz="2200" dirty="0">
                <a:solidFill>
                  <a:schemeClr val="bg1"/>
                </a:solidFill>
              </a:rPr>
              <a:t>Remuneração (salário): </a:t>
            </a:r>
            <a:r>
              <a:rPr lang="pt-BR" sz="2200" dirty="0" smtClean="0">
                <a:solidFill>
                  <a:schemeClr val="bg1"/>
                </a:solidFill>
              </a:rPr>
              <a:t>R$1.200,00 Caso </a:t>
            </a:r>
            <a:r>
              <a:rPr lang="pt-BR" sz="2200" dirty="0">
                <a:solidFill>
                  <a:schemeClr val="bg1"/>
                </a:solidFill>
              </a:rPr>
              <a:t>este empregado, tenha iniciado suas atividades nesta empresa, </a:t>
            </a:r>
            <a:r>
              <a:rPr lang="pt-BR" sz="2200" dirty="0" smtClean="0">
                <a:solidFill>
                  <a:schemeClr val="bg1"/>
                </a:solidFill>
              </a:rPr>
              <a:t>em agosto </a:t>
            </a:r>
            <a:r>
              <a:rPr lang="pt-BR" sz="2200" dirty="0">
                <a:solidFill>
                  <a:schemeClr val="bg1"/>
                </a:solidFill>
              </a:rPr>
              <a:t>x1 em </a:t>
            </a:r>
            <a:r>
              <a:rPr lang="pt-BR" sz="2200" dirty="0" smtClean="0">
                <a:solidFill>
                  <a:schemeClr val="bg1"/>
                </a:solidFill>
              </a:rPr>
              <a:t>dezembro </a:t>
            </a:r>
            <a:r>
              <a:rPr lang="pt-BR" sz="2200" dirty="0">
                <a:solidFill>
                  <a:schemeClr val="bg1"/>
                </a:solidFill>
              </a:rPr>
              <a:t>de x1, e terá uma gratificação 13º Salário, no valor de:</a:t>
            </a:r>
          </a:p>
          <a:p>
            <a:pPr marL="0" indent="0">
              <a:buNone/>
            </a:pPr>
            <a:r>
              <a:rPr lang="pt-BR" sz="2200" dirty="0">
                <a:solidFill>
                  <a:schemeClr val="bg1"/>
                </a:solidFill>
              </a:rPr>
              <a:t>R$1.200,00 / 12 = R$120,00 x 5 (referente agosto a dezembro x1), </a:t>
            </a:r>
            <a:r>
              <a:rPr lang="pt-BR" sz="2200" dirty="0" smtClean="0">
                <a:solidFill>
                  <a:schemeClr val="bg1"/>
                </a:solidFill>
              </a:rPr>
              <a:t>somando um </a:t>
            </a:r>
            <a:r>
              <a:rPr lang="pt-BR" sz="2200" dirty="0">
                <a:solidFill>
                  <a:schemeClr val="bg1"/>
                </a:solidFill>
              </a:rPr>
              <a:t>montante de R$600,00, que terá que ser pago até 20 de dezembro de x1.</a:t>
            </a: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80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PIS – PROGRAMA DE 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INTEGRAÇÃO SOCIAL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O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>
                <a:solidFill>
                  <a:schemeClr val="bg1"/>
                </a:solidFill>
              </a:rPr>
              <a:t>cidadão que participa como empregado da empresas do </a:t>
            </a:r>
            <a:r>
              <a:rPr lang="pt-BR" dirty="0" smtClean="0">
                <a:solidFill>
                  <a:schemeClr val="bg1"/>
                </a:solidFill>
              </a:rPr>
              <a:t>setor privado</a:t>
            </a:r>
            <a:r>
              <a:rPr lang="pt-BR" dirty="0">
                <a:solidFill>
                  <a:schemeClr val="bg1"/>
                </a:solidFill>
              </a:rPr>
              <a:t>, com base na Lei 7/1970, tem direito a esse benefício desde que </a:t>
            </a:r>
            <a:r>
              <a:rPr lang="pt-BR" dirty="0" smtClean="0">
                <a:solidFill>
                  <a:schemeClr val="bg1"/>
                </a:solidFill>
              </a:rPr>
              <a:t>se enquadre </a:t>
            </a:r>
            <a:r>
              <a:rPr lang="pt-BR" dirty="0">
                <a:solidFill>
                  <a:schemeClr val="bg1"/>
                </a:solidFill>
              </a:rPr>
              <a:t>nas regras do mesmo, o pagamento do PIS, até o momento é </a:t>
            </a:r>
            <a:r>
              <a:rPr lang="pt-BR" dirty="0" smtClean="0">
                <a:solidFill>
                  <a:schemeClr val="bg1"/>
                </a:solidFill>
              </a:rPr>
              <a:t>de responsabilidade </a:t>
            </a:r>
            <a:r>
              <a:rPr lang="pt-BR" dirty="0">
                <a:solidFill>
                  <a:schemeClr val="bg1"/>
                </a:solidFill>
              </a:rPr>
              <a:t>da CEF.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10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PIS – PROGRAMA DE 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INTEGRAÇÃO SOCIAL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Para ter direito ao PIS o empregado precisa ter Carteira de Trabalho e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Previdência Social (CTPS), e ainda preencher os seguintes requisitos</a:t>
            </a:r>
            <a:r>
              <a:rPr lang="pt-BR" dirty="0" smtClean="0">
                <a:solidFill>
                  <a:schemeClr val="bg1"/>
                </a:solidFill>
              </a:rPr>
              <a:t>:</a:t>
            </a: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>
                <a:solidFill>
                  <a:schemeClr val="bg1"/>
                </a:solidFill>
              </a:rPr>
              <a:t>empregado deve estar cadastrado há pelo menos 5 anos no PIS;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Estar </a:t>
            </a:r>
            <a:r>
              <a:rPr lang="pt-BR" dirty="0">
                <a:solidFill>
                  <a:schemeClr val="bg1"/>
                </a:solidFill>
              </a:rPr>
              <a:t>registrado de acordo com a lei e recebido de empregador </a:t>
            </a:r>
            <a:r>
              <a:rPr lang="pt-BR" dirty="0" smtClean="0">
                <a:solidFill>
                  <a:schemeClr val="bg1"/>
                </a:solidFill>
              </a:rPr>
              <a:t>pessoa jurídica </a:t>
            </a:r>
            <a:r>
              <a:rPr lang="pt-BR" dirty="0">
                <a:solidFill>
                  <a:schemeClr val="bg1"/>
                </a:solidFill>
              </a:rPr>
              <a:t>remuneração média de até dois salários mínimos no </a:t>
            </a:r>
            <a:r>
              <a:rPr lang="pt-BR" dirty="0" smtClean="0">
                <a:solidFill>
                  <a:schemeClr val="bg1"/>
                </a:solidFill>
              </a:rPr>
              <a:t>período trabalhado </a:t>
            </a:r>
            <a:r>
              <a:rPr lang="pt-BR" dirty="0">
                <a:solidFill>
                  <a:schemeClr val="bg1"/>
                </a:solidFill>
              </a:rPr>
              <a:t>no ano-base e também trabalhado com carteira assinada </a:t>
            </a:r>
            <a:r>
              <a:rPr lang="pt-BR" dirty="0" smtClean="0">
                <a:solidFill>
                  <a:schemeClr val="bg1"/>
                </a:solidFill>
              </a:rPr>
              <a:t>por no </a:t>
            </a:r>
            <a:r>
              <a:rPr lang="pt-BR" dirty="0">
                <a:solidFill>
                  <a:schemeClr val="bg1"/>
                </a:solidFill>
              </a:rPr>
              <a:t>mínimo 30 dias no ano-base;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Essa </a:t>
            </a:r>
            <a:r>
              <a:rPr lang="pt-BR" dirty="0">
                <a:solidFill>
                  <a:schemeClr val="bg1"/>
                </a:solidFill>
              </a:rPr>
              <a:t>responsabilidade da empresa onde o mesmo está registrado </a:t>
            </a:r>
            <a:r>
              <a:rPr lang="pt-BR" dirty="0" smtClean="0">
                <a:solidFill>
                  <a:schemeClr val="bg1"/>
                </a:solidFill>
              </a:rPr>
              <a:t>de informar </a:t>
            </a:r>
            <a:r>
              <a:rPr lang="pt-BR" dirty="0">
                <a:solidFill>
                  <a:schemeClr val="bg1"/>
                </a:solidFill>
              </a:rPr>
              <a:t>aos órgãos competentes para que possa constar na RAIS </a:t>
            </a:r>
            <a:r>
              <a:rPr lang="pt-BR" dirty="0" smtClean="0">
                <a:solidFill>
                  <a:schemeClr val="bg1"/>
                </a:solidFill>
              </a:rPr>
              <a:t>- Relação </a:t>
            </a:r>
            <a:r>
              <a:rPr lang="pt-BR" dirty="0">
                <a:solidFill>
                  <a:schemeClr val="bg1"/>
                </a:solidFill>
              </a:rPr>
              <a:t>Anual de Informações Sociais - pertinente ao ano-base</a:t>
            </a:r>
            <a:r>
              <a:rPr lang="pt-BR" dirty="0" smtClean="0">
                <a:solidFill>
                  <a:schemeClr val="bg1"/>
                </a:solidFill>
              </a:rPr>
              <a:t>; 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>
                <a:solidFill>
                  <a:schemeClr val="bg1"/>
                </a:solidFill>
              </a:rPr>
              <a:t>valor do Abono Salarial é de até um salário mínimo, proporcional </a:t>
            </a:r>
            <a:r>
              <a:rPr lang="pt-BR" dirty="0" smtClean="0">
                <a:solidFill>
                  <a:schemeClr val="bg1"/>
                </a:solidFill>
              </a:rPr>
              <a:t>aos meses </a:t>
            </a:r>
            <a:r>
              <a:rPr lang="pt-BR" dirty="0">
                <a:solidFill>
                  <a:schemeClr val="bg1"/>
                </a:solidFill>
              </a:rPr>
              <a:t>trabalhados no ano-base.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PASEP – </a:t>
            </a:r>
            <a:r>
              <a:rPr lang="pt-BR" dirty="0">
                <a:solidFill>
                  <a:schemeClr val="bg1"/>
                </a:solidFill>
              </a:rPr>
              <a:t>Programa de Formação do Patrimônio do Servidor Público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 smtClean="0">
                <a:solidFill>
                  <a:schemeClr val="bg1"/>
                </a:solidFill>
              </a:rPr>
              <a:t>Foi instituído pela Lei </a:t>
            </a:r>
            <a:r>
              <a:rPr lang="pt-BR" sz="2800" dirty="0">
                <a:solidFill>
                  <a:schemeClr val="bg1"/>
                </a:solidFill>
              </a:rPr>
              <a:t>complementar 8/1970</a:t>
            </a:r>
            <a:r>
              <a:rPr lang="pt-BR" sz="2800" dirty="0" smtClean="0">
                <a:solidFill>
                  <a:schemeClr val="bg1"/>
                </a:solidFill>
              </a:rPr>
              <a:t>,</a:t>
            </a:r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dirty="0" smtClean="0">
                <a:solidFill>
                  <a:schemeClr val="bg1"/>
                </a:solidFill>
              </a:rPr>
              <a:t>fazendo parte </a:t>
            </a:r>
            <a:r>
              <a:rPr lang="pt-BR" sz="2800" dirty="0">
                <a:solidFill>
                  <a:schemeClr val="bg1"/>
                </a:solidFill>
              </a:rPr>
              <a:t>desse contexto: União, Estados, Municípios, Distrito Federal e territórios</a:t>
            </a:r>
            <a:r>
              <a:rPr lang="pt-BR" sz="2800" dirty="0" smtClean="0">
                <a:solidFill>
                  <a:schemeClr val="bg1"/>
                </a:solidFill>
              </a:rPr>
              <a:t>, onde </a:t>
            </a:r>
            <a:r>
              <a:rPr lang="pt-BR" sz="2800" dirty="0">
                <a:solidFill>
                  <a:schemeClr val="bg1"/>
                </a:solidFill>
              </a:rPr>
              <a:t>contribuem com o fundo destinado aos empregados do setor público. </a:t>
            </a:r>
            <a:r>
              <a:rPr lang="pt-BR" sz="2800" dirty="0" smtClean="0">
                <a:solidFill>
                  <a:schemeClr val="bg1"/>
                </a:solidFill>
              </a:rPr>
              <a:t>O presente </a:t>
            </a:r>
            <a:r>
              <a:rPr lang="pt-BR" sz="2800" dirty="0">
                <a:solidFill>
                  <a:schemeClr val="bg1"/>
                </a:solidFill>
              </a:rPr>
              <a:t>programa é parecido com o PIS, </a:t>
            </a:r>
            <a:r>
              <a:rPr lang="pt-BR" sz="2800" dirty="0" smtClean="0">
                <a:solidFill>
                  <a:schemeClr val="bg1"/>
                </a:solidFill>
              </a:rPr>
              <a:t>contudo </a:t>
            </a:r>
            <a:r>
              <a:rPr lang="pt-BR" sz="2800" dirty="0">
                <a:solidFill>
                  <a:schemeClr val="bg1"/>
                </a:solidFill>
              </a:rPr>
              <a:t>o seu pagamento é </a:t>
            </a:r>
            <a:r>
              <a:rPr lang="pt-BR" sz="2800" dirty="0" smtClean="0">
                <a:solidFill>
                  <a:schemeClr val="bg1"/>
                </a:solidFill>
              </a:rPr>
              <a:t>de responsabilidade </a:t>
            </a:r>
            <a:r>
              <a:rPr lang="pt-BR" sz="2800" dirty="0">
                <a:solidFill>
                  <a:schemeClr val="bg1"/>
                </a:solidFill>
              </a:rPr>
              <a:t>do Banco do Brasil.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9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FGTS - </a:t>
            </a:r>
            <a:r>
              <a:rPr lang="pt-BR" dirty="0">
                <a:solidFill>
                  <a:schemeClr val="bg1"/>
                </a:solidFill>
              </a:rPr>
              <a:t>FUNDO DE GARANTIA DO TEMPO DE </a:t>
            </a:r>
            <a:r>
              <a:rPr lang="pt-BR" dirty="0" smtClean="0">
                <a:solidFill>
                  <a:schemeClr val="bg1"/>
                </a:solidFill>
              </a:rPr>
              <a:t>SERVIÇO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Foi criado </a:t>
            </a:r>
            <a:r>
              <a:rPr lang="pt-BR" dirty="0">
                <a:solidFill>
                  <a:schemeClr val="bg1"/>
                </a:solidFill>
              </a:rPr>
              <a:t>pela Lei 8.036/90, com o objetivo de amparar o trabalhador</a:t>
            </a:r>
            <a:r>
              <a:rPr lang="pt-BR" dirty="0" smtClean="0">
                <a:solidFill>
                  <a:schemeClr val="bg1"/>
                </a:solidFill>
              </a:rPr>
              <a:t>. A </a:t>
            </a:r>
            <a:r>
              <a:rPr lang="pt-BR" dirty="0">
                <a:solidFill>
                  <a:schemeClr val="bg1"/>
                </a:solidFill>
              </a:rPr>
              <a:t>CEF, tem a responsabilidade de administrar esse recurso, sendo </a:t>
            </a:r>
            <a:r>
              <a:rPr lang="pt-BR" dirty="0" smtClean="0">
                <a:solidFill>
                  <a:schemeClr val="bg1"/>
                </a:solidFill>
              </a:rPr>
              <a:t>que a </a:t>
            </a:r>
            <a:r>
              <a:rPr lang="pt-BR" dirty="0">
                <a:solidFill>
                  <a:schemeClr val="bg1"/>
                </a:solidFill>
              </a:rPr>
              <a:t>empresa faz o pagamento todos os meses e deposita em uma </a:t>
            </a:r>
            <a:r>
              <a:rPr lang="pt-BR" dirty="0" smtClean="0">
                <a:solidFill>
                  <a:schemeClr val="bg1"/>
                </a:solidFill>
              </a:rPr>
              <a:t>conta vinculada </a:t>
            </a:r>
            <a:r>
              <a:rPr lang="pt-BR" dirty="0">
                <a:solidFill>
                  <a:schemeClr val="bg1"/>
                </a:solidFill>
              </a:rPr>
              <a:t>ao trabalhador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O valor desse depósito é baseado em 8% do salário dos </a:t>
            </a:r>
            <a:r>
              <a:rPr lang="pt-BR" dirty="0" smtClean="0">
                <a:solidFill>
                  <a:schemeClr val="bg1"/>
                </a:solidFill>
              </a:rPr>
              <a:t>trabalhadores de </a:t>
            </a:r>
            <a:r>
              <a:rPr lang="pt-BR" dirty="0">
                <a:solidFill>
                  <a:schemeClr val="bg1"/>
                </a:solidFill>
              </a:rPr>
              <a:t>uma forma geral, já no caso dos aprendizes o percentual é de 2% </a:t>
            </a:r>
            <a:r>
              <a:rPr lang="pt-BR" dirty="0" smtClean="0">
                <a:solidFill>
                  <a:schemeClr val="bg1"/>
                </a:solidFill>
              </a:rPr>
              <a:t>do salário</a:t>
            </a:r>
            <a:r>
              <a:rPr lang="pt-BR" dirty="0">
                <a:solidFill>
                  <a:schemeClr val="bg1"/>
                </a:solidFill>
              </a:rPr>
              <a:t>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97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DIREITO DO TRABALHO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55333"/>
            <a:ext cx="8229600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err="1">
                <a:solidFill>
                  <a:schemeClr val="bg1"/>
                </a:solidFill>
              </a:rPr>
              <a:t>Glassenapp</a:t>
            </a:r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(2019) </a:t>
            </a:r>
            <a:r>
              <a:rPr lang="pt-BR" dirty="0">
                <a:solidFill>
                  <a:schemeClr val="bg1"/>
                </a:solidFill>
              </a:rPr>
              <a:t>afirma que, o Direito do Trabalho, Direito Laboral </a:t>
            </a:r>
            <a:r>
              <a:rPr lang="pt-BR" dirty="0" smtClean="0">
                <a:solidFill>
                  <a:schemeClr val="bg1"/>
                </a:solidFill>
              </a:rPr>
              <a:t>e/ou Direito </a:t>
            </a:r>
            <a:r>
              <a:rPr lang="pt-BR" dirty="0">
                <a:solidFill>
                  <a:schemeClr val="bg1"/>
                </a:solidFill>
              </a:rPr>
              <a:t>Trabalhista está voltado a organizar as relações de trabalho seja </a:t>
            </a:r>
            <a:r>
              <a:rPr lang="pt-BR" dirty="0" smtClean="0">
                <a:solidFill>
                  <a:schemeClr val="bg1"/>
                </a:solidFill>
              </a:rPr>
              <a:t>ela, individual/coletiva</a:t>
            </a:r>
            <a:r>
              <a:rPr lang="pt-BR" dirty="0">
                <a:solidFill>
                  <a:schemeClr val="bg1"/>
                </a:solidFill>
              </a:rPr>
              <a:t>, ele auxilia com disciplina, diminuindo assim, os </a:t>
            </a:r>
            <a:r>
              <a:rPr lang="pt-BR" dirty="0" smtClean="0">
                <a:solidFill>
                  <a:schemeClr val="bg1"/>
                </a:solidFill>
              </a:rPr>
              <a:t>conflitos existentes </a:t>
            </a:r>
            <a:r>
              <a:rPr lang="pt-BR" dirty="0">
                <a:solidFill>
                  <a:schemeClr val="bg1"/>
                </a:solidFill>
              </a:rPr>
              <a:t>entre empregado e empregador.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06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FGTS - </a:t>
            </a:r>
            <a:r>
              <a:rPr lang="pt-BR" dirty="0">
                <a:solidFill>
                  <a:schemeClr val="bg1"/>
                </a:solidFill>
              </a:rPr>
              <a:t>FUNDO DE GARANTIA DO TEMPO DE </a:t>
            </a:r>
            <a:r>
              <a:rPr lang="pt-BR" dirty="0" smtClean="0">
                <a:solidFill>
                  <a:schemeClr val="bg1"/>
                </a:solidFill>
              </a:rPr>
              <a:t>SERVIÇO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chemeClr val="bg1"/>
                </a:solidFill>
              </a:rPr>
              <a:t>Regras </a:t>
            </a:r>
            <a:r>
              <a:rPr lang="pt-BR" b="1" dirty="0">
                <a:solidFill>
                  <a:schemeClr val="bg1"/>
                </a:solidFill>
              </a:rPr>
              <a:t>para sacar o </a:t>
            </a:r>
            <a:r>
              <a:rPr lang="pt-BR" b="1" dirty="0" smtClean="0">
                <a:solidFill>
                  <a:schemeClr val="bg1"/>
                </a:solidFill>
              </a:rPr>
              <a:t>FGTS: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O empregado somente </a:t>
            </a:r>
            <a:r>
              <a:rPr lang="pt-BR" dirty="0">
                <a:solidFill>
                  <a:schemeClr val="bg1"/>
                </a:solidFill>
              </a:rPr>
              <a:t>terá direito a sacar o valor referente a esta verba se a rescisão se </a:t>
            </a:r>
            <a:r>
              <a:rPr lang="pt-BR" dirty="0" smtClean="0">
                <a:solidFill>
                  <a:schemeClr val="bg1"/>
                </a:solidFill>
              </a:rPr>
              <a:t>deu sem </a:t>
            </a:r>
            <a:r>
              <a:rPr lang="pt-BR" dirty="0">
                <a:solidFill>
                  <a:schemeClr val="bg1"/>
                </a:solidFill>
              </a:rPr>
              <a:t>justa causa, já que se a rescisão se der por justa causa, o empregado </a:t>
            </a:r>
            <a:r>
              <a:rPr lang="pt-BR" dirty="0" smtClean="0">
                <a:solidFill>
                  <a:schemeClr val="bg1"/>
                </a:solidFill>
              </a:rPr>
              <a:t>não terá </a:t>
            </a:r>
            <a:r>
              <a:rPr lang="pt-BR" dirty="0">
                <a:solidFill>
                  <a:schemeClr val="bg1"/>
                </a:solidFill>
              </a:rPr>
              <a:t>direito a sacar o FGTS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Ainda, se a rescisão do contrato de trabalho partir do trabalhador, </a:t>
            </a:r>
            <a:r>
              <a:rPr lang="pt-BR" dirty="0" smtClean="0">
                <a:solidFill>
                  <a:schemeClr val="bg1"/>
                </a:solidFill>
              </a:rPr>
              <a:t>o mesmo </a:t>
            </a:r>
            <a:r>
              <a:rPr lang="pt-BR" dirty="0">
                <a:solidFill>
                  <a:schemeClr val="bg1"/>
                </a:solidFill>
              </a:rPr>
              <a:t>também não terá direito a sacar o FGTS, contudo, a partir da </a:t>
            </a:r>
            <a:r>
              <a:rPr lang="pt-BR" dirty="0" smtClean="0">
                <a:solidFill>
                  <a:schemeClr val="bg1"/>
                </a:solidFill>
              </a:rPr>
              <a:t>Lei 13.467/2017</a:t>
            </a:r>
            <a:r>
              <a:rPr lang="pt-BR" dirty="0">
                <a:solidFill>
                  <a:schemeClr val="bg1"/>
                </a:solidFill>
              </a:rPr>
              <a:t>, que alterou o Art. 484-A, da CLT, abriu-se espaço para que </a:t>
            </a:r>
            <a:r>
              <a:rPr lang="pt-BR" dirty="0" smtClean="0">
                <a:solidFill>
                  <a:schemeClr val="bg1"/>
                </a:solidFill>
              </a:rPr>
              <a:t>o trabalhador </a:t>
            </a:r>
            <a:r>
              <a:rPr lang="pt-BR" dirty="0">
                <a:solidFill>
                  <a:schemeClr val="bg1"/>
                </a:solidFill>
              </a:rPr>
              <a:t>e a empresa possa fazer um acordo, nesse caso a empresa pagará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uma multa rescisória de 20% e o empregado terá direito de sacar 80% </a:t>
            </a:r>
            <a:r>
              <a:rPr lang="pt-BR" dirty="0" smtClean="0">
                <a:solidFill>
                  <a:schemeClr val="bg1"/>
                </a:solidFill>
              </a:rPr>
              <a:t>dos depósitos </a:t>
            </a:r>
            <a:r>
              <a:rPr lang="pt-BR" dirty="0">
                <a:solidFill>
                  <a:schemeClr val="bg1"/>
                </a:solidFill>
              </a:rPr>
              <a:t>da conta de FGTS.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3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INSS – INSTITUTO NACIONAL DE SEGURANÇA SOCIAL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 smtClean="0">
                <a:solidFill>
                  <a:schemeClr val="bg1"/>
                </a:solidFill>
              </a:rPr>
              <a:t>É a </a:t>
            </a:r>
            <a:r>
              <a:rPr lang="pt-BR" sz="2800" dirty="0">
                <a:solidFill>
                  <a:schemeClr val="bg1"/>
                </a:solidFill>
              </a:rPr>
              <a:t>Previdência </a:t>
            </a:r>
            <a:r>
              <a:rPr lang="pt-BR" sz="2800" dirty="0" smtClean="0">
                <a:solidFill>
                  <a:schemeClr val="bg1"/>
                </a:solidFill>
              </a:rPr>
              <a:t>Social que é </a:t>
            </a:r>
            <a:r>
              <a:rPr lang="pt-BR" sz="2800" dirty="0">
                <a:solidFill>
                  <a:schemeClr val="bg1"/>
                </a:solidFill>
              </a:rPr>
              <a:t>um seguro que garante a renda do contribuinte e de </a:t>
            </a:r>
            <a:r>
              <a:rPr lang="pt-BR" sz="2800" dirty="0" smtClean="0">
                <a:solidFill>
                  <a:schemeClr val="bg1"/>
                </a:solidFill>
              </a:rPr>
              <a:t>sua família</a:t>
            </a:r>
            <a:r>
              <a:rPr lang="pt-BR" sz="2800" dirty="0">
                <a:solidFill>
                  <a:schemeClr val="bg1"/>
                </a:solidFill>
              </a:rPr>
              <a:t>, em casos de doença, acidente, gravidez, prisão, morte e velhice. </a:t>
            </a:r>
            <a:r>
              <a:rPr lang="pt-BR" sz="2800" dirty="0" smtClean="0">
                <a:solidFill>
                  <a:schemeClr val="bg1"/>
                </a:solidFill>
              </a:rPr>
              <a:t>E Para </a:t>
            </a:r>
            <a:r>
              <a:rPr lang="pt-BR" sz="2800" dirty="0">
                <a:solidFill>
                  <a:schemeClr val="bg1"/>
                </a:solidFill>
              </a:rPr>
              <a:t>substituir a renda do segurado-contribuinte, </a:t>
            </a:r>
            <a:r>
              <a:rPr lang="pt-BR" sz="2800" dirty="0" smtClean="0">
                <a:solidFill>
                  <a:schemeClr val="bg1"/>
                </a:solidFill>
              </a:rPr>
              <a:t>quand</a:t>
            </a:r>
            <a:r>
              <a:rPr lang="pt-BR" sz="2800" dirty="0">
                <a:solidFill>
                  <a:schemeClr val="bg1"/>
                </a:solidFill>
              </a:rPr>
              <a:t>o</a:t>
            </a:r>
            <a:r>
              <a:rPr lang="pt-BR" sz="2800" dirty="0" smtClean="0">
                <a:solidFill>
                  <a:schemeClr val="bg1"/>
                </a:solidFill>
              </a:rPr>
              <a:t> </a:t>
            </a:r>
            <a:r>
              <a:rPr lang="pt-BR" sz="2800" dirty="0">
                <a:solidFill>
                  <a:schemeClr val="bg1"/>
                </a:solidFill>
              </a:rPr>
              <a:t>da perda de </a:t>
            </a:r>
            <a:r>
              <a:rPr lang="pt-BR" sz="2800" dirty="0" smtClean="0">
                <a:solidFill>
                  <a:schemeClr val="bg1"/>
                </a:solidFill>
              </a:rPr>
              <a:t>sua capacidade </a:t>
            </a:r>
            <a:r>
              <a:rPr lang="pt-BR" sz="2800" dirty="0">
                <a:solidFill>
                  <a:schemeClr val="bg1"/>
                </a:solidFill>
              </a:rPr>
              <a:t>de trabalho. Quando é atingido um dos chamados riscos sociais</a:t>
            </a:r>
            <a:r>
              <a:rPr lang="pt-BR" sz="2800" dirty="0" smtClean="0">
                <a:solidFill>
                  <a:schemeClr val="bg1"/>
                </a:solidFill>
              </a:rPr>
              <a:t>: doença</a:t>
            </a:r>
            <a:r>
              <a:rPr lang="pt-BR" sz="2800" dirty="0">
                <a:solidFill>
                  <a:schemeClr val="bg1"/>
                </a:solidFill>
              </a:rPr>
              <a:t>, invalidez, idade avançada, morte e desemprego involuntário. </a:t>
            </a:r>
            <a:r>
              <a:rPr lang="pt-BR" sz="2800" dirty="0" smtClean="0">
                <a:solidFill>
                  <a:schemeClr val="bg1"/>
                </a:solidFill>
              </a:rPr>
              <a:t>Além desses</a:t>
            </a:r>
            <a:r>
              <a:rPr lang="pt-BR" sz="2800" dirty="0">
                <a:solidFill>
                  <a:schemeClr val="bg1"/>
                </a:solidFill>
              </a:rPr>
              <a:t>, há também a maternidade e a reclusão, ambas levam o nome </a:t>
            </a:r>
            <a:r>
              <a:rPr lang="pt-BR" sz="2800" dirty="0" smtClean="0">
                <a:solidFill>
                  <a:schemeClr val="bg1"/>
                </a:solidFill>
              </a:rPr>
              <a:t>de (</a:t>
            </a:r>
            <a:r>
              <a:rPr lang="pt-BR" sz="2800" dirty="0">
                <a:solidFill>
                  <a:schemeClr val="bg1"/>
                </a:solidFill>
              </a:rPr>
              <a:t>perdeu sua capacidade de trabalho).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3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INSS – INSTITUTO NACIONAL DE SEGURANÇA SOCIAL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484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Todo trabalhador com carteira assinada é automaticamente filiado </a:t>
            </a:r>
            <a:r>
              <a:rPr lang="pt-BR" sz="2800" dirty="0" smtClean="0">
                <a:solidFill>
                  <a:schemeClr val="bg1"/>
                </a:solidFill>
              </a:rPr>
              <a:t>à Previdência</a:t>
            </a:r>
            <a:r>
              <a:rPr lang="pt-BR" sz="2800" dirty="0">
                <a:solidFill>
                  <a:schemeClr val="bg1"/>
                </a:solidFill>
              </a:rPr>
              <a:t>. Quem trabalha por conta própria precisa se inscrever e </a:t>
            </a:r>
            <a:r>
              <a:rPr lang="pt-BR" sz="2800" dirty="0" smtClean="0">
                <a:solidFill>
                  <a:schemeClr val="bg1"/>
                </a:solidFill>
              </a:rPr>
              <a:t>contribuir mensalmente </a:t>
            </a:r>
            <a:r>
              <a:rPr lang="pt-BR" sz="2800" dirty="0">
                <a:solidFill>
                  <a:schemeClr val="bg1"/>
                </a:solidFill>
              </a:rPr>
              <a:t>para ter acesso aos benefícios previdenciários</a:t>
            </a:r>
            <a:r>
              <a:rPr lang="pt-BR" sz="2800" dirty="0" smtClean="0">
                <a:solidFill>
                  <a:schemeClr val="bg1"/>
                </a:solidFill>
              </a:rPr>
              <a:t>.</a:t>
            </a:r>
            <a:r>
              <a:rPr lang="pt-BR" sz="2800" dirty="0">
                <a:solidFill>
                  <a:schemeClr val="bg1"/>
                </a:solidFill>
              </a:rPr>
              <a:t> Para se </a:t>
            </a:r>
            <a:r>
              <a:rPr lang="pt-BR" sz="2800" dirty="0" smtClean="0">
                <a:solidFill>
                  <a:schemeClr val="bg1"/>
                </a:solidFill>
              </a:rPr>
              <a:t>filiar é </a:t>
            </a:r>
            <a:r>
              <a:rPr lang="pt-BR" sz="2800" dirty="0">
                <a:solidFill>
                  <a:schemeClr val="bg1"/>
                </a:solidFill>
              </a:rPr>
              <a:t>preciso ter mais de 16 anos. O trabalhador que se filia à </a:t>
            </a:r>
            <a:r>
              <a:rPr lang="pt-BR" sz="2800" dirty="0" smtClean="0">
                <a:solidFill>
                  <a:schemeClr val="bg1"/>
                </a:solidFill>
              </a:rPr>
              <a:t> Previdência </a:t>
            </a:r>
            <a:r>
              <a:rPr lang="pt-BR" sz="2800" dirty="0">
                <a:solidFill>
                  <a:schemeClr val="bg1"/>
                </a:solidFill>
              </a:rPr>
              <a:t>Social </a:t>
            </a:r>
            <a:r>
              <a:rPr lang="pt-BR" sz="2800" dirty="0" smtClean="0">
                <a:solidFill>
                  <a:schemeClr val="bg1"/>
                </a:solidFill>
              </a:rPr>
              <a:t>é chamado </a:t>
            </a:r>
            <a:r>
              <a:rPr lang="pt-BR" sz="2800" dirty="0">
                <a:solidFill>
                  <a:schemeClr val="bg1"/>
                </a:solidFill>
              </a:rPr>
              <a:t>de segurado.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00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INSS – INSTITUTO NACIONAL DE SEGURANÇA SOCIAL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2484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dirty="0" smtClean="0">
                <a:solidFill>
                  <a:schemeClr val="bg1"/>
                </a:solidFill>
              </a:rPr>
              <a:t>AUXÍLIOS DO INSS</a:t>
            </a:r>
          </a:p>
          <a:p>
            <a:pPr marL="0" indent="0" algn="just">
              <a:buNone/>
            </a:pPr>
            <a:endParaRPr lang="pt-BR" sz="28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Auxílio acidente;</a:t>
            </a:r>
          </a:p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Auxílio Reclusão;</a:t>
            </a:r>
          </a:p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Auxílio Doença;</a:t>
            </a:r>
          </a:p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Salário Família;</a:t>
            </a:r>
          </a:p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Salário Maternidade;</a:t>
            </a:r>
          </a:p>
        </p:txBody>
      </p:sp>
    </p:spTree>
    <p:extLst>
      <p:ext uri="{BB962C8B-B14F-4D97-AF65-F5344CB8AC3E}">
        <p14:creationId xmlns:p14="http://schemas.microsoft.com/office/powerpoint/2010/main" val="320566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INSS – INSTITUTO NACIONAL DE SEGURANÇA SOCIAL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2484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dirty="0" smtClean="0">
                <a:solidFill>
                  <a:schemeClr val="bg1"/>
                </a:solidFill>
              </a:rPr>
              <a:t>Benefícios </a:t>
            </a:r>
            <a:r>
              <a:rPr lang="pt-BR" sz="2800" b="1" dirty="0">
                <a:solidFill>
                  <a:schemeClr val="bg1"/>
                </a:solidFill>
              </a:rPr>
              <a:t>de Prestação Continuada da Assistência Social (BPCLOAS</a:t>
            </a:r>
            <a:r>
              <a:rPr lang="pt-BR" sz="2800" b="1" dirty="0" smtClean="0">
                <a:solidFill>
                  <a:schemeClr val="bg1"/>
                </a:solidFill>
              </a:rPr>
              <a:t>) - </a:t>
            </a:r>
            <a:r>
              <a:rPr lang="pt-BR" sz="2800" b="1" dirty="0">
                <a:solidFill>
                  <a:schemeClr val="bg1"/>
                </a:solidFill>
              </a:rPr>
              <a:t>Previdência </a:t>
            </a:r>
            <a:r>
              <a:rPr lang="pt-BR" sz="2800" b="1" dirty="0" smtClean="0">
                <a:solidFill>
                  <a:schemeClr val="bg1"/>
                </a:solidFill>
              </a:rPr>
              <a:t>Social</a:t>
            </a:r>
          </a:p>
          <a:p>
            <a:pPr marL="0" indent="0" algn="just">
              <a:buNone/>
            </a:pPr>
            <a:endParaRPr lang="pt-BR" sz="28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Pensão por Morte;</a:t>
            </a:r>
          </a:p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Aposentadoria por Idade;</a:t>
            </a:r>
          </a:p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Aposentadoria por tempo de contribuição;</a:t>
            </a:r>
          </a:p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Aposentadoria por invalidez;</a:t>
            </a:r>
          </a:p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Aposentadoria Especial;</a:t>
            </a:r>
          </a:p>
        </p:txBody>
      </p:sp>
    </p:spTree>
    <p:extLst>
      <p:ext uri="{BB962C8B-B14F-4D97-AF65-F5344CB8AC3E}">
        <p14:creationId xmlns:p14="http://schemas.microsoft.com/office/powerpoint/2010/main" val="248326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APOSENTADORIA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É</a:t>
            </a:r>
            <a:r>
              <a:rPr lang="pt-BR" dirty="0">
                <a:solidFill>
                  <a:schemeClr val="bg1"/>
                </a:solidFill>
              </a:rPr>
              <a:t> </a:t>
            </a:r>
            <a:r>
              <a:rPr lang="pt-BR" dirty="0" smtClean="0">
                <a:solidFill>
                  <a:schemeClr val="bg1"/>
                </a:solidFill>
              </a:rPr>
              <a:t>o afastamento do trabalhador </a:t>
            </a:r>
            <a:r>
              <a:rPr lang="pt-BR" dirty="0">
                <a:solidFill>
                  <a:schemeClr val="bg1"/>
                </a:solidFill>
              </a:rPr>
              <a:t>do </a:t>
            </a:r>
            <a:r>
              <a:rPr lang="pt-BR" dirty="0" smtClean="0">
                <a:solidFill>
                  <a:schemeClr val="bg1"/>
                </a:solidFill>
              </a:rPr>
              <a:t>seu serviço </a:t>
            </a:r>
            <a:r>
              <a:rPr lang="pt-BR" dirty="0">
                <a:solidFill>
                  <a:schemeClr val="bg1"/>
                </a:solidFill>
              </a:rPr>
              <a:t>ativo, após completar </a:t>
            </a:r>
            <a:r>
              <a:rPr lang="pt-BR" dirty="0" smtClean="0">
                <a:solidFill>
                  <a:schemeClr val="bg1"/>
                </a:solidFill>
              </a:rPr>
              <a:t>determinado período de exercício da atividade conforme a lei;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Nesta aposentadoria recebe uma remuneração mensal previdenciária garantida aos  trabalhadores brasileiros pela </a:t>
            </a:r>
            <a:r>
              <a:rPr lang="pt-BR" dirty="0">
                <a:solidFill>
                  <a:schemeClr val="bg1"/>
                </a:solidFill>
              </a:rPr>
              <a:t>Lei nº 8.213, de 24 de julho de </a:t>
            </a:r>
            <a:r>
              <a:rPr lang="pt-BR" dirty="0" smtClean="0">
                <a:solidFill>
                  <a:schemeClr val="bg1"/>
                </a:solidFill>
              </a:rPr>
              <a:t>1991.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99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APRENDIZAGEM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41764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Segundo as definições do ECA – Estatuto da Criança e </a:t>
            </a:r>
            <a:r>
              <a:rPr lang="pt-BR" sz="2400" dirty="0" smtClean="0">
                <a:solidFill>
                  <a:schemeClr val="bg1"/>
                </a:solidFill>
              </a:rPr>
              <a:t>do Adolescente </a:t>
            </a:r>
            <a:r>
              <a:rPr lang="pt-BR" sz="2400" dirty="0">
                <a:solidFill>
                  <a:schemeClr val="bg1"/>
                </a:solidFill>
              </a:rPr>
              <a:t>e a CLT – Consolidação das Leis Trabalhistas, </a:t>
            </a:r>
            <a:r>
              <a:rPr lang="pt-BR" sz="2400" dirty="0" smtClean="0">
                <a:solidFill>
                  <a:schemeClr val="bg1"/>
                </a:solidFill>
              </a:rPr>
              <a:t> aprendizagem </a:t>
            </a:r>
            <a:r>
              <a:rPr lang="pt-BR" sz="2400" dirty="0">
                <a:solidFill>
                  <a:schemeClr val="bg1"/>
                </a:solidFill>
              </a:rPr>
              <a:t>é </a:t>
            </a:r>
            <a:r>
              <a:rPr lang="pt-BR" sz="2400" dirty="0" smtClean="0">
                <a:solidFill>
                  <a:schemeClr val="bg1"/>
                </a:solidFill>
              </a:rPr>
              <a:t>a formação </a:t>
            </a:r>
            <a:r>
              <a:rPr lang="pt-BR" sz="2400" dirty="0">
                <a:solidFill>
                  <a:schemeClr val="bg1"/>
                </a:solidFill>
              </a:rPr>
              <a:t>técnico-profissional metódica de adolescentes e jovens, segundo </a:t>
            </a:r>
            <a:r>
              <a:rPr lang="pt-BR" sz="2400" dirty="0" smtClean="0">
                <a:solidFill>
                  <a:schemeClr val="bg1"/>
                </a:solidFill>
              </a:rPr>
              <a:t>as diretrizes </a:t>
            </a:r>
            <a:r>
              <a:rPr lang="pt-BR" sz="2400" dirty="0">
                <a:solidFill>
                  <a:schemeClr val="bg1"/>
                </a:solidFill>
              </a:rPr>
              <a:t>e bases da legislação de educação em vigor implementada </a:t>
            </a:r>
            <a:r>
              <a:rPr lang="pt-BR" sz="2400" dirty="0" smtClean="0">
                <a:solidFill>
                  <a:schemeClr val="bg1"/>
                </a:solidFill>
              </a:rPr>
              <a:t>através de </a:t>
            </a:r>
            <a:r>
              <a:rPr lang="pt-BR" sz="2400" dirty="0">
                <a:solidFill>
                  <a:schemeClr val="bg1"/>
                </a:solidFill>
              </a:rPr>
              <a:t>um contrato de aprendizagem.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21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APRENDIZAGEM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39604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Para poder ser inserido em um programa de Aprendizagem o </a:t>
            </a:r>
            <a:r>
              <a:rPr lang="pt-BR" sz="2400" dirty="0" smtClean="0">
                <a:solidFill>
                  <a:schemeClr val="bg1"/>
                </a:solidFill>
              </a:rPr>
              <a:t>jovem ou </a:t>
            </a:r>
            <a:r>
              <a:rPr lang="pt-BR" sz="2400" dirty="0">
                <a:solidFill>
                  <a:schemeClr val="bg1"/>
                </a:solidFill>
              </a:rPr>
              <a:t>adolescente precisa ter entre 14 a 24 anos de idade e matriculado </a:t>
            </a:r>
            <a:r>
              <a:rPr lang="pt-BR" sz="2400" dirty="0" smtClean="0">
                <a:solidFill>
                  <a:schemeClr val="bg1"/>
                </a:solidFill>
              </a:rPr>
              <a:t>e frequentando </a:t>
            </a:r>
            <a:r>
              <a:rPr lang="pt-BR" sz="2400" dirty="0">
                <a:solidFill>
                  <a:schemeClr val="bg1"/>
                </a:solidFill>
              </a:rPr>
              <a:t>a escola, caso não tenha concluído o Ensino Médio. </a:t>
            </a:r>
            <a:r>
              <a:rPr lang="pt-BR" sz="2400" dirty="0" smtClean="0">
                <a:solidFill>
                  <a:schemeClr val="bg1"/>
                </a:solidFill>
              </a:rPr>
              <a:t>Importante salientar </a:t>
            </a:r>
            <a:r>
              <a:rPr lang="pt-BR" sz="2400" dirty="0">
                <a:solidFill>
                  <a:schemeClr val="bg1"/>
                </a:solidFill>
              </a:rPr>
              <a:t>que se o jovem possuir deficiência o limite de 24 anos não é aplicado</a:t>
            </a:r>
            <a:r>
              <a:rPr lang="pt-BR" sz="24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Salienta-se ainda, que todas as empresas que possuem pelo </a:t>
            </a:r>
            <a:r>
              <a:rPr lang="pt-BR" sz="2400" dirty="0" smtClean="0">
                <a:solidFill>
                  <a:schemeClr val="bg1"/>
                </a:solidFill>
              </a:rPr>
              <a:t>menos 7 </a:t>
            </a:r>
            <a:r>
              <a:rPr lang="pt-BR" sz="2400" dirty="0">
                <a:solidFill>
                  <a:schemeClr val="bg1"/>
                </a:solidFill>
              </a:rPr>
              <a:t>empregados, são obrigados a contratar aprendizes, de acordo com </a:t>
            </a:r>
            <a:r>
              <a:rPr lang="pt-BR" sz="2400" dirty="0" smtClean="0">
                <a:solidFill>
                  <a:schemeClr val="bg1"/>
                </a:solidFill>
              </a:rPr>
              <a:t>o percentual </a:t>
            </a:r>
            <a:r>
              <a:rPr lang="pt-BR" sz="2400" dirty="0">
                <a:solidFill>
                  <a:schemeClr val="bg1"/>
                </a:solidFill>
              </a:rPr>
              <a:t>de cinco a quinze, por cento, conforme art. 429, da CLT.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6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CONTRATO DE </a:t>
            </a:r>
            <a:r>
              <a:rPr lang="pt-BR" dirty="0" smtClean="0">
                <a:solidFill>
                  <a:schemeClr val="bg1"/>
                </a:solidFill>
              </a:rPr>
              <a:t>APRENDIZAGEM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3960440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chemeClr val="bg1"/>
                </a:solidFill>
              </a:rPr>
              <a:t>O contrato de aprendizagem é um contrato de trabalho </a:t>
            </a:r>
            <a:r>
              <a:rPr lang="pt-BR" sz="2400" dirty="0" smtClean="0">
                <a:solidFill>
                  <a:schemeClr val="bg1"/>
                </a:solidFill>
              </a:rPr>
              <a:t>especial, sendo </a:t>
            </a:r>
            <a:r>
              <a:rPr lang="pt-BR" sz="2400" dirty="0">
                <a:solidFill>
                  <a:schemeClr val="bg1"/>
                </a:solidFill>
              </a:rPr>
              <a:t>que a duração </a:t>
            </a:r>
            <a:r>
              <a:rPr lang="pt-BR" sz="2400" dirty="0" smtClean="0">
                <a:solidFill>
                  <a:schemeClr val="bg1"/>
                </a:solidFill>
              </a:rPr>
              <a:t>máxima é </a:t>
            </a:r>
            <a:r>
              <a:rPr lang="pt-BR" sz="2400" dirty="0">
                <a:solidFill>
                  <a:schemeClr val="bg1"/>
                </a:solidFill>
              </a:rPr>
              <a:t>de dois </a:t>
            </a:r>
            <a:r>
              <a:rPr lang="pt-BR" sz="2400" dirty="0" smtClean="0">
                <a:solidFill>
                  <a:schemeClr val="bg1"/>
                </a:solidFill>
              </a:rPr>
              <a:t>anos.</a:t>
            </a: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De um </a:t>
            </a:r>
            <a:r>
              <a:rPr lang="pt-BR" sz="2400" dirty="0">
                <a:solidFill>
                  <a:schemeClr val="bg1"/>
                </a:solidFill>
              </a:rPr>
              <a:t>lado o </a:t>
            </a:r>
            <a:r>
              <a:rPr lang="pt-BR" sz="2400" dirty="0" smtClean="0">
                <a:solidFill>
                  <a:schemeClr val="bg1"/>
                </a:solidFill>
              </a:rPr>
              <a:t>empregador </a:t>
            </a:r>
            <a:r>
              <a:rPr lang="pt-BR" sz="2400" dirty="0">
                <a:solidFill>
                  <a:schemeClr val="bg1"/>
                </a:solidFill>
              </a:rPr>
              <a:t>se compromete </a:t>
            </a:r>
            <a:r>
              <a:rPr lang="pt-BR" sz="2400" dirty="0" smtClean="0">
                <a:solidFill>
                  <a:schemeClr val="bg1"/>
                </a:solidFill>
              </a:rPr>
              <a:t>a assegurar </a:t>
            </a:r>
            <a:r>
              <a:rPr lang="pt-BR" sz="2400" dirty="0">
                <a:solidFill>
                  <a:schemeClr val="bg1"/>
                </a:solidFill>
              </a:rPr>
              <a:t>ao aprendiz, inscrito em programa de aprendizagem, uma </a:t>
            </a:r>
            <a:r>
              <a:rPr lang="pt-BR" sz="2400" dirty="0" smtClean="0">
                <a:solidFill>
                  <a:schemeClr val="bg1"/>
                </a:solidFill>
              </a:rPr>
              <a:t>formação técnico </a:t>
            </a:r>
            <a:r>
              <a:rPr lang="pt-BR" sz="2400" dirty="0">
                <a:solidFill>
                  <a:schemeClr val="bg1"/>
                </a:solidFill>
              </a:rPr>
              <a:t>profissional metódica, compatível com seu desenvolvimento físico</a:t>
            </a:r>
            <a:r>
              <a:rPr lang="pt-BR" sz="2400" dirty="0" smtClean="0">
                <a:solidFill>
                  <a:schemeClr val="bg1"/>
                </a:solidFill>
              </a:rPr>
              <a:t>, moral </a:t>
            </a:r>
            <a:r>
              <a:rPr lang="pt-BR" sz="2400" dirty="0">
                <a:solidFill>
                  <a:schemeClr val="bg1"/>
                </a:solidFill>
              </a:rPr>
              <a:t>e psicológico, de outro lado o aprendiz, se </a:t>
            </a:r>
            <a:r>
              <a:rPr lang="pt-BR" sz="2400" dirty="0" smtClean="0">
                <a:solidFill>
                  <a:schemeClr val="bg1"/>
                </a:solidFill>
              </a:rPr>
              <a:t>compromete </a:t>
            </a:r>
            <a:r>
              <a:rPr lang="pt-BR" sz="2400" dirty="0">
                <a:solidFill>
                  <a:schemeClr val="bg1"/>
                </a:solidFill>
              </a:rPr>
              <a:t>a executar</a:t>
            </a:r>
            <a:r>
              <a:rPr lang="pt-BR" sz="2400" dirty="0" smtClean="0">
                <a:solidFill>
                  <a:schemeClr val="bg1"/>
                </a:solidFill>
              </a:rPr>
              <a:t>, com </a:t>
            </a:r>
            <a:r>
              <a:rPr lang="pt-BR" sz="2400" dirty="0">
                <a:solidFill>
                  <a:schemeClr val="bg1"/>
                </a:solidFill>
              </a:rPr>
              <a:t>zelo e diligência, as tarefas necessárias a essa formação</a:t>
            </a:r>
            <a:r>
              <a:rPr lang="pt-BR" sz="24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23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CONTRATO DE </a:t>
            </a:r>
            <a:r>
              <a:rPr lang="pt-BR" dirty="0" smtClean="0">
                <a:solidFill>
                  <a:schemeClr val="bg1"/>
                </a:solidFill>
              </a:rPr>
              <a:t>APRENDIZAGEM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3960440"/>
          </a:xfrm>
        </p:spPr>
        <p:txBody>
          <a:bodyPr>
            <a:no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O programa </a:t>
            </a:r>
            <a:r>
              <a:rPr lang="pt-BR" sz="2400" dirty="0">
                <a:solidFill>
                  <a:schemeClr val="bg1"/>
                </a:solidFill>
              </a:rPr>
              <a:t>de aprendizagem será desenvolvido </a:t>
            </a:r>
            <a:r>
              <a:rPr lang="pt-BR" sz="2400" dirty="0" smtClean="0">
                <a:solidFill>
                  <a:schemeClr val="bg1"/>
                </a:solidFill>
              </a:rPr>
              <a:t>por entidade </a:t>
            </a:r>
            <a:r>
              <a:rPr lang="pt-BR" sz="2400" dirty="0">
                <a:solidFill>
                  <a:schemeClr val="bg1"/>
                </a:solidFill>
              </a:rPr>
              <a:t>qualificada para esse fim, </a:t>
            </a:r>
            <a:r>
              <a:rPr lang="pt-BR" sz="2400" dirty="0" smtClean="0">
                <a:solidFill>
                  <a:schemeClr val="bg1"/>
                </a:solidFill>
              </a:rPr>
              <a:t>contendo expressamente</a:t>
            </a:r>
            <a:r>
              <a:rPr lang="pt-BR" sz="2400" dirty="0">
                <a:solidFill>
                  <a:schemeClr val="bg1"/>
                </a:solidFill>
              </a:rPr>
              <a:t>, o curso, a jornada diária e semanal, a definição da </a:t>
            </a:r>
            <a:r>
              <a:rPr lang="pt-BR" sz="2400" dirty="0" smtClean="0">
                <a:solidFill>
                  <a:schemeClr val="bg1"/>
                </a:solidFill>
              </a:rPr>
              <a:t>quantidade de </a:t>
            </a:r>
            <a:r>
              <a:rPr lang="pt-BR" sz="2400" dirty="0">
                <a:solidFill>
                  <a:schemeClr val="bg1"/>
                </a:solidFill>
              </a:rPr>
              <a:t>horas teóricas e práticas, a remuneração mensal e o termo inicial e final </a:t>
            </a:r>
            <a:r>
              <a:rPr lang="pt-BR" sz="2400" dirty="0" smtClean="0">
                <a:solidFill>
                  <a:schemeClr val="bg1"/>
                </a:solidFill>
              </a:rPr>
              <a:t>do contrato.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O início </a:t>
            </a:r>
            <a:r>
              <a:rPr lang="pt-BR" sz="2400" dirty="0">
                <a:solidFill>
                  <a:schemeClr val="bg1"/>
                </a:solidFill>
              </a:rPr>
              <a:t>e o término desse contrato deverá coincidir </a:t>
            </a:r>
            <a:r>
              <a:rPr lang="pt-BR" sz="2400" dirty="0" smtClean="0">
                <a:solidFill>
                  <a:schemeClr val="bg1"/>
                </a:solidFill>
              </a:rPr>
              <a:t>com o </a:t>
            </a:r>
            <a:r>
              <a:rPr lang="pt-BR" sz="2400" dirty="0">
                <a:solidFill>
                  <a:schemeClr val="bg1"/>
                </a:solidFill>
              </a:rPr>
              <a:t>início e término do curso de aprendizagem.</a:t>
            </a:r>
          </a:p>
          <a:p>
            <a:r>
              <a:rPr lang="pt-BR" sz="2400" dirty="0">
                <a:solidFill>
                  <a:schemeClr val="bg1"/>
                </a:solidFill>
              </a:rPr>
              <a:t>O contrato de aprendizagem é fixado em três bases, Empregador</a:t>
            </a:r>
          </a:p>
          <a:p>
            <a:r>
              <a:rPr lang="pt-BR" sz="2400" dirty="0">
                <a:solidFill>
                  <a:schemeClr val="bg1"/>
                </a:solidFill>
              </a:rPr>
              <a:t>(parte prática), Instituição de Aprendizagem (parte teórica) e </a:t>
            </a:r>
            <a:r>
              <a:rPr lang="pt-BR" sz="2400" dirty="0" smtClean="0">
                <a:solidFill>
                  <a:schemeClr val="bg1"/>
                </a:solidFill>
              </a:rPr>
              <a:t>Escola. Não podendo </a:t>
            </a:r>
            <a:r>
              <a:rPr lang="pt-BR" sz="2400" dirty="0">
                <a:solidFill>
                  <a:schemeClr val="bg1"/>
                </a:solidFill>
              </a:rPr>
              <a:t>ser prorrogado. A duração do contrato está vinculada à duração </a:t>
            </a:r>
            <a:r>
              <a:rPr lang="pt-BR" sz="2400" dirty="0" smtClean="0">
                <a:solidFill>
                  <a:schemeClr val="bg1"/>
                </a:solidFill>
              </a:rPr>
              <a:t>do curso </a:t>
            </a:r>
            <a:r>
              <a:rPr lang="pt-BR" sz="2400" dirty="0">
                <a:solidFill>
                  <a:schemeClr val="bg1"/>
                </a:solidFill>
              </a:rPr>
              <a:t>de </a:t>
            </a:r>
            <a:r>
              <a:rPr lang="pt-BR" sz="2400" dirty="0" smtClean="0">
                <a:solidFill>
                  <a:schemeClr val="bg1"/>
                </a:solidFill>
              </a:rPr>
              <a:t>aprendizagem.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85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LEIS QUE FUNDAMENTAM O APRENDIZADO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08643"/>
            <a:ext cx="8229600" cy="4484653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chemeClr val="bg1"/>
                </a:solidFill>
              </a:rPr>
              <a:t>Constituição Federal pois em seu artigo 227, § 3º, inciso </a:t>
            </a:r>
            <a:r>
              <a:rPr lang="pt-BR" sz="2400" dirty="0" smtClean="0">
                <a:solidFill>
                  <a:schemeClr val="bg1"/>
                </a:solidFill>
              </a:rPr>
              <a:t>II;</a:t>
            </a: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Lei 8.069/1990</a:t>
            </a:r>
            <a:r>
              <a:rPr lang="pt-BR" sz="2400" dirty="0">
                <a:solidFill>
                  <a:schemeClr val="bg1"/>
                </a:solidFill>
              </a:rPr>
              <a:t>, lei esta que instituiu o ECA – Estatuto da Criança e </a:t>
            </a:r>
            <a:r>
              <a:rPr lang="pt-BR" sz="2400" dirty="0" smtClean="0">
                <a:solidFill>
                  <a:schemeClr val="bg1"/>
                </a:solidFill>
              </a:rPr>
              <a:t>do Adolescente.</a:t>
            </a:r>
          </a:p>
          <a:p>
            <a:pPr algn="just"/>
            <a:endParaRPr lang="pt-BR" sz="2400" dirty="0" smtClean="0">
              <a:solidFill>
                <a:schemeClr val="bg1"/>
              </a:solidFill>
            </a:endParaRPr>
          </a:p>
          <a:p>
            <a:pPr algn="just"/>
            <a:r>
              <a:rPr lang="pt-BR" sz="2400" dirty="0">
                <a:solidFill>
                  <a:schemeClr val="bg1"/>
                </a:solidFill>
              </a:rPr>
              <a:t>CLT – Consolidação das Leis Trabalhistas, </a:t>
            </a:r>
            <a:r>
              <a:rPr lang="pt-BR" sz="2400" dirty="0" smtClean="0">
                <a:solidFill>
                  <a:schemeClr val="bg1"/>
                </a:solidFill>
              </a:rPr>
              <a:t>como </a:t>
            </a:r>
            <a:r>
              <a:rPr lang="pt-BR" sz="2400" dirty="0">
                <a:solidFill>
                  <a:schemeClr val="bg1"/>
                </a:solidFill>
              </a:rPr>
              <a:t>pode ser observado nos artigos 428 a 433</a:t>
            </a:r>
            <a:r>
              <a:rPr lang="pt-BR" sz="24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pt-BR" sz="2400" dirty="0" smtClean="0">
              <a:solidFill>
                <a:schemeClr val="bg1"/>
              </a:solidFill>
            </a:endParaRPr>
          </a:p>
          <a:p>
            <a:pPr algn="just"/>
            <a:r>
              <a:rPr lang="pt-BR" sz="2400" dirty="0">
                <a:solidFill>
                  <a:schemeClr val="bg1"/>
                </a:solidFill>
              </a:rPr>
              <a:t>Lei 10.097, </a:t>
            </a:r>
            <a:r>
              <a:rPr lang="pt-BR" sz="2400" dirty="0" smtClean="0">
                <a:solidFill>
                  <a:schemeClr val="bg1"/>
                </a:solidFill>
              </a:rPr>
              <a:t>de 19 </a:t>
            </a:r>
            <a:r>
              <a:rPr lang="pt-BR" sz="2400" dirty="0">
                <a:solidFill>
                  <a:schemeClr val="bg1"/>
                </a:solidFill>
              </a:rPr>
              <a:t>de dezembro de 2.000.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76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DOCUMENTOS NECESSÁRIOS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464496"/>
          </a:xfrm>
        </p:spPr>
        <p:txBody>
          <a:bodyPr>
            <a:noAutofit/>
          </a:bodyPr>
          <a:lstStyle/>
          <a:p>
            <a:r>
              <a:rPr lang="pt-BR" sz="2400" dirty="0">
                <a:solidFill>
                  <a:schemeClr val="bg1"/>
                </a:solidFill>
              </a:rPr>
              <a:t>A </a:t>
            </a:r>
            <a:r>
              <a:rPr lang="pt-BR" sz="2400" dirty="0" smtClean="0">
                <a:solidFill>
                  <a:schemeClr val="bg1"/>
                </a:solidFill>
              </a:rPr>
              <a:t>CTPS </a:t>
            </a:r>
            <a:r>
              <a:rPr lang="pt-BR" sz="2400" dirty="0">
                <a:solidFill>
                  <a:schemeClr val="bg1"/>
                </a:solidFill>
              </a:rPr>
              <a:t>(Carteira de Trabalho </a:t>
            </a:r>
            <a:r>
              <a:rPr lang="pt-BR" sz="2400" dirty="0" smtClean="0">
                <a:solidFill>
                  <a:schemeClr val="bg1"/>
                </a:solidFill>
              </a:rPr>
              <a:t>e Previdência </a:t>
            </a:r>
            <a:r>
              <a:rPr lang="pt-BR" sz="2400" dirty="0">
                <a:solidFill>
                  <a:schemeClr val="bg1"/>
                </a:solidFill>
              </a:rPr>
              <a:t>Social</a:t>
            </a:r>
            <a:r>
              <a:rPr lang="pt-BR" sz="2400" dirty="0" smtClean="0">
                <a:solidFill>
                  <a:schemeClr val="bg1"/>
                </a:solidFill>
              </a:rPr>
              <a:t>);</a:t>
            </a:r>
          </a:p>
          <a:p>
            <a:endParaRPr lang="pt-BR" sz="2400" dirty="0" smtClean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C.P.F. (Cadastro de Pessoa Física);</a:t>
            </a: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Carteira de Identidade (R.G.).</a:t>
            </a: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47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ÓRGÃOS DE DEFESA DO TRABALHADOR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464496"/>
          </a:xfrm>
        </p:spPr>
        <p:txBody>
          <a:bodyPr>
            <a:no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Existem sindicatos para cada </a:t>
            </a:r>
            <a:r>
              <a:rPr lang="pt-BR" sz="2400" dirty="0">
                <a:solidFill>
                  <a:schemeClr val="bg1"/>
                </a:solidFill>
              </a:rPr>
              <a:t>categoria de </a:t>
            </a:r>
            <a:r>
              <a:rPr lang="pt-BR" sz="2400" dirty="0" smtClean="0">
                <a:solidFill>
                  <a:schemeClr val="bg1"/>
                </a:solidFill>
              </a:rPr>
              <a:t>trabalhadores;</a:t>
            </a:r>
          </a:p>
          <a:p>
            <a:endParaRPr lang="pt-BR" sz="2400" dirty="0" smtClean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Ministério </a:t>
            </a:r>
            <a:r>
              <a:rPr lang="pt-BR" sz="2400" dirty="0">
                <a:solidFill>
                  <a:schemeClr val="bg1"/>
                </a:solidFill>
              </a:rPr>
              <a:t>do </a:t>
            </a:r>
            <a:r>
              <a:rPr lang="pt-BR" sz="2400" dirty="0" smtClean="0">
                <a:solidFill>
                  <a:schemeClr val="bg1"/>
                </a:solidFill>
              </a:rPr>
              <a:t>Trabalho;</a:t>
            </a:r>
          </a:p>
          <a:p>
            <a:endParaRPr lang="pt-BR" sz="2400" dirty="0" smtClean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Ministério </a:t>
            </a:r>
            <a:r>
              <a:rPr lang="pt-BR" sz="2400" dirty="0">
                <a:solidFill>
                  <a:schemeClr val="bg1"/>
                </a:solidFill>
              </a:rPr>
              <a:t>Público do </a:t>
            </a:r>
            <a:r>
              <a:rPr lang="pt-BR" sz="2400" dirty="0" smtClean="0">
                <a:solidFill>
                  <a:schemeClr val="bg1"/>
                </a:solidFill>
              </a:rPr>
              <a:t>Trabalho;</a:t>
            </a:r>
          </a:p>
          <a:p>
            <a:endParaRPr lang="pt-BR" sz="2400" dirty="0" smtClean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Justiça </a:t>
            </a:r>
            <a:r>
              <a:rPr lang="pt-BR" sz="2400" dirty="0">
                <a:solidFill>
                  <a:schemeClr val="bg1"/>
                </a:solidFill>
              </a:rPr>
              <a:t>do Trabalho.</a:t>
            </a:r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99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1866</Words>
  <Application>Microsoft Office PowerPoint</Application>
  <PresentationFormat>Apresentação na tela (4:3)</PresentationFormat>
  <Paragraphs>130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Tema do Office</vt:lpstr>
      <vt:lpstr>DIREITOS TRABALHISTAS E PREVIDENCIÁRIOS</vt:lpstr>
      <vt:lpstr>DIREITO DO TRABALHO</vt:lpstr>
      <vt:lpstr>APRENDIZAGEM</vt:lpstr>
      <vt:lpstr>APRENDIZAGEM</vt:lpstr>
      <vt:lpstr>CONTRATO DE APRENDIZAGEM</vt:lpstr>
      <vt:lpstr>CONTRATO DE APRENDIZAGEM</vt:lpstr>
      <vt:lpstr>LEIS QUE FUNDAMENTAM O APRENDIZADO</vt:lpstr>
      <vt:lpstr>DOCUMENTOS NECESSÁRIOS</vt:lpstr>
      <vt:lpstr>ÓRGÃOS DE DEFESA DO TRABALHADOR</vt:lpstr>
      <vt:lpstr>DIREITO DOS TRABALHADORES</vt:lpstr>
      <vt:lpstr>DIREITO DOS TRABALHADORES</vt:lpstr>
      <vt:lpstr>DIREITO DOS TRABALHADORES</vt:lpstr>
      <vt:lpstr>DIREITO DOS TRABALHADORES</vt:lpstr>
      <vt:lpstr>DIREITO DOS TRABALHADORES</vt:lpstr>
      <vt:lpstr>DIREITO DOS TRABALHADORES</vt:lpstr>
      <vt:lpstr>PIS – PROGRAMA DE  INTEGRAÇÃO SOCIAL</vt:lpstr>
      <vt:lpstr>PIS – PROGRAMA DE  INTEGRAÇÃO SOCIAL</vt:lpstr>
      <vt:lpstr>PASEP – Programa de Formação do Patrimônio do Servidor Público</vt:lpstr>
      <vt:lpstr>FGTS - FUNDO DE GARANTIA DO TEMPO DE SERVIÇO</vt:lpstr>
      <vt:lpstr>FGTS - FUNDO DE GARANTIA DO TEMPO DE SERVIÇO</vt:lpstr>
      <vt:lpstr>INSS – INSTITUTO NACIONAL DE SEGURANÇA SOCIAL</vt:lpstr>
      <vt:lpstr>INSS – INSTITUTO NACIONAL DE SEGURANÇA SOCIAL</vt:lpstr>
      <vt:lpstr>INSS – INSTITUTO NACIONAL DE SEGURANÇA SOCIAL</vt:lpstr>
      <vt:lpstr>INSS – INSTITUTO NACIONAL DE SEGURANÇA SOCIAL</vt:lpstr>
      <vt:lpstr>APOSENTADORIA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Usuário</cp:lastModifiedBy>
  <cp:revision>22</cp:revision>
  <cp:lastPrinted>2020-10-23T15:44:45Z</cp:lastPrinted>
  <dcterms:created xsi:type="dcterms:W3CDTF">2020-10-23T14:46:34Z</dcterms:created>
  <dcterms:modified xsi:type="dcterms:W3CDTF">2021-01-29T12:50:41Z</dcterms:modified>
</cp:coreProperties>
</file>